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UniBudget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5411329833770787"/>
          <c:y val="4.4321435868420675E-2"/>
          <c:w val="0.69438801399825023"/>
          <c:h val="0.67183617017932662"/>
        </c:manualLayout>
      </c:layout>
      <c:bar3DChart>
        <c:barDir val="col"/>
        <c:grouping val="clustered"/>
        <c:ser>
          <c:idx val="0"/>
          <c:order val="0"/>
          <c:val>
            <c:numRef>
              <c:f>Бюджет!$E$19:$F$19</c:f>
              <c:numCache>
                <c:formatCode>#,##0.00</c:formatCode>
                <c:ptCount val="2"/>
                <c:pt idx="0">
                  <c:v>4538.74</c:v>
                </c:pt>
                <c:pt idx="1">
                  <c:v>4535.53</c:v>
                </c:pt>
              </c:numCache>
            </c:numRef>
          </c:val>
        </c:ser>
        <c:shape val="box"/>
        <c:axId val="43928576"/>
        <c:axId val="43931136"/>
        <c:axId val="0"/>
      </c:bar3DChart>
      <c:catAx>
        <c:axId val="43928576"/>
        <c:scaling>
          <c:orientation val="minMax"/>
        </c:scaling>
        <c:delete val="1"/>
        <c:axPos val="b"/>
        <c:tickLblPos val="none"/>
        <c:crossAx val="43931136"/>
        <c:crosses val="autoZero"/>
        <c:auto val="1"/>
        <c:lblAlgn val="ctr"/>
        <c:lblOffset val="100"/>
      </c:catAx>
      <c:valAx>
        <c:axId val="43931136"/>
        <c:scaling>
          <c:orientation val="minMax"/>
        </c:scaling>
        <c:axPos val="l"/>
        <c:majorGridlines/>
        <c:numFmt formatCode="#,##0.00" sourceLinked="1"/>
        <c:tickLblPos val="nextTo"/>
        <c:crossAx val="43928576"/>
        <c:crosses val="autoZero"/>
        <c:crossBetween val="between"/>
      </c:valAx>
    </c:plotArea>
    <c:plotVisOnly val="1"/>
  </c:chart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0.24375</cdr:x>
      <cdr:y>0.96181</cdr:y>
    </cdr:from>
    <cdr:to>
      <cdr:x>0.45208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14425" y="2676525"/>
          <a:ext cx="952500" cy="10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0.26458</cdr:x>
      <cdr:y>0.74551</cdr:y>
    </cdr:from>
    <cdr:to>
      <cdr:x>0.46875</cdr:x>
      <cdr:y>0.93713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09675" y="2371725"/>
          <a:ext cx="93345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>
              <a:latin typeface="Times New Roman" pitchFamily="18" charset="0"/>
              <a:cs typeface="Times New Roman" pitchFamily="18" charset="0"/>
            </a:rPr>
            <a:t>план на 2016 год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0.00533</cdr:x>
      <cdr:y>0.00767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</cdr:x>
      <cdr:y>0</cdr:y>
    </cdr:from>
    <cdr:to>
      <cdr:x>0.00533</cdr:x>
      <cdr:y>0.00767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0.55</cdr:x>
      <cdr:y>0.72455</cdr:y>
    </cdr:from>
    <cdr:to>
      <cdr:x>0.77292</cdr:x>
      <cdr:y>0.92515</cdr:y>
    </cdr:to>
    <cdr:sp macro="" textlink="">
      <cdr:nvSpPr>
        <cdr:cNvPr id="6" name="TextBox 1"/>
        <cdr:cNvSpPr txBox="1"/>
      </cdr:nvSpPr>
      <cdr:spPr>
        <a:xfrm xmlns:a="http://schemas.openxmlformats.org/drawingml/2006/main" flipH="1">
          <a:off x="2514594" y="2305051"/>
          <a:ext cx="1019180" cy="638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100" b="1">
              <a:latin typeface="Times New Roman" pitchFamily="18" charset="0"/>
              <a:cs typeface="Times New Roman" pitchFamily="18" charset="0"/>
            </a:rPr>
            <a:t>исполнение за 2016 год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47500" lnSpcReduction="2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Муниципальная программа </a:t>
            </a:r>
            <a:endParaRPr lang="ru-RU" sz="4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Социально – экономическая поддержка интересов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населения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города Минусинска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457200" y="1412776"/>
            <a:ext cx="8229600" cy="4713387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целом по муниципальной  программе  расходы исполнены в сумме 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4 538,74 тыс. рублей, что составляет 99,9% от уточненной бюджетной росписи в сумме 4535,53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тыс. рублей, в том числе 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 счет средств федерального бюджета в сумме 3438,74 или 100%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</a:t>
            </a:r>
            <a:r>
              <a:rPr lang="ru-RU" smtClean="0"/>
              <a:t>на 31.12.2016 </a:t>
            </a:r>
            <a:r>
              <a:rPr lang="ru-RU" dirty="0" smtClean="0"/>
              <a:t>год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785927"/>
          <a:ext cx="8501123" cy="1285882"/>
        </p:xfrm>
        <a:graphic>
          <a:graphicData uri="http://schemas.openxmlformats.org/drawingml/2006/table">
            <a:tbl>
              <a:tblPr/>
              <a:tblGrid>
                <a:gridCol w="4160123"/>
                <a:gridCol w="1085250"/>
                <a:gridCol w="1627875"/>
                <a:gridCol w="1627875"/>
              </a:tblGrid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0412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3 938,74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3 938,74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4762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596,79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4 538,74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4 535,53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1000100" y="3071810"/>
          <a:ext cx="7805763" cy="3786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1296144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Показатели результативности 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522681765"/>
              </p:ext>
            </p:extLst>
          </p:nvPr>
        </p:nvGraphicFramePr>
        <p:xfrm>
          <a:off x="301624" y="1480816"/>
          <a:ext cx="8699531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7392"/>
                <a:gridCol w="1412471"/>
                <a:gridCol w="1249834"/>
                <a:gridCol w="1249834"/>
              </a:tblGrid>
              <a:tr h="370840">
                <a:tc gridSpan="4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Повышение качества жизни отдельных категорий граждан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>
                          <a:latin typeface="Times New Roman"/>
                          <a:ea typeface="Times New Roman"/>
                          <a:cs typeface="Times New Roman"/>
                        </a:rPr>
                        <a:t>Еди­ница изме­рения</a:t>
                      </a:r>
                      <a:endParaRPr lang="ru-RU" sz="1000" kern="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19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/>
                          <a:ea typeface="Times New Roman"/>
                        </a:rPr>
                        <a:t>Удельный вес количества обоснованных жалоб к числу муниципальных услуг, предоставленных в календарном году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более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не более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0,1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6524198"/>
              </p:ext>
            </p:extLst>
          </p:nvPr>
        </p:nvGraphicFramePr>
        <p:xfrm>
          <a:off x="301625" y="2857496"/>
          <a:ext cx="8699531" cy="3706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1080"/>
                <a:gridCol w="2197368"/>
                <a:gridCol w="1551083"/>
              </a:tblGrid>
              <a:tr h="857256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2 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Поддержка субъектов малого и среднего предпринимательства в муниципальном образовании  город Минусинск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578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3681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Оборот малых и средних предприятий (с учетом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микропредприятий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), занимающихся обрабатывающим производством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Млрд.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1,65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862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Количество субъектов малого и среднего предпринимательства, получивших государственную поддержку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28628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созданных рабочих в секторе малого и среднего предпринимательства при реализации подпрограммы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176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Количество сохраненных рабочих мест в секторе малого и среднего предпринимательства при реализации подпрограммы 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389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1766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Объем привлеченных инвестиций в секторе малого и среднего предпринимательства при реализации подпрограммы 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45,61</a:t>
                      </a:r>
                      <a:endParaRPr lang="ru-RU" sz="12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72</TotalTime>
  <Words>195</Words>
  <Application>Microsoft Office PowerPoint</Application>
  <PresentationFormat>Экран (4:3)</PresentationFormat>
  <Paragraphs>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Официальная</vt:lpstr>
      <vt:lpstr>«Социально – экономическая поддержка интересов  населения города Минусинска» </vt:lpstr>
      <vt:lpstr>Факт исполнения муниципальной программы на 31.12.2016 год</vt:lpstr>
      <vt:lpstr>Показатели результативности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nata</cp:lastModifiedBy>
  <cp:revision>10</cp:revision>
  <dcterms:created xsi:type="dcterms:W3CDTF">2016-04-08T05:14:21Z</dcterms:created>
  <dcterms:modified xsi:type="dcterms:W3CDTF">2017-02-07T08:59:00Z</dcterms:modified>
</cp:coreProperties>
</file>