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5715000" type="screen16x10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84167" autoAdjust="0"/>
  </p:normalViewPr>
  <p:slideViewPr>
    <p:cSldViewPr>
      <p:cViewPr>
        <p:scale>
          <a:sx n="100" d="100"/>
          <a:sy n="100" d="100"/>
        </p:scale>
        <p:origin x="-1308" y="-258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3%20&#1075;&#1086;&#1076;\&#1057;&#1072;&#1081;&#1090;\&#1043;&#1054;&#1058;&#1054;&#1042;&#1054;\&#1044;&#1086;&#1093;&#1086;&#1076;&#1099;%20&#1085;&#1072;%2001.01.2024\&#1044;&#1086;&#1093;&#1086;&#1076;&#1099;%20&#1085;&#1072;&#1083;&#1086;&#1075;+&#1085;&#1077;&#1085;&#1072;&#1083;&#1086;&#1075;%20&#1085;&#1072;%2001.01.24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3%20&#1075;&#1086;&#1076;\&#1057;&#1072;&#1081;&#1090;\&#1043;&#1054;&#1058;&#1054;&#1042;&#1054;\&#1056;&#1072;&#1089;&#1093;&#1086;&#1076;&#1099;%20&#1085;&#1072;%2001.01.2024\&#1076;&#1077;&#1082;&#1072;&#1073;&#1088;&#1100;\&#1076;&#1083;&#1103;%20&#1089;&#1072;&#1081;&#1090;&#1072;%20&#1085;&#1072;%2001.01.2024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0"/>
      <c:rotY val="0"/>
      <c:depthPercent val="100"/>
      <c:perspective val="30"/>
    </c:view3D>
    <c:plotArea>
      <c:layout>
        <c:manualLayout>
          <c:layoutTarget val="inner"/>
          <c:xMode val="edge"/>
          <c:yMode val="edge"/>
          <c:x val="0.19005774278215223"/>
          <c:y val="2.8252405949256338E-2"/>
          <c:w val="0.64436023622047289"/>
          <c:h val="0.55041994750656154"/>
        </c:manualLayout>
      </c:layout>
      <c:bar3DChart>
        <c:barDir val="col"/>
        <c:grouping val="stacked"/>
        <c:ser>
          <c:idx val="0"/>
          <c:order val="0"/>
          <c:tx>
            <c:strRef>
              <c:f>Лист1!$G$28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12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2023 года</c:v>
                </c:pt>
              </c:strCache>
            </c:strRef>
          </c:cat>
          <c:val>
            <c:numRef>
              <c:f>Лист1!$H$28:$K$28</c:f>
              <c:numCache>
                <c:formatCode>#,##0.00</c:formatCode>
                <c:ptCount val="4"/>
                <c:pt idx="0">
                  <c:v>19286</c:v>
                </c:pt>
                <c:pt idx="1">
                  <c:v>19286</c:v>
                </c:pt>
                <c:pt idx="2">
                  <c:v>20284.560000000001</c:v>
                </c:pt>
                <c:pt idx="3">
                  <c:v>8584.34</c:v>
                </c:pt>
              </c:numCache>
            </c:numRef>
          </c:val>
        </c:ser>
        <c:ser>
          <c:idx val="1"/>
          <c:order val="1"/>
          <c:tx>
            <c:strRef>
              <c:f>Лист1!$G$29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12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2023 года</c:v>
                </c:pt>
              </c:strCache>
            </c:strRef>
          </c:cat>
          <c:val>
            <c:numRef>
              <c:f>Лист1!$H$29:$K$29</c:f>
              <c:numCache>
                <c:formatCode>#,##0.00</c:formatCode>
                <c:ptCount val="4"/>
                <c:pt idx="0">
                  <c:v>378686.06</c:v>
                </c:pt>
                <c:pt idx="1">
                  <c:v>378686.06</c:v>
                </c:pt>
                <c:pt idx="2">
                  <c:v>396184.1</c:v>
                </c:pt>
                <c:pt idx="3">
                  <c:v>320570.36</c:v>
                </c:pt>
              </c:numCache>
            </c:numRef>
          </c:val>
        </c:ser>
        <c:ser>
          <c:idx val="2"/>
          <c:order val="2"/>
          <c:tx>
            <c:strRef>
              <c:f>Лист1!$G$31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12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2023 года</c:v>
                </c:pt>
              </c:strCache>
            </c:strRef>
          </c:cat>
          <c:val>
            <c:numRef>
              <c:f>Лист1!$H$31:$K$31</c:f>
              <c:numCache>
                <c:formatCode>#,##0.00</c:formatCode>
                <c:ptCount val="4"/>
                <c:pt idx="0">
                  <c:v>145009.06</c:v>
                </c:pt>
                <c:pt idx="1">
                  <c:v>145009.06</c:v>
                </c:pt>
                <c:pt idx="2">
                  <c:v>133820.95000000001</c:v>
                </c:pt>
                <c:pt idx="3">
                  <c:v>129071.56</c:v>
                </c:pt>
              </c:numCache>
            </c:numRef>
          </c:val>
        </c:ser>
        <c:ser>
          <c:idx val="3"/>
          <c:order val="3"/>
          <c:tx>
            <c:strRef>
              <c:f>Лист1!$G$32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12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2023 года</c:v>
                </c:pt>
              </c:strCache>
            </c:strRef>
          </c:cat>
          <c:val>
            <c:numRef>
              <c:f>Лист1!$H$32:$K$32</c:f>
              <c:numCache>
                <c:formatCode>#,##0.00</c:formatCode>
                <c:ptCount val="4"/>
                <c:pt idx="0">
                  <c:v>42454.6</c:v>
                </c:pt>
                <c:pt idx="1">
                  <c:v>42454.6</c:v>
                </c:pt>
                <c:pt idx="2">
                  <c:v>46236.09</c:v>
                </c:pt>
                <c:pt idx="3">
                  <c:v>34216.160000000003</c:v>
                </c:pt>
              </c:numCache>
            </c:numRef>
          </c:val>
        </c:ser>
        <c:ser>
          <c:idx val="4"/>
          <c:order val="4"/>
          <c:tx>
            <c:strRef>
              <c:f>Лист1!$G$33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12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2023 года</c:v>
                </c:pt>
              </c:strCache>
            </c:strRef>
          </c:cat>
          <c:val>
            <c:numRef>
              <c:f>Лист1!$H$33:$K$33</c:f>
              <c:numCache>
                <c:formatCode>#,##0.00</c:formatCode>
                <c:ptCount val="4"/>
                <c:pt idx="0">
                  <c:v>18600</c:v>
                </c:pt>
                <c:pt idx="1">
                  <c:v>18600</c:v>
                </c:pt>
                <c:pt idx="2">
                  <c:v>18797.28</c:v>
                </c:pt>
                <c:pt idx="3">
                  <c:v>16408.86</c:v>
                </c:pt>
              </c:numCache>
            </c:numRef>
          </c:val>
        </c:ser>
        <c:ser>
          <c:idx val="5"/>
          <c:order val="5"/>
          <c:tx>
            <c:strRef>
              <c:f>Лист1!$G$30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12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2023 года</c:v>
                </c:pt>
              </c:strCache>
            </c:strRef>
          </c:cat>
          <c:val>
            <c:numRef>
              <c:f>Лист1!$H$30:$K$30</c:f>
              <c:numCache>
                <c:formatCode>#,##0.00</c:formatCode>
                <c:ptCount val="4"/>
                <c:pt idx="0">
                  <c:v>66908.11</c:v>
                </c:pt>
                <c:pt idx="1">
                  <c:v>66908.11</c:v>
                </c:pt>
                <c:pt idx="2">
                  <c:v>68779.03</c:v>
                </c:pt>
                <c:pt idx="3">
                  <c:v>58869.760000000002</c:v>
                </c:pt>
              </c:numCache>
            </c:numRef>
          </c:val>
        </c:ser>
        <c:ser>
          <c:idx val="6"/>
          <c:order val="6"/>
          <c:tx>
            <c:strRef>
              <c:f>Лист1!$G$34</c:f>
              <c:strCache>
                <c:ptCount val="1"/>
                <c:pt idx="0">
                  <c:v>Задолженность по отмененным налогам и иным обязательным платежам 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12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2023 года</c:v>
                </c:pt>
              </c:strCache>
            </c:strRef>
          </c:cat>
          <c:val>
            <c:numRef>
              <c:f>Лист1!$H$34:$K$34</c:f>
              <c:numCache>
                <c:formatCode>#,##0.00</c:formatCode>
                <c:ptCount val="4"/>
                <c:pt idx="0">
                  <c:v>-8.11</c:v>
                </c:pt>
                <c:pt idx="1">
                  <c:v>-8.11</c:v>
                </c:pt>
                <c:pt idx="2">
                  <c:v>-8.11</c:v>
                </c:pt>
                <c:pt idx="3">
                  <c:v>0.1</c:v>
                </c:pt>
              </c:numCache>
            </c:numRef>
          </c:val>
        </c:ser>
        <c:ser>
          <c:idx val="7"/>
          <c:order val="7"/>
          <c:tx>
            <c:strRef>
              <c:f>Лист1!$G$35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12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2023 года</c:v>
                </c:pt>
              </c:strCache>
            </c:strRef>
          </c:cat>
          <c:val>
            <c:numRef>
              <c:f>Лист1!$H$35:$K$35</c:f>
              <c:numCache>
                <c:formatCode>#,##0.00</c:formatCode>
                <c:ptCount val="4"/>
                <c:pt idx="0">
                  <c:v>53625.46</c:v>
                </c:pt>
                <c:pt idx="1">
                  <c:v>53625.46</c:v>
                </c:pt>
                <c:pt idx="2">
                  <c:v>53173.73</c:v>
                </c:pt>
                <c:pt idx="3">
                  <c:v>47222.09</c:v>
                </c:pt>
              </c:numCache>
            </c:numRef>
          </c:val>
        </c:ser>
        <c:ser>
          <c:idx val="8"/>
          <c:order val="8"/>
          <c:tx>
            <c:strRef>
              <c:f>Лист1!$G$36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12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2023 года</c:v>
                </c:pt>
              </c:strCache>
            </c:strRef>
          </c:cat>
          <c:val>
            <c:numRef>
              <c:f>Лист1!$H$36:$K$36</c:f>
              <c:numCache>
                <c:formatCode>#,##0.00</c:formatCode>
                <c:ptCount val="4"/>
                <c:pt idx="0">
                  <c:v>3612.72</c:v>
                </c:pt>
                <c:pt idx="1">
                  <c:v>3612.72</c:v>
                </c:pt>
                <c:pt idx="2">
                  <c:v>3685.77</c:v>
                </c:pt>
                <c:pt idx="3">
                  <c:v>635.71</c:v>
                </c:pt>
              </c:numCache>
            </c:numRef>
          </c:val>
        </c:ser>
        <c:ser>
          <c:idx val="9"/>
          <c:order val="9"/>
          <c:tx>
            <c:strRef>
              <c:f>Лист1!$G$38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12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2023 года</c:v>
                </c:pt>
              </c:strCache>
            </c:strRef>
          </c:cat>
          <c:val>
            <c:numRef>
              <c:f>Лист1!$H$37:$K$37</c:f>
              <c:numCache>
                <c:formatCode>#,##0.00</c:formatCode>
                <c:ptCount val="4"/>
                <c:pt idx="0">
                  <c:v>4993.42</c:v>
                </c:pt>
                <c:pt idx="1">
                  <c:v>4993.42</c:v>
                </c:pt>
                <c:pt idx="2">
                  <c:v>4923.1000000000004</c:v>
                </c:pt>
                <c:pt idx="3">
                  <c:v>10255.280000000001</c:v>
                </c:pt>
              </c:numCache>
            </c:numRef>
          </c:val>
        </c:ser>
        <c:ser>
          <c:idx val="10"/>
          <c:order val="10"/>
          <c:tx>
            <c:strRef>
              <c:f>Лист1!$G$38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12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2023 года</c:v>
                </c:pt>
              </c:strCache>
            </c:strRef>
          </c:cat>
          <c:val>
            <c:numRef>
              <c:f>Лист1!$H$38:$K$38</c:f>
              <c:numCache>
                <c:formatCode>#,##0.00</c:formatCode>
                <c:ptCount val="4"/>
                <c:pt idx="0">
                  <c:v>5653.41</c:v>
                </c:pt>
                <c:pt idx="1">
                  <c:v>5653.41</c:v>
                </c:pt>
                <c:pt idx="2">
                  <c:v>5842</c:v>
                </c:pt>
                <c:pt idx="3">
                  <c:v>2896.42</c:v>
                </c:pt>
              </c:numCache>
            </c:numRef>
          </c:val>
        </c:ser>
        <c:ser>
          <c:idx val="11"/>
          <c:order val="11"/>
          <c:tx>
            <c:strRef>
              <c:f>Лист1!$G$39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12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2023 года</c:v>
                </c:pt>
              </c:strCache>
            </c:strRef>
          </c:cat>
          <c:val>
            <c:numRef>
              <c:f>Лист1!$H$39:$K$39</c:f>
              <c:numCache>
                <c:formatCode>#,##0.00</c:formatCode>
                <c:ptCount val="4"/>
                <c:pt idx="0">
                  <c:v>568.65</c:v>
                </c:pt>
                <c:pt idx="1">
                  <c:v>568.65</c:v>
                </c:pt>
                <c:pt idx="2">
                  <c:v>2742.41</c:v>
                </c:pt>
                <c:pt idx="3">
                  <c:v>5709.26</c:v>
                </c:pt>
              </c:numCache>
            </c:numRef>
          </c:val>
        </c:ser>
        <c:ser>
          <c:idx val="12"/>
          <c:order val="12"/>
          <c:tx>
            <c:strRef>
              <c:f>Лист1!$G$40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12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2023 года</c:v>
                </c:pt>
              </c:strCache>
            </c:strRef>
          </c:cat>
          <c:val>
            <c:numRef>
              <c:f>Лист1!$H$40:$K$40</c:f>
              <c:numCache>
                <c:formatCode>#,##0.00</c:formatCode>
                <c:ptCount val="4"/>
                <c:pt idx="0">
                  <c:v>6690.66</c:v>
                </c:pt>
                <c:pt idx="1">
                  <c:v>6690.66</c:v>
                </c:pt>
                <c:pt idx="2">
                  <c:v>6770.11</c:v>
                </c:pt>
                <c:pt idx="3" formatCode="#,##0.0">
                  <c:v>133.19</c:v>
                </c:pt>
              </c:numCache>
            </c:numRef>
          </c:val>
        </c:ser>
        <c:ser>
          <c:idx val="13"/>
          <c:order val="13"/>
          <c:tx>
            <c:strRef>
              <c:f>Лист1!$G$41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12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2023 года</c:v>
                </c:pt>
              </c:strCache>
            </c:strRef>
          </c:cat>
          <c:val>
            <c:numRef>
              <c:f>Лист1!$H$41:$K$41</c:f>
              <c:numCache>
                <c:formatCode>#,##0.00</c:formatCode>
                <c:ptCount val="4"/>
                <c:pt idx="0">
                  <c:v>673774.39999999991</c:v>
                </c:pt>
                <c:pt idx="1">
                  <c:v>673774.4</c:v>
                </c:pt>
                <c:pt idx="2">
                  <c:v>673774.4</c:v>
                </c:pt>
                <c:pt idx="3">
                  <c:v>535696.6</c:v>
                </c:pt>
              </c:numCache>
            </c:numRef>
          </c:val>
        </c:ser>
        <c:ser>
          <c:idx val="14"/>
          <c:order val="14"/>
          <c:tx>
            <c:strRef>
              <c:f>Лист1!$G$42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12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2023 года</c:v>
                </c:pt>
              </c:strCache>
            </c:strRef>
          </c:cat>
          <c:val>
            <c:numRef>
              <c:f>Лист1!$H$42:$K$42</c:f>
              <c:numCache>
                <c:formatCode>#,##0.00</c:formatCode>
                <c:ptCount val="4"/>
                <c:pt idx="0">
                  <c:v>1744835.11</c:v>
                </c:pt>
                <c:pt idx="1">
                  <c:v>1744835.11</c:v>
                </c:pt>
                <c:pt idx="2">
                  <c:v>1523696.84</c:v>
                </c:pt>
                <c:pt idx="3" formatCode="#,##0.0">
                  <c:v>1230346.3799999999</c:v>
                </c:pt>
              </c:numCache>
            </c:numRef>
          </c:val>
        </c:ser>
        <c:ser>
          <c:idx val="15"/>
          <c:order val="15"/>
          <c:tx>
            <c:strRef>
              <c:f>Лист1!$G$43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12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2023 года</c:v>
                </c:pt>
              </c:strCache>
            </c:strRef>
          </c:cat>
          <c:val>
            <c:numRef>
              <c:f>Лист1!$H$43:$K$43</c:f>
              <c:numCache>
                <c:formatCode>#,##0.00</c:formatCode>
                <c:ptCount val="4"/>
                <c:pt idx="0">
                  <c:v>1347629.55</c:v>
                </c:pt>
                <c:pt idx="1">
                  <c:v>1347629.55</c:v>
                </c:pt>
                <c:pt idx="2">
                  <c:v>1339813.3</c:v>
                </c:pt>
                <c:pt idx="3" formatCode="#,##0.0">
                  <c:v>1011294.01</c:v>
                </c:pt>
              </c:numCache>
            </c:numRef>
          </c:val>
        </c:ser>
        <c:ser>
          <c:idx val="16"/>
          <c:order val="16"/>
          <c:tx>
            <c:strRef>
              <c:f>Лист1!$G$44</c:f>
              <c:strCache>
                <c:ptCount val="1"/>
                <c:pt idx="0">
                  <c:v>Иные межбюджетные трансферты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12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2023 года</c:v>
                </c:pt>
              </c:strCache>
            </c:strRef>
          </c:cat>
          <c:val>
            <c:numRef>
              <c:f>Лист1!$H$44:$K$44</c:f>
              <c:numCache>
                <c:formatCode>#,##0.00</c:formatCode>
                <c:ptCount val="4"/>
                <c:pt idx="0">
                  <c:v>63997.94</c:v>
                </c:pt>
                <c:pt idx="1">
                  <c:v>63997.94</c:v>
                </c:pt>
                <c:pt idx="2">
                  <c:v>63068.160000000003</c:v>
                </c:pt>
                <c:pt idx="3">
                  <c:v>61704.15</c:v>
                </c:pt>
              </c:numCache>
            </c:numRef>
          </c:val>
        </c:ser>
        <c:ser>
          <c:idx val="17"/>
          <c:order val="17"/>
          <c:tx>
            <c:strRef>
              <c:f>Лист1!$G$45</c:f>
              <c:strCache>
                <c:ptCount val="1"/>
                <c:pt idx="0">
                  <c:v>Доходы бюджетов городских округов от возврата автономными учреждениями остатков субсидий прошлых лет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12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2023 года</c:v>
                </c:pt>
              </c:strCache>
            </c:strRef>
          </c:cat>
          <c:val>
            <c:numRef>
              <c:f>Лист1!$H$45:$K$45</c:f>
              <c:numCache>
                <c:formatCode>#,##0.00</c:formatCode>
                <c:ptCount val="4"/>
                <c:pt idx="0">
                  <c:v>12.79</c:v>
                </c:pt>
                <c:pt idx="1">
                  <c:v>12.79</c:v>
                </c:pt>
                <c:pt idx="2">
                  <c:v>12.79</c:v>
                </c:pt>
                <c:pt idx="3">
                  <c:v>0</c:v>
                </c:pt>
              </c:numCache>
            </c:numRef>
          </c:val>
        </c:ser>
        <c:ser>
          <c:idx val="18"/>
          <c:order val="18"/>
          <c:tx>
            <c:strRef>
              <c:f>Лист1!$G$46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12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2023 года</c:v>
                </c:pt>
              </c:strCache>
            </c:strRef>
          </c:cat>
          <c:val>
            <c:numRef>
              <c:f>Лист1!$H$46:$K$46</c:f>
              <c:numCache>
                <c:formatCode>#,##0.00</c:formatCode>
                <c:ptCount val="4"/>
                <c:pt idx="0">
                  <c:v>-9840.43</c:v>
                </c:pt>
                <c:pt idx="1">
                  <c:v>-9840.43</c:v>
                </c:pt>
                <c:pt idx="2">
                  <c:v>-9840.43</c:v>
                </c:pt>
                <c:pt idx="3">
                  <c:v>-18372.93</c:v>
                </c:pt>
              </c:numCache>
            </c:numRef>
          </c:val>
        </c:ser>
        <c:shape val="box"/>
        <c:axId val="137902336"/>
        <c:axId val="137944448"/>
        <c:axId val="0"/>
      </c:bar3DChart>
      <c:catAx>
        <c:axId val="13790233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37944448"/>
        <c:crosses val="autoZero"/>
        <c:auto val="1"/>
        <c:lblAlgn val="ctr"/>
        <c:lblOffset val="100"/>
      </c:catAx>
      <c:valAx>
        <c:axId val="137944448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3790233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1.1588687268777369E-2"/>
          <c:y val="0.62148148899379829"/>
          <c:w val="0.8912564941727964"/>
          <c:h val="0.37841646018023989"/>
        </c:manualLayout>
      </c:layout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расходы!$B$19:$D$19</c:f>
              <c:numCache>
                <c:formatCode>#,##0.0</c:formatCode>
                <c:ptCount val="3"/>
                <c:pt idx="0">
                  <c:v>657737.03</c:v>
                </c:pt>
                <c:pt idx="1">
                  <c:v>579741.01</c:v>
                </c:pt>
                <c:pt idx="2">
                  <c:v>414691.01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расходы!$B$20:$D$20</c:f>
              <c:numCache>
                <c:formatCode>#,##0.0</c:formatCode>
                <c:ptCount val="3"/>
                <c:pt idx="0">
                  <c:v>527.70000000000005</c:v>
                </c:pt>
                <c:pt idx="1">
                  <c:v>527.70000000000005</c:v>
                </c:pt>
                <c:pt idx="2">
                  <c:v>455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расходы!$B$21:$D$21</c:f>
              <c:numCache>
                <c:formatCode>#,##0.0</c:formatCode>
                <c:ptCount val="3"/>
                <c:pt idx="0">
                  <c:v>37791.93</c:v>
                </c:pt>
                <c:pt idx="1">
                  <c:v>37525.32</c:v>
                </c:pt>
                <c:pt idx="2">
                  <c:v>7546.86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расходы!$B$22:$D$22</c:f>
              <c:numCache>
                <c:formatCode>#,##0.0</c:formatCode>
                <c:ptCount val="3"/>
                <c:pt idx="0">
                  <c:v>639526.28</c:v>
                </c:pt>
                <c:pt idx="1">
                  <c:v>514785.31</c:v>
                </c:pt>
                <c:pt idx="2">
                  <c:v>553322.31000000006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расходы!$B$23:$D$23</c:f>
              <c:numCache>
                <c:formatCode>#,##0.0</c:formatCode>
                <c:ptCount val="3"/>
                <c:pt idx="0">
                  <c:v>496173.07</c:v>
                </c:pt>
                <c:pt idx="1">
                  <c:v>408434.92</c:v>
                </c:pt>
                <c:pt idx="2">
                  <c:v>685157.3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расходы!$B$24:$D$24</c:f>
              <c:numCache>
                <c:formatCode>#,##0.0</c:formatCode>
                <c:ptCount val="3"/>
                <c:pt idx="0">
                  <c:v>17177.169999999998</c:v>
                </c:pt>
                <c:pt idx="1">
                  <c:v>5125.3999999999996</c:v>
                </c:pt>
                <c:pt idx="2">
                  <c:v>5386.44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расходы!$B$25:$D$25</c:f>
              <c:numCache>
                <c:formatCode>#,##0.0</c:formatCode>
                <c:ptCount val="3"/>
                <c:pt idx="0">
                  <c:v>1990425.63</c:v>
                </c:pt>
                <c:pt idx="1">
                  <c:v>1988413.54</c:v>
                </c:pt>
                <c:pt idx="2">
                  <c:v>1799710.15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расходы!$B$26:$D$26</c:f>
              <c:numCache>
                <c:formatCode>#,##0.0</c:formatCode>
                <c:ptCount val="3"/>
                <c:pt idx="0">
                  <c:v>377842.81</c:v>
                </c:pt>
                <c:pt idx="1">
                  <c:v>356138.5</c:v>
                </c:pt>
                <c:pt idx="2">
                  <c:v>315988.02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расходы!$B$27:$D$27</c:f>
              <c:numCache>
                <c:formatCode>#,##0.0</c:formatCode>
                <c:ptCount val="3"/>
                <c:pt idx="0">
                  <c:v>163.44999999999999</c:v>
                </c:pt>
                <c:pt idx="1">
                  <c:v>163.44999999999999</c:v>
                </c:pt>
                <c:pt idx="2">
                  <c:v>195.76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расходы!$B$28:$D$28</c:f>
              <c:numCache>
                <c:formatCode>#,##0.0</c:formatCode>
                <c:ptCount val="3"/>
                <c:pt idx="0">
                  <c:v>147541.23000000001</c:v>
                </c:pt>
                <c:pt idx="1">
                  <c:v>138802.07</c:v>
                </c:pt>
                <c:pt idx="2">
                  <c:v>169741.68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расходы!$B$29:$D$29</c:f>
              <c:numCache>
                <c:formatCode>#,##0.0</c:formatCode>
                <c:ptCount val="3"/>
                <c:pt idx="0">
                  <c:v>360710.9</c:v>
                </c:pt>
                <c:pt idx="1">
                  <c:v>252848.9</c:v>
                </c:pt>
                <c:pt idx="2">
                  <c:v>217741.69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Уточненный план 2023 год</c:v>
                </c:pt>
                <c:pt idx="1">
                  <c:v>Исполнение за 2023 год</c:v>
                </c:pt>
              </c:strCache>
            </c:strRef>
          </c:cat>
          <c:val>
            <c:numRef>
              <c:f>расходы!$B$30:$D$30</c:f>
              <c:numCache>
                <c:formatCode>#,##0.0</c:formatCode>
                <c:ptCount val="3"/>
                <c:pt idx="0">
                  <c:v>5.75</c:v>
                </c:pt>
                <c:pt idx="1">
                  <c:v>5.75</c:v>
                </c:pt>
                <c:pt idx="2">
                  <c:v>2.0099999999999998</c:v>
                </c:pt>
              </c:numCache>
            </c:numRef>
          </c:val>
        </c:ser>
        <c:shape val="box"/>
        <c:axId val="73889664"/>
        <c:axId val="74508160"/>
        <c:axId val="0"/>
      </c:bar3DChart>
      <c:catAx>
        <c:axId val="73889664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74508160"/>
        <c:crosses val="autoZero"/>
        <c:auto val="1"/>
        <c:lblAlgn val="ctr"/>
        <c:lblOffset val="100"/>
      </c:catAx>
      <c:valAx>
        <c:axId val="74508160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7388966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7.7047511661970949E-2"/>
          <c:y val="0.60695681200039231"/>
          <c:w val="0.8336343030064115"/>
          <c:h val="0.37855822536776979"/>
        </c:manualLayout>
      </c:layout>
      <c:txPr>
        <a:bodyPr/>
        <a:lstStyle/>
        <a:p>
          <a:pPr>
            <a:defRPr sz="800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декабрь              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2023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года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604447" cy="123317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sz="31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декабрь               </a:t>
          </a:r>
          <a:r>
            <a:rPr lang="ru-RU" sz="31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2023 </a:t>
          </a:r>
          <a:r>
            <a:rPr lang="ru-RU" sz="31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года</a:t>
          </a:r>
        </a:p>
      </dsp:txBody>
      <dsp:txXfrm>
        <a:off x="0" y="0"/>
        <a:ext cx="8604447" cy="123317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"/>
          <a:ext cx="1623993" cy="2976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"/>
        <a:ext cx="1623993" cy="2976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7038" y="741363"/>
            <a:ext cx="5927725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7038" y="741363"/>
            <a:ext cx="5927725" cy="37052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299915"/>
            <a:ext cx="7406640" cy="1226820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541720"/>
            <a:ext cx="7406640" cy="14605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178168"/>
            <a:ext cx="210312" cy="175260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120847"/>
            <a:ext cx="64008" cy="5334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45"/>
            <a:ext cx="6858000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166937"/>
            <a:ext cx="6400800" cy="1905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889000"/>
            <a:ext cx="6400800" cy="1258093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345547"/>
            <a:ext cx="210312" cy="175260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288225"/>
            <a:ext cx="64008" cy="5334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28600"/>
            <a:ext cx="7498080" cy="9525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270000"/>
            <a:ext cx="3657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270000"/>
            <a:ext cx="3657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300280"/>
            <a:ext cx="8229600" cy="9525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273565"/>
            <a:ext cx="4023360" cy="53340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273565"/>
            <a:ext cx="4023360" cy="53340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807780"/>
            <a:ext cx="4023360" cy="34290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807780"/>
            <a:ext cx="4023360" cy="34290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28600"/>
            <a:ext cx="7498080" cy="9525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5715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45"/>
            <a:ext cx="73152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0648"/>
            <a:ext cx="3810000" cy="968375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172470"/>
            <a:ext cx="3810000" cy="582083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778000"/>
            <a:ext cx="8153400" cy="33271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889000"/>
            <a:ext cx="2743200" cy="16510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889000"/>
            <a:ext cx="4572000" cy="3810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952503"/>
            <a:ext cx="4419600" cy="2928776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795284"/>
            <a:ext cx="685800" cy="17025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780655"/>
            <a:ext cx="649224" cy="17025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000500"/>
            <a:ext cx="4419600" cy="635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28866"/>
            <a:ext cx="1828800" cy="487627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28867"/>
            <a:ext cx="5562600" cy="48762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679935"/>
            <a:ext cx="1638887" cy="1365739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7" y="17585"/>
            <a:ext cx="1702191" cy="1418493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879231"/>
            <a:ext cx="1125717" cy="918853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45"/>
            <a:ext cx="8131127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28865"/>
            <a:ext cx="7498080" cy="9525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206500"/>
            <a:ext cx="7498080" cy="40005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5254625"/>
            <a:ext cx="2133600" cy="396875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5254625"/>
            <a:ext cx="2895600" cy="396875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5254625"/>
            <a:ext cx="457200" cy="396875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45"/>
            <a:ext cx="73152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93204"/>
            <a:ext cx="8828087" cy="500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3135325359"/>
              </p:ext>
            </p:extLst>
          </p:nvPr>
        </p:nvGraphicFramePr>
        <p:xfrm>
          <a:off x="251520" y="265212"/>
          <a:ext cx="8604448" cy="1271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1785930"/>
          <a:ext cx="1623994" cy="297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683568" y="3217540"/>
          <a:ext cx="7632845" cy="1950720"/>
        </p:xfrm>
        <a:graphic>
          <a:graphicData uri="http://schemas.openxmlformats.org/drawingml/2006/table">
            <a:tbl>
              <a:tblPr/>
              <a:tblGrid>
                <a:gridCol w="1720257"/>
                <a:gridCol w="1478147"/>
                <a:gridCol w="1478147"/>
                <a:gridCol w="1478147"/>
                <a:gridCol w="1478147"/>
              </a:tblGrid>
              <a:tr h="496127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latin typeface="Arial"/>
                        </a:rPr>
                        <a:t>План                                         на 2023 год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latin typeface="Arial"/>
                        </a:rPr>
                        <a:t>План  на 12 мес. 2023 г.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latin typeface="Arial"/>
                        </a:rPr>
                        <a:t>Факт исполнения                                        на отчет дату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latin typeface="Arial"/>
                        </a:rPr>
                        <a:t>Факт аналогичного периода 2023 года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2137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4 566 489,39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latin typeface="Arial"/>
                        </a:rPr>
                        <a:t>4 566 489,39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4 351 756,08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4 203 340,10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18318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latin typeface="Arial"/>
                        </a:rPr>
                        <a:t>4 725 622,96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latin typeface="Arial"/>
                        </a:rPr>
                        <a:t>4 725 622,96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latin typeface="Arial"/>
                        </a:rPr>
                        <a:t>4 382 511,89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4 169 938,25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3419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дефицит(-)/профицит (+)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-159 133,57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-159 133,57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-30 755,81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33 401,85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-166835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 </a:t>
            </a:r>
            <a:r>
              <a:rPr lang="ru-RU" b="1" dirty="0" smtClean="0"/>
              <a:t>декабрь </a:t>
            </a:r>
            <a:r>
              <a:rPr lang="ru-RU" sz="3200" b="1" dirty="0" smtClean="0"/>
              <a:t>2023 </a:t>
            </a:r>
            <a:r>
              <a:rPr lang="ru-RU" b="1" dirty="0" smtClean="0"/>
              <a:t>ГОДА </a:t>
            </a:r>
            <a:r>
              <a:rPr lang="ru-RU" dirty="0" smtClean="0"/>
              <a:t>(тыс.руб</a:t>
            </a:r>
            <a:r>
              <a:rPr lang="ru-RU" dirty="0"/>
              <a:t>.) 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5076056" y="193204"/>
          <a:ext cx="4499992" cy="5521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79512" y="337215"/>
          <a:ext cx="4824537" cy="5125081"/>
        </p:xfrm>
        <a:graphic>
          <a:graphicData uri="http://schemas.openxmlformats.org/drawingml/2006/table">
            <a:tbl>
              <a:tblPr/>
              <a:tblGrid>
                <a:gridCol w="1833993"/>
                <a:gridCol w="762447"/>
                <a:gridCol w="762447"/>
                <a:gridCol w="762447"/>
                <a:gridCol w="703203"/>
              </a:tblGrid>
              <a:tr h="4841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План  на 12 мес. 2023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Факт аналогичного периода 2023 года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6272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670 943,83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670 935,72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684 093,90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662 368,28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948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19 286,00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19 286,00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20 284,56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9 690,98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367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378 686,06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378 686,06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396 184,10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385 875,42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204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66 908,11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66 908,11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68 779,03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64 145,16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103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145 009,06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145 009,06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133 820,95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141 712,52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103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42 454,60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42 454,60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46 236,09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42 383,32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103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18 600,00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18 600,00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18 797,28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18 560,71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482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Задолженность по отмененным налогам и иным обязательным платежам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529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75 144,32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75 144,32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77 137,13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88 179,51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5876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53 625,46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53 625,46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53 173,73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52 492,16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207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3 612,72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3 612,72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3 685,77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3 379,35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207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4 993,42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4 993,42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4 923,10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11 559,13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207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5 653,41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5 653,41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5 842,00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5 465,76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12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568,65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568,65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2 742,41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14 157,34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103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6 690,66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6 690,66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6 770,11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1 125,76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207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3 820 409,36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3 820 409,36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3 590 525,06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3 452 792,33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631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673 774,40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673 774,40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673 774,40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582 119,30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207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1 744 835,11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1 744 835,11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1 523 696,84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1 591 048,25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207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1 347 629,55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1 347 629,55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1 339 813,30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1 224 598,72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103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63 997,94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63 997,94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63 068,16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74 394,24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6999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бюджетов городских округов от возврата автономными учреждениями остатков субсидий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12,79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12,79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12,79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207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-9 840,43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-9 840,43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-9 840,43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-19 368,18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103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4 566 497,50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4 566 489,39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4 351 756,09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4 203 340,12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71026D-361E-4DB4-9EDE-02E773FFC95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4729708"/>
            <a:ext cx="1088944" cy="9852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7584" y="0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</a:t>
            </a:r>
            <a:r>
              <a:rPr lang="ru-RU" b="1" dirty="0" smtClean="0"/>
              <a:t>декабрь </a:t>
            </a:r>
            <a:r>
              <a:rPr lang="ru-RU" sz="3200" b="1" dirty="0" smtClean="0"/>
              <a:t>2023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995936" y="625252"/>
          <a:ext cx="5016500" cy="3924300"/>
        </p:xfrm>
        <a:graphic>
          <a:graphicData uri="http://schemas.openxmlformats.org/drawingml/2006/table">
            <a:tbl>
              <a:tblPr/>
              <a:tblGrid>
                <a:gridCol w="2105535"/>
                <a:gridCol w="903731"/>
                <a:gridCol w="903731"/>
                <a:gridCol w="1103503"/>
              </a:tblGrid>
              <a:tr h="581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Уточненный план 2023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Исполнение за 2023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аналогичного периода 2022 года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4 725 623,0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4 282 511,9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4 169 938,2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657 737,0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579 741,0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414 691,0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latin typeface="Times New Roman"/>
                        </a:rPr>
                        <a:t>455,0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37 791,9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37 525,3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latin typeface="Times New Roman"/>
                        </a:rPr>
                        <a:t>7 546,9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639 526,3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514 785,3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553 322,3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496 173,1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408 434,9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685 157,3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17 177,2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5 125,4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5 386,4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2 876 684,0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2 736 366,5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2 503 377,3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1 990 425,6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1 988 413,5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1 799 710,2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377 842,8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356 138,5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315 988,0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147 541,2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138 802,1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169 741,7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360 710,9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252 848,9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217 741,7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0" y="454372"/>
          <a:ext cx="4139952" cy="5260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2990</TotalTime>
  <Words>587</Words>
  <Application>Microsoft Office PowerPoint</Application>
  <PresentationFormat>Экран (16:10)</PresentationFormat>
  <Paragraphs>205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407</cp:revision>
  <dcterms:modified xsi:type="dcterms:W3CDTF">2024-02-26T09:57:16Z</dcterms:modified>
</cp:coreProperties>
</file>