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sldIdLst>
    <p:sldId id="264" r:id="rId2"/>
    <p:sldId id="274" r:id="rId3"/>
    <p:sldId id="280" r:id="rId4"/>
    <p:sldId id="260" r:id="rId5"/>
    <p:sldId id="261" r:id="rId6"/>
    <p:sldId id="270" r:id="rId7"/>
    <p:sldId id="290" r:id="rId8"/>
    <p:sldId id="287" r:id="rId9"/>
    <p:sldId id="271" r:id="rId10"/>
    <p:sldId id="272" r:id="rId11"/>
    <p:sldId id="296" r:id="rId12"/>
    <p:sldId id="275" r:id="rId13"/>
    <p:sldId id="291" r:id="rId14"/>
    <p:sldId id="288" r:id="rId15"/>
    <p:sldId id="267" r:id="rId16"/>
    <p:sldId id="289" r:id="rId17"/>
    <p:sldId id="277" r:id="rId18"/>
    <p:sldId id="292" r:id="rId19"/>
    <p:sldId id="278" r:id="rId20"/>
    <p:sldId id="293" r:id="rId21"/>
    <p:sldId id="276" r:id="rId22"/>
    <p:sldId id="28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8\&#1048;&#1090;&#1086;&#1075;%202018\&#1089;&#1083;&#1072;&#1081;&#1076;&#1099;%202018\&#1074;&#1089;&#1077;%20&#1076;&#1080;&#1072;&#1075;&#1088;&#1072;&#1084;&#1084;&#1099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8\&#1048;&#1090;&#1086;&#1075;%202018\&#1089;&#1083;&#1072;&#1081;&#1076;&#1099;%202018\&#1089;&#1083;&#1072;&#1081;&#1076;&#1099;%20&#1087;&#1083;&#1072;&#1085;%202018\&#1074;&#1089;&#1077;%20&#1076;&#1080;&#1072;&#1075;&#1088;&#1072;&#1084;&#1084;&#1099;%20&#1087;&#1083;&#1072;&#1085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8\&#1048;&#1090;&#1086;&#1075;%202018\&#1089;&#1083;&#1072;&#1081;&#1076;&#1099;%202018\&#1074;&#1089;&#1077;%20&#1076;&#1080;&#1072;&#1075;&#1088;&#1072;&#1084;&#1084;&#1099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8\&#1048;&#1090;&#1086;&#1075;%202018\&#1089;&#1083;&#1072;&#1081;&#1076;&#1099;%202018\&#1089;&#1083;&#1072;&#1081;&#1076;&#1099;%20&#1087;&#1083;&#1072;&#1085;%202018\&#1074;&#1089;&#1077;%20&#1076;&#1080;&#1072;&#1075;&#1088;&#1072;&#1084;&#1084;&#1099;%20&#1087;&#1083;&#1072;&#1085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Windows\system32\config\systemprofile\Desktop\&#1050;&#1085;&#1080;&#1075;&#1072;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8\&#1048;&#1090;&#1086;&#1075;%202018\&#1089;&#1083;&#1072;&#1081;&#1076;&#1099;%202018\&#1074;&#1089;&#1077;%20&#1076;&#1080;&#1072;&#1075;&#1088;&#1072;&#1084;&#1084;&#1099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8\&#1048;&#1090;&#1086;&#1075;%202018\&#1089;&#1083;&#1072;&#1081;&#1076;&#1099;%202018\&#1074;&#1089;&#1077;%20&#1076;&#1080;&#1072;&#1075;&#1088;&#1072;&#1084;&#108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8\&#1048;&#1090;&#1086;&#1075;%202018\&#1089;&#1083;&#1072;&#1081;&#1076;&#1099;%202018\&#1089;&#1083;&#1072;&#1081;&#1076;&#1099;%20&#1087;&#1083;&#1072;&#1085;%202018\&#1074;&#1089;&#1077;%20&#1076;&#1080;&#1072;&#1075;&#1088;&#1072;&#1084;&#1084;&#1099;%20&#1087;&#1083;&#1072;&#1085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xnach\Desktop\&#1056;&#1072;&#1073;&#1086;&#1095;&#1072;&#1103;%20&#1087;&#1072;&#1087;&#1082;&#1072;%20&#1048;&#1056;&#1040;\&#1052;&#1055;\&#1055;&#1056;&#1054;&#1045;&#1050;&#1058;%20&#1052;&#1055;\2018\&#1048;&#1090;&#1086;&#1075;%202018\&#1089;&#1083;&#1072;&#1081;&#1076;&#1099;%202018\&#1089;&#1083;&#1072;&#1081;&#1076;&#1099;%20&#1087;&#1083;&#1072;&#1085;%202018\&#1074;&#1089;&#1077;%20&#1076;&#1080;&#1072;&#1075;&#1088;&#1072;&#1084;&#1084;&#1099;%20&#1087;&#1083;&#1072;&#108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Лист1!$B$2</c:f>
              <c:strCache>
                <c:ptCount val="1"/>
                <c:pt idx="0">
                  <c:v>план</c:v>
                </c:pt>
              </c:strCache>
            </c:strRef>
          </c:tx>
          <c:dLbls>
            <c:dLbl>
              <c:idx val="0"/>
              <c:layout>
                <c:manualLayout>
                  <c:x val="2.0061728395061741E-2"/>
                  <c:y val="-3.7943612681783603E-2"/>
                </c:manualLayout>
              </c:layout>
              <c:showVal val="1"/>
            </c:dLbl>
            <c:dLbl>
              <c:idx val="1"/>
              <c:layout>
                <c:manualLayout>
                  <c:x val="2.6234446388645891E-2"/>
                  <c:y val="-4.1391576642055332E-2"/>
                </c:manualLayout>
              </c:layout>
              <c:showVal val="1"/>
            </c:dLbl>
            <c:dLbl>
              <c:idx val="2"/>
              <c:layout>
                <c:manualLayout>
                  <c:x val="3.1481481481481492E-2"/>
                  <c:y val="-3.7943612681783569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Val val="1"/>
          </c:dLbls>
          <c:cat>
            <c:strRef>
              <c:f>Лист1!$A$3:$A$5</c:f>
              <c:strCache>
                <c:ptCount val="3"/>
                <c:pt idx="0">
                  <c:v>Общеобразовательные учреждения</c:v>
                </c:pt>
                <c:pt idx="1">
                  <c:v>Дошкольные  образовательные учреждения</c:v>
                </c:pt>
                <c:pt idx="2">
                  <c:v>Учреждения дополнительного образования</c:v>
                </c:pt>
              </c:strCache>
            </c:strRef>
          </c:cat>
          <c:val>
            <c:numRef>
              <c:f>Лист1!$B$3:$B$5</c:f>
              <c:numCache>
                <c:formatCode>General</c:formatCode>
                <c:ptCount val="3"/>
                <c:pt idx="0">
                  <c:v>9142</c:v>
                </c:pt>
                <c:pt idx="1">
                  <c:v>4322</c:v>
                </c:pt>
                <c:pt idx="2">
                  <c:v>3509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факт (человек)</c:v>
                </c:pt>
              </c:strCache>
            </c:strRef>
          </c:tx>
          <c:dLbls>
            <c:dLbl>
              <c:idx val="0"/>
              <c:layout>
                <c:manualLayout>
                  <c:x val="2.5000000000000019E-2"/>
                  <c:y val="-3.7215397890638539E-2"/>
                </c:manualLayout>
              </c:layout>
              <c:showVal val="1"/>
            </c:dLbl>
            <c:dLbl>
              <c:idx val="1"/>
              <c:layout>
                <c:manualLayout>
                  <c:x val="3.7037037037037063E-2"/>
                  <c:y val="-4.2298092993769291E-2"/>
                </c:manualLayout>
              </c:layout>
              <c:showVal val="1"/>
            </c:dLbl>
            <c:dLbl>
              <c:idx val="2"/>
              <c:layout>
                <c:manualLayout>
                  <c:x val="2.6234567901234598E-2"/>
                  <c:y val="-3.7943612681783569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Val val="1"/>
          </c:dLbls>
          <c:cat>
            <c:strRef>
              <c:f>Лист1!$A$3:$A$5</c:f>
              <c:strCache>
                <c:ptCount val="3"/>
                <c:pt idx="0">
                  <c:v>Общеобразовательные учреждения</c:v>
                </c:pt>
                <c:pt idx="1">
                  <c:v>Дошкольные  образовательные учреждения</c:v>
                </c:pt>
                <c:pt idx="2">
                  <c:v>Учреждения дополнительного образования</c:v>
                </c:pt>
              </c:strCache>
            </c:strRef>
          </c:cat>
          <c:val>
            <c:numRef>
              <c:f>Лист1!$C$3:$C$5</c:f>
              <c:numCache>
                <c:formatCode>General</c:formatCode>
                <c:ptCount val="3"/>
                <c:pt idx="0">
                  <c:v>9376</c:v>
                </c:pt>
                <c:pt idx="1">
                  <c:v>4331</c:v>
                </c:pt>
                <c:pt idx="2">
                  <c:v>3509</c:v>
                </c:pt>
              </c:numCache>
            </c:numRef>
          </c:val>
        </c:ser>
        <c:dLbls>
          <c:showVal val="1"/>
        </c:dLbls>
        <c:shape val="box"/>
        <c:axId val="103485440"/>
        <c:axId val="103486976"/>
        <c:axId val="0"/>
      </c:bar3DChart>
      <c:catAx>
        <c:axId val="10348544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03486976"/>
        <c:crosses val="autoZero"/>
        <c:auto val="1"/>
        <c:lblAlgn val="ctr"/>
        <c:lblOffset val="100"/>
      </c:catAx>
      <c:valAx>
        <c:axId val="103486976"/>
        <c:scaling>
          <c:orientation val="minMax"/>
        </c:scaling>
        <c:axPos val="l"/>
        <c:majorGridlines/>
        <c:numFmt formatCode="General" sourceLinked="1"/>
        <c:tickLblPos val="nextTo"/>
        <c:crossAx val="10348544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7989151356080491"/>
          <c:y val="5.1400554097404488E-2"/>
          <c:w val="0.79974759405074369"/>
          <c:h val="0.7761151210265383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Лист1!$B$24</c:f>
              <c:strCache>
                <c:ptCount val="1"/>
                <c:pt idx="0">
                  <c:v>2018 год</c:v>
                </c:pt>
              </c:strCache>
            </c:strRef>
          </c:tx>
          <c:dLbls>
            <c:dLbl>
              <c:idx val="0"/>
              <c:layout>
                <c:manualLayout>
                  <c:x val="4.4092323075213921E-2"/>
                  <c:y val="-7.51737967183974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405 </a:t>
                    </a:r>
                    <a:r>
                      <a:rPr lang="en-US" dirty="0" smtClean="0"/>
                      <a:t>850,5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2517597251099111E-2"/>
                  <c:y val="-6.0717297349474876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strRef>
              <c:f>Лист1!$A$25:$A$26</c:f>
              <c:strCache>
                <c:ptCount val="2"/>
                <c:pt idx="0">
                  <c:v>Местный бюджет, тыс.руб.</c:v>
                </c:pt>
                <c:pt idx="1">
                  <c:v>Краевой бюджет, тыс.руб.</c:v>
                </c:pt>
              </c:strCache>
            </c:strRef>
          </c:cat>
          <c:val>
            <c:numRef>
              <c:f>Лист1!$B$25:$B$26</c:f>
              <c:numCache>
                <c:formatCode>#,##0.00</c:formatCode>
                <c:ptCount val="2"/>
                <c:pt idx="0">
                  <c:v>405850.5</c:v>
                </c:pt>
                <c:pt idx="1">
                  <c:v>862770.06</c:v>
                </c:pt>
              </c:numCache>
            </c:numRef>
          </c:val>
        </c:ser>
        <c:dLbls>
          <c:showVal val="1"/>
        </c:dLbls>
        <c:shape val="box"/>
        <c:axId val="103511936"/>
        <c:axId val="103513472"/>
        <c:axId val="0"/>
      </c:bar3DChart>
      <c:catAx>
        <c:axId val="10351193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03513472"/>
        <c:crosses val="autoZero"/>
        <c:auto val="1"/>
        <c:lblAlgn val="ctr"/>
        <c:lblOffset val="100"/>
      </c:catAx>
      <c:valAx>
        <c:axId val="103513472"/>
        <c:scaling>
          <c:orientation val="minMax"/>
        </c:scaling>
        <c:axPos val="l"/>
        <c:majorGridlines/>
        <c:numFmt formatCode="#,##0.00" sourceLinked="1"/>
        <c:tickLblPos val="nextTo"/>
        <c:crossAx val="103511936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Лист1!$A$49:$A$50</c:f>
              <c:strCache>
                <c:ptCount val="2"/>
                <c:pt idx="0">
                  <c:v>Краевой бюджет, тыс.руб.</c:v>
                </c:pt>
                <c:pt idx="1">
                  <c:v>Местный бюджет, тыс.руб.</c:v>
                </c:pt>
              </c:strCache>
            </c:strRef>
          </c:cat>
          <c:val>
            <c:numRef>
              <c:f>Лист1!$B$49:$B$50</c:f>
              <c:numCache>
                <c:formatCode>#,##0.00</c:formatCode>
                <c:ptCount val="2"/>
                <c:pt idx="0">
                  <c:v>363943.11</c:v>
                </c:pt>
                <c:pt idx="1">
                  <c:v>135944.81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  <c:txPr>
        <a:bodyPr/>
        <a:lstStyle/>
        <a:p>
          <a:pPr>
            <a:defRPr sz="1800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7.5917322834645834E-2"/>
          <c:y val="6.7437379576107903E-2"/>
          <c:w val="0.51555555555555554"/>
          <c:h val="0.89402697495183048"/>
        </c:manualLayout>
      </c:layout>
      <c:pieChart>
        <c:varyColors val="1"/>
        <c:ser>
          <c:idx val="0"/>
          <c:order val="0"/>
          <c:dLbls>
            <c:dLbl>
              <c:idx val="2"/>
              <c:layout>
                <c:manualLayout>
                  <c:x val="-9.1774812870613464E-3"/>
                  <c:y val="0.11049727113654041"/>
                </c:manualLayout>
              </c:layout>
              <c:dLblPos val="bestFit"/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Val val="1"/>
            <c:showLeaderLines val="1"/>
          </c:dLbls>
          <c:cat>
            <c:strRef>
              <c:f>Лист1!$A$45:$A$47</c:f>
              <c:strCache>
                <c:ptCount val="3"/>
                <c:pt idx="0">
                  <c:v>Подготовка ДОУ к новому учебному году</c:v>
                </c:pt>
                <c:pt idx="1">
                  <c:v>Присмотр и уход за детьми-инвалидами, сиротами и детьми, оставшимися без попечения родителей, туберкулезной интоксикацией</c:v>
                </c:pt>
                <c:pt idx="2">
                  <c:v>Мероприятия, направленные на обеспечение безопасного участия детей в дорожном движении</c:v>
                </c:pt>
              </c:strCache>
            </c:strRef>
          </c:cat>
          <c:val>
            <c:numRef>
              <c:f>Лист1!$B$45:$B$47</c:f>
              <c:numCache>
                <c:formatCode>#,##0.00</c:formatCode>
                <c:ptCount val="3"/>
                <c:pt idx="0">
                  <c:v>12281.79</c:v>
                </c:pt>
                <c:pt idx="1">
                  <c:v>3783</c:v>
                </c:pt>
                <c:pt idx="2" formatCode="General">
                  <c:v>71.5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2572353455818253"/>
          <c:y val="0"/>
          <c:w val="0.34927646544182017"/>
          <c:h val="1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Лист1!$B$57</c:f>
              <c:strCache>
                <c:ptCount val="1"/>
                <c:pt idx="0">
                  <c:v>2018 год</c:v>
                </c:pt>
              </c:strCache>
            </c:strRef>
          </c:tx>
          <c:dLbls>
            <c:delete val="1"/>
          </c:dLbls>
          <c:val>
            <c:numRef>
              <c:f>Лист1!$C$57</c:f>
              <c:numCache>
                <c:formatCode>#,##0.00</c:formatCode>
                <c:ptCount val="1"/>
                <c:pt idx="0">
                  <c:v>0</c:v>
                </c:pt>
              </c:numCache>
            </c:numRef>
          </c:val>
        </c:ser>
        <c:dLbls>
          <c:showVal val="1"/>
        </c:dLbls>
        <c:firstSliceAng val="0"/>
      </c:pieChart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Лист1!$A$58</c:f>
              <c:strCache>
                <c:ptCount val="1"/>
                <c:pt idx="0">
                  <c:v>Количество получателей</c:v>
                </c:pt>
              </c:strCache>
            </c:strRef>
          </c:tx>
          <c:dLbls>
            <c:dLbl>
              <c:idx val="0"/>
              <c:layout>
                <c:manualLayout>
                  <c:x val="4.2942088560208293E-2"/>
                  <c:y val="-6.7935448842021615E-2"/>
                </c:manualLayout>
              </c:layout>
              <c:spPr/>
              <c:txPr>
                <a:bodyPr/>
                <a:lstStyle/>
                <a:p>
                  <a:pPr>
                    <a:defRPr sz="2000" b="0"/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Val val="1"/>
          </c:dLbls>
          <c:cat>
            <c:strRef>
              <c:f>Лист1!$B$57:$C$57</c:f>
              <c:strCache>
                <c:ptCount val="1"/>
                <c:pt idx="0">
                  <c:v>2018 год</c:v>
                </c:pt>
              </c:strCache>
            </c:strRef>
          </c:cat>
          <c:val>
            <c:numRef>
              <c:f>Лист1!$B$58:$C$58</c:f>
              <c:numCache>
                <c:formatCode>General</c:formatCode>
                <c:ptCount val="2"/>
                <c:pt idx="0" formatCode="#,##0">
                  <c:v>1038</c:v>
                </c:pt>
              </c:numCache>
            </c:numRef>
          </c:val>
        </c:ser>
        <c:dLbls>
          <c:showVal val="1"/>
        </c:dLbls>
        <c:shape val="box"/>
        <c:axId val="103606912"/>
        <c:axId val="103879040"/>
        <c:axId val="0"/>
      </c:bar3DChart>
      <c:catAx>
        <c:axId val="103606912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3879040"/>
        <c:crosses val="autoZero"/>
        <c:auto val="1"/>
        <c:lblAlgn val="ctr"/>
        <c:lblOffset val="100"/>
      </c:catAx>
      <c:valAx>
        <c:axId val="103879040"/>
        <c:scaling>
          <c:orientation val="minMax"/>
        </c:scaling>
        <c:axPos val="l"/>
        <c:majorGridlines/>
        <c:numFmt formatCode="#,##0" sourceLinked="1"/>
        <c:tickLblPos val="nextTo"/>
        <c:crossAx val="10360691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800"/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dLbls>
            <c:dLbl>
              <c:idx val="0"/>
              <c:layout>
                <c:manualLayout>
                  <c:x val="2.1104017882153679E-2"/>
                  <c:y val="-4.551465607764012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523 </a:t>
                    </a:r>
                    <a:r>
                      <a:rPr lang="en-US" dirty="0" smtClean="0"/>
                      <a:t>173,7</a:t>
                    </a:r>
                    <a:r>
                      <a:rPr lang="ru-RU" dirty="0" smtClean="0"/>
                      <a:t>6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1.6581728335977895E-2"/>
                  <c:y val="-5.6893320097050191E-2"/>
                </c:manualLayout>
              </c:layout>
              <c:showVal val="1"/>
            </c:dLbl>
            <c:dLbl>
              <c:idx val="2"/>
              <c:layout>
                <c:manualLayout>
                  <c:x val="2.1104017882153679E-2"/>
                  <c:y val="-5.689332009705016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110 </a:t>
                    </a:r>
                    <a:r>
                      <a:rPr lang="en-US" dirty="0" smtClean="0"/>
                      <a:t>011,3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Val val="1"/>
          </c:dLbls>
          <c:cat>
            <c:strRef>
              <c:f>Лист1!$A$63:$A$65</c:f>
              <c:strCache>
                <c:ptCount val="3"/>
                <c:pt idx="0">
                  <c:v>Всего, тыс.руб</c:v>
                </c:pt>
                <c:pt idx="1">
                  <c:v>Краевой бюджет, тыс.руб.</c:v>
                </c:pt>
                <c:pt idx="2">
                  <c:v>Местный бюджет, тыс.руб.</c:v>
                </c:pt>
              </c:strCache>
            </c:strRef>
          </c:cat>
          <c:val>
            <c:numRef>
              <c:f>Лист1!$B$63:$B$65</c:f>
              <c:numCache>
                <c:formatCode>#,##0.00</c:formatCode>
                <c:ptCount val="3"/>
                <c:pt idx="0">
                  <c:v>523173.75</c:v>
                </c:pt>
                <c:pt idx="1">
                  <c:v>413162.41000000021</c:v>
                </c:pt>
                <c:pt idx="2">
                  <c:v>110011.34</c:v>
                </c:pt>
              </c:numCache>
            </c:numRef>
          </c:val>
        </c:ser>
        <c:dLbls>
          <c:showVal val="1"/>
        </c:dLbls>
        <c:shape val="box"/>
        <c:axId val="103905152"/>
        <c:axId val="103906688"/>
        <c:axId val="0"/>
      </c:bar3DChart>
      <c:catAx>
        <c:axId val="103905152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103906688"/>
        <c:crosses val="autoZero"/>
        <c:auto val="1"/>
        <c:lblAlgn val="ctr"/>
        <c:lblOffset val="100"/>
      </c:catAx>
      <c:valAx>
        <c:axId val="103906688"/>
        <c:scaling>
          <c:orientation val="minMax"/>
        </c:scaling>
        <c:axPos val="l"/>
        <c:majorGridlines/>
        <c:numFmt formatCode="#,##0.00" sourceLinked="1"/>
        <c:tickLblPos val="nextTo"/>
        <c:crossAx val="103905152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800" b="0"/>
                </a:pPr>
                <a:endParaRPr lang="ru-RU"/>
              </a:p>
            </c:txPr>
            <c:dLblPos val="inEnd"/>
            <c:showVal val="1"/>
            <c:showLeaderLines val="1"/>
          </c:dLbls>
          <c:cat>
            <c:strRef>
              <c:f>Лист1!$A$78:$A$82</c:f>
              <c:strCache>
                <c:ptCount val="5"/>
                <c:pt idx="0">
                  <c:v>Подготовка ОУ к новому учебному году</c:v>
                </c:pt>
                <c:pt idx="1">
                  <c:v>Организация питания детей в лагерях с дневным пребыванием</c:v>
                </c:pt>
                <c:pt idx="2">
                  <c:v>Приобретение учебников</c:v>
                </c:pt>
                <c:pt idx="3">
                  <c:v>Разработка ПСД с государственной экспертизой по устранению аварийного состояния (реконструкции) МОБУ "ООШ № 5"</c:v>
                </c:pt>
                <c:pt idx="4">
                  <c:v>Проведение реконструкции или кап.ремонта здания МОБУ "ООШ № 5", находящегося в аварийном состоянии</c:v>
                </c:pt>
              </c:strCache>
            </c:strRef>
          </c:cat>
          <c:val>
            <c:numRef>
              <c:f>Лист1!$B$78:$B$82</c:f>
              <c:numCache>
                <c:formatCode>#,##0.00</c:formatCode>
                <c:ptCount val="5"/>
                <c:pt idx="0">
                  <c:v>13681.9</c:v>
                </c:pt>
                <c:pt idx="1">
                  <c:v>4920.1100000000024</c:v>
                </c:pt>
                <c:pt idx="2">
                  <c:v>13706.18</c:v>
                </c:pt>
                <c:pt idx="3">
                  <c:v>907.08</c:v>
                </c:pt>
                <c:pt idx="4">
                  <c:v>36120.94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4519976147883262"/>
          <c:y val="0"/>
          <c:w val="0.34048896839594628"/>
          <c:h val="1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dLblPos val="bestFit"/>
            <c:showVal val="1"/>
            <c:showLeaderLines val="1"/>
          </c:dLbls>
          <c:cat>
            <c:strRef>
              <c:f>Лист1!$A$85:$A$90</c:f>
              <c:strCache>
                <c:ptCount val="6"/>
                <c:pt idx="0">
                  <c:v>Дополнительные общеразвивающие программы, тыс.руб.</c:v>
                </c:pt>
                <c:pt idx="1">
                  <c:v>Организация отдыха, оздоровления и занятости детей, тыс.руб.</c:v>
                </c:pt>
                <c:pt idx="2">
                  <c:v>Подготовка к открытию летнего сезона, тыс.руб.</c:v>
                </c:pt>
                <c:pt idx="3">
                  <c:v>Организация лагерей дневного пребывания, тыс.руб.</c:v>
                </c:pt>
                <c:pt idx="4">
                  <c:v>Организация палаточных лагерей, тыс.руб.</c:v>
                </c:pt>
                <c:pt idx="5">
                  <c:v>Поддержка одаренных и талантливых детей, тыс.руб.</c:v>
                </c:pt>
              </c:strCache>
            </c:strRef>
          </c:cat>
          <c:val>
            <c:numRef>
              <c:f>Лист1!$B$85:$B$90</c:f>
              <c:numCache>
                <c:formatCode>#,##0.00</c:formatCode>
                <c:ptCount val="6"/>
                <c:pt idx="0">
                  <c:v>50001.380000000012</c:v>
                </c:pt>
                <c:pt idx="1">
                  <c:v>15294.57</c:v>
                </c:pt>
                <c:pt idx="2">
                  <c:v>1778.8</c:v>
                </c:pt>
                <c:pt idx="3">
                  <c:v>330</c:v>
                </c:pt>
                <c:pt idx="4">
                  <c:v>522.15</c:v>
                </c:pt>
                <c:pt idx="5">
                  <c:v>758.2900000000003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>
        <c:manualLayout>
          <c:xMode val="edge"/>
          <c:yMode val="edge"/>
          <c:x val="0.65769745795664492"/>
          <c:y val="6.11052277714157E-3"/>
          <c:w val="0.33304328278409662"/>
          <c:h val="0.98777873349826362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8FE36-CAB6-4DEC-ACF3-E25CC1A3F384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AD90B-8D65-4EC9-928D-BB92019BC5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resurs.my1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gorono@minusa.r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рина\Desktop\Фасад школы 16.jpg"/>
          <p:cNvPicPr>
            <a:picLocks noChangeAspect="1" noChangeArrowheads="1"/>
          </p:cNvPicPr>
          <p:nvPr/>
        </p:nvPicPr>
        <p:blipFill>
          <a:blip r:embed="rId3" cstate="print">
            <a:lum bright="38000" contrast="-4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1916832"/>
            <a:ext cx="8534400" cy="406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4800" b="1" dirty="0" smtClean="0"/>
              <a:t>Исполнение городского бюджета за 2018 год</a:t>
            </a:r>
            <a:endParaRPr lang="ru-RU" sz="48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  <a:p>
            <a:pPr algn="ctr">
              <a:defRPr/>
            </a:pPr>
            <a:endParaRPr lang="ru-RU" sz="2800" b="1" dirty="0" smtClean="0"/>
          </a:p>
          <a:p>
            <a:pPr algn="ctr">
              <a:defRPr/>
            </a:pPr>
            <a:r>
              <a:rPr lang="ru-RU" sz="4400" b="1" dirty="0" smtClean="0"/>
              <a:t>по управлению образования города Минусинска </a:t>
            </a: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Кулешова Вера Владимировна, </a:t>
            </a:r>
            <a:endParaRPr lang="ru-RU" sz="1400" b="1" dirty="0"/>
          </a:p>
          <a:p>
            <a:pPr algn="r"/>
            <a:r>
              <a:rPr lang="ru-RU" sz="1400" b="1" dirty="0"/>
              <a:t>руководитель управления образования </a:t>
            </a:r>
          </a:p>
          <a:p>
            <a:pPr algn="r"/>
            <a:r>
              <a:rPr lang="ru-RU" sz="1400" b="1" dirty="0"/>
              <a:t>администрации 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>
                <a:hlinkClick r:id="rId6"/>
              </a:rPr>
              <a:t>gorono@minusa.ru</a:t>
            </a:r>
            <a:r>
              <a:rPr lang="en-US" sz="1400" b="1" dirty="0"/>
              <a:t>, </a:t>
            </a:r>
            <a:endParaRPr lang="ru-RU" sz="1400" b="1" dirty="0"/>
          </a:p>
          <a:p>
            <a:pPr algn="r"/>
            <a:r>
              <a:rPr lang="en-US" sz="1400" b="1" dirty="0">
                <a:hlinkClick r:id="rId7"/>
              </a:rPr>
              <a:t>http:</a:t>
            </a:r>
            <a:r>
              <a:rPr lang="ru-RU" sz="1400" b="1" dirty="0">
                <a:hlinkClick r:id="rId7"/>
              </a:rPr>
              <a:t>//</a:t>
            </a:r>
            <a:r>
              <a:rPr lang="en-US" sz="1400" b="1" dirty="0">
                <a:hlinkClick r:id="rId7"/>
              </a:rPr>
              <a:t>www.resurs.my1.ru</a:t>
            </a:r>
            <a:r>
              <a:rPr lang="ru-RU" sz="1400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858148" cy="56207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Сеть образовательных учреждений, </a:t>
            </a:r>
            <a:br>
              <a:rPr lang="ru-RU" sz="2800" b="1" dirty="0" smtClean="0"/>
            </a:br>
            <a:r>
              <a:rPr lang="ru-RU" sz="2800" b="1" dirty="0" smtClean="0"/>
              <a:t>подведомственных  управлению образования </a:t>
            </a:r>
            <a:br>
              <a:rPr lang="ru-RU" sz="2800" b="1" dirty="0" smtClean="0"/>
            </a:br>
            <a:r>
              <a:rPr lang="ru-RU" sz="2800" b="1" dirty="0" smtClean="0"/>
              <a:t>администрации города Минусинска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323528" y="1526490"/>
          <a:ext cx="8568952" cy="5167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36330"/>
                <a:gridCol w="1532622"/>
              </a:tblGrid>
              <a:tr h="468226">
                <a:tc>
                  <a:txBody>
                    <a:bodyPr/>
                    <a:lstStyle/>
                    <a:p>
                      <a:pPr algn="ctr"/>
                      <a:r>
                        <a:rPr lang="ru-RU" sz="25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 учреждения</a:t>
                      </a:r>
                      <a:endParaRPr lang="ru-RU" sz="25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ru-RU" sz="25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/>
                </a:tc>
              </a:tr>
              <a:tr h="688276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Дошкольные образовательные учреждения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Учреждения дополнительного образования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МБУ ДСОЛ «Елочка»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39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0" kern="12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  <a:endParaRPr lang="ru-RU" sz="1600" b="0" kern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16729"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baseline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sz="2000" b="0" baseline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0624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 местного самоуправления в области образования –</a:t>
                      </a:r>
                    </a:p>
                    <a:p>
                      <a:pPr algn="ctr"/>
                      <a:r>
                        <a:rPr lang="ru-RU" sz="1800" b="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812360" cy="128215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Участники системы  образования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428604"/>
            <a:ext cx="7288686" cy="98417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Бюджет управления образования на 2018 год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Диаграмма 5"/>
          <p:cNvGraphicFramePr/>
          <p:nvPr/>
        </p:nvGraphicFramePr>
        <p:xfrm>
          <a:off x="467544" y="2060848"/>
          <a:ext cx="806489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274638"/>
            <a:ext cx="7858148" cy="114300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Муниципальная программа </a:t>
            </a:r>
            <a:br>
              <a:rPr lang="ru-RU" sz="2800" b="1" dirty="0" smtClean="0"/>
            </a:br>
            <a:r>
              <a:rPr lang="ru-RU" sz="2800" b="1" dirty="0" smtClean="0"/>
              <a:t>«Развитие образования г.Минусинска»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1772816"/>
          <a:ext cx="8640959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0886"/>
                <a:gridCol w="2610073"/>
              </a:tblGrid>
              <a:tr h="100802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Наименование подпрограмм  и мероприятий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2018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(тыс.руб.)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  <a:tr h="81761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дошкольного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520 203,01</a:t>
                      </a:r>
                    </a:p>
                  </a:txBody>
                  <a:tcPr/>
                </a:tc>
              </a:tr>
              <a:tr h="81761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общего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592 </a:t>
                      </a:r>
                      <a:r>
                        <a:rPr kumimoji="0" lang="ru-RU" sz="2400" b="1" kern="120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509,97</a:t>
                      </a:r>
                      <a:endParaRPr kumimoji="0" lang="ru-RU" sz="2400" b="1" kern="1200" dirty="0" smtClean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</a:tr>
              <a:tr h="900127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Развитие дополнительного образования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68 685,19</a:t>
                      </a:r>
                    </a:p>
                  </a:txBody>
                  <a:tcPr/>
                </a:tc>
              </a:tr>
              <a:tr h="142516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    Обеспечение реализации муниципальной программы развития образования города Минусинска</a:t>
                      </a:r>
                      <a:endParaRPr kumimoji="0" lang="ru-RU" sz="2400" b="1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 defTabSz="914400" rtl="0" eaLnBrk="1" latinLnBrk="0" hangingPunct="1">
                        <a:buFontTx/>
                        <a:buNone/>
                      </a:pPr>
                      <a:r>
                        <a:rPr kumimoji="0" lang="ru-RU" sz="2400" b="1" kern="1200" dirty="0" smtClean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87 222,40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708920"/>
            <a:ext cx="7406640" cy="324036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07704" y="476672"/>
            <a:ext cx="6931496" cy="115212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1 </a:t>
            </a:r>
            <a:br>
              <a:rPr lang="ru-RU" sz="2800" b="1" dirty="0" smtClean="0"/>
            </a:br>
            <a:r>
              <a:rPr lang="ru-RU" sz="2800" b="1" dirty="0" smtClean="0"/>
              <a:t>«Развитие дошкольного образования»</a:t>
            </a:r>
            <a:endParaRPr lang="ru-RU" sz="2800" b="1" dirty="0"/>
          </a:p>
        </p:txBody>
      </p:sp>
      <p:pic>
        <p:nvPicPr>
          <p:cNvPr id="4" name="Picture 2" descr="C:\Users\User\Desktop\news1475120195.jpg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/>
          <a:stretch>
            <a:fillRect/>
          </a:stretch>
        </p:blipFill>
        <p:spPr bwMode="auto">
          <a:xfrm>
            <a:off x="683568" y="2060848"/>
            <a:ext cx="8244408" cy="47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37848"/>
          <a:ext cx="8229600" cy="5015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1024"/>
                <a:gridCol w="1008112"/>
                <a:gridCol w="1090464"/>
              </a:tblGrid>
              <a:tr h="77511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2018 год</a:t>
                      </a:r>
                    </a:p>
                  </a:txBody>
                  <a:tcPr/>
                </a:tc>
              </a:tr>
              <a:tr h="106039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доступности дошкольного образования и численность населения, получающего дошкольное образование (отношение численности детей 3-7 лет, которым предоставлена возможность получать услуги дошкольного образования, к численности детей в возрасте 3-7 лет.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/>
                </a:tc>
              </a:tr>
              <a:tr h="59643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охват детей дошкольным образованием в возрасте от двух месяцев до трех лет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12,1</a:t>
                      </a:r>
                      <a:endParaRPr lang="ru-RU" sz="1400" dirty="0"/>
                    </a:p>
                  </a:txBody>
                  <a:tcPr/>
                </a:tc>
              </a:tr>
              <a:tr h="59643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 охват детей дошкольным образованием от трех лет до семи лет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/>
                </a:tc>
              </a:tr>
              <a:tr h="82250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воспитанников дошкольных образовательных учреждений, обучающихся по программам, соответствующим требованиям стандарта дошкольного образования ФГОС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</a:t>
                      </a:r>
                      <a:endParaRPr lang="ru-RU" sz="1400" dirty="0"/>
                    </a:p>
                  </a:txBody>
                  <a:tcPr/>
                </a:tc>
              </a:tr>
              <a:tr h="82010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детей, получающих образование  в вариативных формах (служба ранней помощи, консультативные центры и другие) в общей численности детей получающих дошкольное образование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</a:tr>
              <a:tr h="344495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детей с ОВЗ доступным дошкольным образованием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18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792088" cy="120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19675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352928" cy="4680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259"/>
                <a:gridCol w="2334669"/>
              </a:tblGrid>
              <a:tr h="1359814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Расходы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задания</a:t>
                      </a:r>
                      <a:endParaRPr lang="ru-RU" sz="2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499 887,92</a:t>
                      </a: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16 136,29</a:t>
                      </a:r>
                    </a:p>
                  </a:txBody>
                  <a:tcPr/>
                </a:tc>
              </a:tr>
              <a:tr h="104899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Выплата и доставка компенсации части</a:t>
                      </a:r>
                      <a:r>
                        <a:rPr lang="ru-RU" sz="24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родительской платы</a:t>
                      </a:r>
                      <a:endParaRPr lang="ru-RU" sz="2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4 178,80</a:t>
                      </a:r>
                      <a:endParaRPr lang="ru-RU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5723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520 203,01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«Расходы на  финансовое обеспечение выполнения муниципального задания»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"/>
          <p:cNvSpPr txBox="1"/>
          <p:nvPr/>
        </p:nvSpPr>
        <p:spPr>
          <a:xfrm>
            <a:off x="4751512" y="1628800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499 887,92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0" y="2060848"/>
          <a:ext cx="8748464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«Субсидии на иные цели» </a:t>
            </a:r>
            <a:endParaRPr lang="ru-RU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"/>
          <p:cNvSpPr txBox="1"/>
          <p:nvPr/>
        </p:nvSpPr>
        <p:spPr>
          <a:xfrm>
            <a:off x="4572000" y="1196752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16 136,29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916832"/>
          <a:ext cx="82296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«</a:t>
            </a:r>
            <a:r>
              <a:rPr lang="ru-RU" sz="2400" b="1" dirty="0" smtClean="0"/>
              <a:t>Расходы на выплату и доставку компенсации части родительской платы за присмотр и уход»</a:t>
            </a:r>
            <a:endParaRPr lang="ru-RU" sz="24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"/>
          <p:cNvSpPr txBox="1"/>
          <p:nvPr/>
        </p:nvSpPr>
        <p:spPr>
          <a:xfrm>
            <a:off x="4572000" y="1484784"/>
            <a:ext cx="4392488" cy="7920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 4 178,8 тыс.руб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519492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539552" y="2110740"/>
          <a:ext cx="8280920" cy="4486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88436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Подпрограмма 2 </a:t>
            </a:r>
            <a:br>
              <a:rPr lang="ru-RU" b="1" dirty="0" smtClean="0"/>
            </a:br>
            <a:r>
              <a:rPr lang="ru-RU" b="1" dirty="0" smtClean="0"/>
              <a:t>«Развитие общего образования»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:\ЭКОНОМИСТЫ\Яковлева И.В\ПРОЕКТ МП\2018\ДОКЛАД бюджет 2018\фотографии\фото со школ\16\PA07253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4138886" cy="2943208"/>
          </a:xfrm>
          <a:prstGeom prst="rect">
            <a:avLst/>
          </a:prstGeom>
          <a:noFill/>
        </p:spPr>
      </p:pic>
      <p:pic>
        <p:nvPicPr>
          <p:cNvPr id="1029" name="Picture 5" descr="C:\Users\532B~1\AppData\Local\Temp\Rar$DIa0.246\Урок Универсиада-2019 с Ростовцевым П.А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2276872"/>
            <a:ext cx="4414812" cy="2943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5280"/>
          <a:ext cx="8229600" cy="4776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968"/>
                <a:gridCol w="1368152"/>
                <a:gridCol w="1234480"/>
              </a:tblGrid>
              <a:tr h="47760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lang="ru-RU" sz="18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/>
                </a:tc>
              </a:tr>
              <a:tr h="119401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населения в возрасте 5-18 лет, охваченного образованием, в общей численности населения в возрасте 5-18 лет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92,2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5808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выпускников общеобразовательных учреждений, не сдавших единый государственный экзамен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4,5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68623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обучающихся освоивших основную общеобразовательную программу основного общего образования и получивших документы государственного образца об освоении образовательных программ основного общего образования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8448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1988841"/>
          <a:ext cx="8352928" cy="4637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18259"/>
                <a:gridCol w="2334669"/>
              </a:tblGrid>
              <a:tr h="716224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3200" dirty="0" smtClean="0">
                          <a:solidFill>
                            <a:schemeClr val="tx1"/>
                          </a:solidFill>
                        </a:rPr>
                        <a:t>Расходы </a:t>
                      </a:r>
                      <a:endParaRPr lang="ru-RU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2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50167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2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</a:t>
                      </a:r>
                      <a:r>
                        <a:rPr lang="ru-RU" sz="2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задания</a:t>
                      </a:r>
                      <a:endParaRPr lang="ru-RU" sz="2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200" b="1" dirty="0" smtClean="0"/>
                        <a:t>523 173,76</a:t>
                      </a: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цели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200" b="1" dirty="0" smtClean="0"/>
                        <a:t>68 429,13</a:t>
                      </a:r>
                    </a:p>
                  </a:txBody>
                  <a:tcPr/>
                </a:tc>
              </a:tr>
              <a:tr h="1804885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Субсидия</a:t>
                      </a: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осуществление капитальных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вложений в объекты капитального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строительства государственной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(муниципальной) собственности бюджетным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2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учреждениям (</a:t>
                      </a:r>
                      <a:r>
                        <a:rPr lang="ru-RU" sz="2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МОБУ «ООШ №5»)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200" b="1" dirty="0" smtClean="0"/>
                        <a:t>907,08</a:t>
                      </a:r>
                    </a:p>
                  </a:txBody>
                  <a:tcPr/>
                </a:tc>
              </a:tr>
              <a:tr h="67204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592 509,97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214290"/>
            <a:ext cx="7288686" cy="1928826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на финансовое обеспечение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выполнения муниципального задания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/>
          <p:nvPr/>
        </p:nvGraphicFramePr>
        <p:xfrm>
          <a:off x="395536" y="1988840"/>
          <a:ext cx="8424936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0"/>
            <a:ext cx="6640614" cy="1270494"/>
          </a:xfrm>
        </p:spPr>
        <p:txBody>
          <a:bodyPr>
            <a:noAutofit/>
          </a:bodyPr>
          <a:lstStyle/>
          <a:p>
            <a:pPr marL="342900" indent="-342900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Субсидии на иные цели, капитальные вложения</a:t>
            </a:r>
            <a:endParaRPr lang="ru-RU" sz="28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118694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1"/>
          <p:cNvSpPr txBox="1"/>
          <p:nvPr/>
        </p:nvSpPr>
        <p:spPr>
          <a:xfrm>
            <a:off x="5148064" y="1124744"/>
            <a:ext cx="3600400" cy="86409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69 336,21тыс.руб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Краевой бюджет – 61 922,67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Местный бюджет – 7 413,54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539552" y="2204864"/>
          <a:ext cx="828092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2708920"/>
            <a:ext cx="7406640" cy="3240360"/>
          </a:xfrm>
        </p:spPr>
        <p:txBody>
          <a:bodyPr>
            <a:normAutofit/>
          </a:bodyPr>
          <a:lstStyle/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  <a:p>
            <a:endParaRPr lang="ru-RU" sz="28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0"/>
            <a:ext cx="6931496" cy="158417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3 </a:t>
            </a:r>
            <a:br>
              <a:rPr lang="ru-RU" sz="2800" b="1" dirty="0" smtClean="0"/>
            </a:br>
            <a:r>
              <a:rPr lang="ru-RU" sz="2800" b="1" dirty="0" smtClean="0"/>
              <a:t>«Развитие дополнительного образования»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137685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User\Desktop\zvezdy-enise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52936"/>
            <a:ext cx="3888432" cy="2724333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</a:blip>
          <a:srcRect t="17973" b="14303"/>
          <a:stretch>
            <a:fillRect/>
          </a:stretch>
        </p:blipFill>
        <p:spPr bwMode="auto">
          <a:xfrm>
            <a:off x="4355976" y="4293096"/>
            <a:ext cx="4464496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H:\ЭКОНОМИСТЫ\Мохначева И.Г\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1556791"/>
            <a:ext cx="4464496" cy="28803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8229600" cy="10801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70288"/>
          <a:ext cx="8229600" cy="4501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6968"/>
                <a:gridCol w="1368152"/>
                <a:gridCol w="1234480"/>
              </a:tblGrid>
              <a:tr h="93513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Показатели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Ед. </a:t>
                      </a:r>
                      <a:r>
                        <a:rPr lang="ru-RU" sz="2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</a:t>
                      </a:r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2018 год</a:t>
                      </a:r>
                    </a:p>
                  </a:txBody>
                  <a:tcPr/>
                </a:tc>
              </a:tr>
              <a:tr h="117645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детей по программам дополнительного образования, ставших победителями и призерами муниципальных, краевых, всероссийских и международных мероприятий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479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80,5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4966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численности детей, вовлеченных в образовательные модули летнего отдыха и оздоровления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73,9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88640"/>
            <a:ext cx="122413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8028384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Финансовое обеспечение на реализацию подпрограммы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6237312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ГРБС отдел культуры администрации города Минусинска – </a:t>
            </a:r>
            <a:r>
              <a:rPr lang="ru-RU" dirty="0" smtClean="0"/>
              <a:t>244,52</a:t>
            </a:r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7211144" cy="114300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Подпрограмма 4</a:t>
            </a:r>
            <a:br>
              <a:rPr lang="ru-RU" sz="2000" b="1" dirty="0" smtClean="0"/>
            </a:br>
            <a:r>
              <a:rPr lang="ru-RU" sz="2000" b="1" dirty="0" smtClean="0"/>
              <a:t> 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Целевые индикаторы и показатели результативности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28801"/>
          <a:ext cx="8229600" cy="5041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0984"/>
                <a:gridCol w="1224136"/>
                <a:gridCol w="1234480"/>
              </a:tblGrid>
              <a:tr h="3953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 </a:t>
                      </a:r>
                      <a:r>
                        <a:rPr lang="ru-RU" sz="20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/>
                </a:tc>
              </a:tr>
              <a:tr h="1284849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доведение управлением образования лимитов бюджетных обязательств до подведомственных учреждений, предусмотренных решением о бюджете в первоначальной редакции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Соблюдение сроков предоставления годовой бюджетной отчетности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83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Своевременность утверждения муниципальных заданий подведомственным учреждениям на текущий финансовый год и плановый период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1842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Охват муниципальных общеобразовательных учреждений методическими услугами в разных формах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8345">
                <a:tc>
                  <a:txBody>
                    <a:bodyPr/>
                    <a:lstStyle/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муниципальных учреждений, в которых проведены контрольные мероприятия по исполнению бюджета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0"/>
            <a:ext cx="7416824" cy="1844824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Подпрограмма 4</a:t>
            </a:r>
            <a:br>
              <a:rPr lang="ru-RU" sz="2800" b="1" dirty="0" smtClean="0"/>
            </a:br>
            <a:r>
              <a:rPr lang="ru-RU" sz="2800" b="1" dirty="0" smtClean="0"/>
              <a:t> 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Обеспечение реализации муниципальной программы развития образования города Минусинска»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916832"/>
          <a:ext cx="8568952" cy="485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8700"/>
                <a:gridCol w="1720252"/>
              </a:tblGrid>
              <a:tr h="79704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sz="2400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2018 год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местного бюджета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том числе:</a:t>
                      </a: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83 341,43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Руководство и управление в сфере установленных функций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4 084,94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55 448,94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 «Центр бюджетного бухгалтерского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23 670,05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 по программе «Кадры города Минусинска»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137,5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 algn="l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краевого бюджета: осуществляет деятельность по опеке и попечительству в отношении несовершеннолетних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3 880,97</a:t>
                      </a:r>
                    </a:p>
                  </a:txBody>
                  <a:tcPr/>
                </a:tc>
              </a:tr>
              <a:tr h="57535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smtClean="0">
                          <a:solidFill>
                            <a:schemeClr val="tx1"/>
                          </a:solidFill>
                        </a:rPr>
                        <a:t>87 222,40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8640"/>
            <a:ext cx="928694" cy="14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абаканская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357158" y="214290"/>
            <a:ext cx="8501122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42976" y="2667466"/>
            <a:ext cx="7429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/>
              <a:t>Спасибо за внимание</a:t>
            </a:r>
            <a:endParaRPr lang="ru-RU" sz="48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759</Words>
  <Application>Microsoft Office PowerPoint</Application>
  <PresentationFormat>Экран (4:3)</PresentationFormat>
  <Paragraphs>193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Сеть образовательных учреждений,  подведомственных  управлению образования  администрации города Минусинска</vt:lpstr>
      <vt:lpstr>Участники системы  образования </vt:lpstr>
      <vt:lpstr>Бюджет управления образования на 2018 год</vt:lpstr>
      <vt:lpstr>Муниципальная программа  «Развитие образования г.Минусинска»</vt:lpstr>
      <vt:lpstr>Подпрограмма 1  «Развитие дошкольного образования»</vt:lpstr>
      <vt:lpstr>Целевые индикаторы и показатели результативности</vt:lpstr>
      <vt:lpstr>  Финансовое обеспечение на реализацию подпрограммы</vt:lpstr>
      <vt:lpstr>«Расходы на  финансовое обеспечение выполнения муниципального задания»</vt:lpstr>
      <vt:lpstr>«Субсидии на иные цели» </vt:lpstr>
      <vt:lpstr>«Расходы на выплату и доставку компенсации части родительской платы за присмотр и уход»</vt:lpstr>
      <vt:lpstr>Подпрограмма 2  «Развитие общего образования»</vt:lpstr>
      <vt:lpstr>Целевые индикаторы и показатели результативности</vt:lpstr>
      <vt:lpstr>  Финансовое обеспечение на реализацию подпрограммы</vt:lpstr>
      <vt:lpstr>Расходы на финансовое обеспечение выполнения муниципального задания</vt:lpstr>
      <vt:lpstr>Субсидии на иные цели, капитальные вложения</vt:lpstr>
      <vt:lpstr>Подпрограмма 3  «Развитие дополнительного образования»</vt:lpstr>
      <vt:lpstr>Целевые индикаторы и показатели результативности</vt:lpstr>
      <vt:lpstr>Финансовое обеспечение на реализацию подпрограммы</vt:lpstr>
      <vt:lpstr>Подпрограмма 4  «Обеспечение реализации муниципальной программы развития образования города Минусинска» Целевые индикаторы и показатели результативности </vt:lpstr>
      <vt:lpstr>Подпрограмма 4  «Обеспечение реализации муниципальной программы развития образования города Минусинска»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Дошкольное </dc:title>
  <dc:creator>User</dc:creator>
  <cp:lastModifiedBy>Пользователь Windows</cp:lastModifiedBy>
  <cp:revision>188</cp:revision>
  <dcterms:created xsi:type="dcterms:W3CDTF">2017-12-01T06:41:26Z</dcterms:created>
  <dcterms:modified xsi:type="dcterms:W3CDTF">2019-03-28T08:26:17Z</dcterms:modified>
</cp:coreProperties>
</file>