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8" r:id="rId6"/>
    <p:sldId id="265" r:id="rId7"/>
    <p:sldId id="267" r:id="rId8"/>
    <p:sldId id="260" r:id="rId9"/>
    <p:sldId id="263" r:id="rId10"/>
    <p:sldId id="269" r:id="rId11"/>
    <p:sldId id="270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9" autoAdjust="0"/>
    <p:restoredTop sz="86409" autoAdjust="0"/>
  </p:normalViewPr>
  <p:slideViewPr>
    <p:cSldViewPr>
      <p:cViewPr varScale="1">
        <p:scale>
          <a:sx n="93" d="100"/>
          <a:sy n="93" d="100"/>
        </p:scale>
        <p:origin x="-158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342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B050"/>
                </a:solidFill>
                <a:latin typeface="Arial Narrow" pitchFamily="34" charset="0"/>
              </a:rPr>
              <a:t/>
            </a:r>
            <a:br>
              <a:rPr lang="ru-RU" b="1" i="1" dirty="0" smtClean="0">
                <a:solidFill>
                  <a:srgbClr val="00B050"/>
                </a:solidFill>
                <a:latin typeface="Arial Narrow" pitchFamily="34" charset="0"/>
              </a:rPr>
            </a:br>
            <a:r>
              <a:rPr lang="ru-RU" b="1" i="1" dirty="0" smtClean="0">
                <a:solidFill>
                  <a:srgbClr val="00B050"/>
                </a:solidFill>
                <a:latin typeface="Arial Narrow" pitchFamily="34" charset="0"/>
              </a:rPr>
              <a:t> МП «</a:t>
            </a:r>
            <a:r>
              <a:rPr lang="ru-RU" sz="4200" b="1" i="1" dirty="0" smtClean="0">
                <a:solidFill>
                  <a:srgbClr val="00B050"/>
                </a:solidFill>
                <a:latin typeface="+mn-lt"/>
              </a:rPr>
              <a:t>Физическая культура и спорт» </a:t>
            </a:r>
            <a:r>
              <a:rPr lang="ru-RU" sz="4200" b="1" dirty="0" smtClean="0">
                <a:latin typeface="+mn-lt"/>
              </a:rPr>
              <a:t/>
            </a:r>
            <a:br>
              <a:rPr lang="ru-RU" sz="4200" b="1" dirty="0" smtClean="0">
                <a:latin typeface="+mn-lt"/>
              </a:rPr>
            </a:br>
            <a:endParaRPr lang="ru-RU" sz="42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  <a:alpha val="0"/>
            </a:schemeClr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В целом по муниципальной  программе  «Физическая культура  и спорт в муниципальном образовании город Минусинск» расходы исполнены в сумме  53709,06 тыс. рублей, что составляет 99,99% от уточненной бюджетной росписи в сумме 53716,37тыс. рублей, в том числе за счет средств краевого бюджета 948,35 тыс. рублей, что составляет 100,0 % от уточненной бюджетной росписи в сумме 948,35 тыс. рублей.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Подпрограмма «Развитие массовой физической культуры и спорта»:</a:t>
            </a:r>
            <a:br>
              <a:rPr lang="ru-RU" sz="2800" dirty="0" smtClean="0"/>
            </a:b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32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440"/>
                <a:gridCol w="1868760"/>
                <a:gridCol w="1371600"/>
                <a:gridCol w="1371600"/>
                <a:gridCol w="1371600"/>
                <a:gridCol w="1371600"/>
              </a:tblGrid>
              <a:tr h="37084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Наименование ГРБС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Раздел, подраздел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Объем бюджетных ассигнований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(тыс. рублей)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ru-RU" sz="13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3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3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 исполнения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план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факт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Отдел </a:t>
                      </a: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спорта и молодежной политики администрации 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города Минусинска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1101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23499,22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23499,22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23499,22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23499,22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100" b="1" dirty="0" smtClean="0">
                <a:latin typeface="Arial Narrow" pitchFamily="34" charset="0"/>
              </a:rPr>
              <a:t>При реализации данной подпрограммы в 2015 году достигнуты следующие показатели</a:t>
            </a:r>
            <a:r>
              <a:rPr lang="ru-RU" sz="4000" dirty="0" smtClean="0"/>
              <a:t>: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94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6688"/>
                <a:gridCol w="1008112"/>
                <a:gridCol w="2057400"/>
                <a:gridCol w="2057400"/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Доля населения систематически занимающихся физической культурой и спортом от общей численности населения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31,08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31,7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Доля учащихся и студентов, систематически занимающихся физической культурой и спортом,  от общей численности учащихся и студентов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62,85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69,80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5,2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5,71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Единовременная пропускная способность спортивных сооружений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2400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2400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Количество занимающихся физической культурой и спортом в спортивных клубах и клубах по месту жительства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3377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3377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Количество жителей города, проинформированных о мероприятиях в области физической культуры и спорта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тыс.чел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12394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12394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При </a:t>
            </a:r>
            <a:r>
              <a:rPr lang="ru-RU" sz="3100" dirty="0"/>
              <a:t>реализации данной подпрограммы в 2015 году достигнуты следующие показатели: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87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2752"/>
                <a:gridCol w="2232248"/>
                <a:gridCol w="1080120"/>
                <a:gridCol w="1234480"/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Единица измерения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план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факт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Количество посетителей общедоступных библиотек города в расчете на 1 тыс. человек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чел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2887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2890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Среднее число книговыдач в расчете на 1 тыс. человек населения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экз.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9325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9338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Доля представленных (во всех формах) зрителю музейных  предметов в общем количестве музейных предметов основного фонда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6,7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8,3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Увеличение посещаемости музейных учреждений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посещений на 1 жителя в 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2,31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4,61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268760"/>
            <a:ext cx="6096000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512167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Подпрограмма «Развитие системы подготовки спортивного резерва»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11560" y="1844824"/>
          <a:ext cx="8136904" cy="3205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1824204"/>
                <a:gridCol w="1344149"/>
                <a:gridCol w="1344149"/>
                <a:gridCol w="1344149"/>
                <a:gridCol w="1344149"/>
              </a:tblGrid>
              <a:tr h="39355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Наименование ГРБС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Раздел, подраздел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Объем бюджетных ассигнований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(тыс. рублей)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ru-RU" sz="13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3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3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 исполнения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93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83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план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факт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871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Отдел спорта и молодежной политики администрации города Минусинска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0702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23499,22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23499,22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683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Отдел спорта и молодежной политики администрации города Минусинска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b="1" dirty="0" smtClean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1102</a:t>
                      </a:r>
                      <a:endParaRPr lang="ru-RU" sz="13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915,8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915,8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683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19924,51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19924,51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861048"/>
            <a:ext cx="7772400" cy="1907927"/>
          </a:xfrm>
        </p:spPr>
        <p:txBody>
          <a:bodyPr>
            <a:normAutofit/>
          </a:bodyPr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/>
            </a:r>
            <a:br>
              <a:rPr lang="ru-RU" sz="1600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2657"/>
            <a:ext cx="7772400" cy="3672407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55576" y="332656"/>
          <a:ext cx="7776864" cy="48288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936104"/>
                <a:gridCol w="2304256"/>
                <a:gridCol w="1872208"/>
              </a:tblGrid>
              <a:tr h="42665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66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748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обучающихся в ДЮСШ, принятых в процессе обучения кандидатами в спортивные сборные команды Красноярского края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36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Удельный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вес занимающихся в группах спортивного совершенствования и высшего спортивного мастерства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1,83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1,83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45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специалистов, обучающихся на курсах повышения квалификации и семинарах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6394722"/>
          </a:xfrm>
        </p:spPr>
        <p:txBody>
          <a:bodyPr>
            <a:normAutofit/>
          </a:bodyPr>
          <a:lstStyle/>
          <a:p>
            <a:endParaRPr lang="ru-RU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152127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Подпрограмма «Выполнение муниципальных функций в установленной форме»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11560" y="2420888"/>
          <a:ext cx="8064896" cy="2641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5249"/>
                <a:gridCol w="1320975"/>
                <a:gridCol w="625725"/>
                <a:gridCol w="2016224"/>
                <a:gridCol w="2294324"/>
                <a:gridCol w="1112399"/>
              </a:tblGrid>
              <a:tr h="35287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Наименование ГРБС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Раздел, подраздел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Объем бюджетных ассигнований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(тыс. рублей)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ru-RU" sz="13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3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3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 исполнения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528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dirty="0" smtClean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2015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302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план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факт</a:t>
                      </a:r>
                      <a:endParaRPr lang="ru-RU" sz="1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336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Отдел </a:t>
                      </a: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спорта и молодежной политики администрации </a:t>
                      </a: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города Минусинска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1105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10292,63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10285,32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99,93%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30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10 292,63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10 185,32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722313" y="476673"/>
            <a:ext cx="7772400" cy="3930228"/>
          </a:xfrm>
        </p:spPr>
        <p:txBody>
          <a:bodyPr>
            <a:normAutofit fontScale="77500" lnSpcReduction="20000"/>
          </a:bodyPr>
          <a:lstStyle/>
          <a:p>
            <a:endParaRPr lang="ru-RU" sz="1900" b="1" dirty="0" smtClean="0"/>
          </a:p>
          <a:p>
            <a:r>
              <a:rPr lang="ru-RU" sz="2100" b="1" u="sng" dirty="0" smtClean="0"/>
              <a:t>В рамках подпрограммы 3 реализованы следующие мероприятия в полном объеме:</a:t>
            </a:r>
          </a:p>
          <a:p>
            <a:endParaRPr lang="ru-RU" sz="2100" b="1" u="sng" dirty="0" smtClean="0"/>
          </a:p>
          <a:p>
            <a:pPr lvl="0">
              <a:buFontTx/>
              <a:buChar char="-"/>
            </a:pPr>
            <a:r>
              <a:rPr lang="ru-RU" sz="1900" b="1" dirty="0" smtClean="0"/>
              <a:t>своевременность разработки нормативных правовых актов, договоров и соглашений, формирующих расходные обязательства -муниципального образования город Минусинск;</a:t>
            </a:r>
          </a:p>
          <a:p>
            <a:pPr lvl="0"/>
            <a:r>
              <a:rPr lang="ru-RU" sz="1900" b="1" dirty="0" smtClean="0"/>
              <a:t>-оценка качества планирования бюджетных ассигнований;</a:t>
            </a:r>
          </a:p>
          <a:p>
            <a:pPr lvl="0"/>
            <a:r>
              <a:rPr lang="ru-RU" sz="1900" b="1" dirty="0" smtClean="0"/>
              <a:t>-проведение мониторинга результатов деятельности подведомственных учреждений;</a:t>
            </a:r>
          </a:p>
          <a:p>
            <a:pPr lvl="0"/>
            <a:r>
              <a:rPr lang="ru-RU" sz="1900" b="1" dirty="0" smtClean="0"/>
              <a:t>-наличие нарушений, выявленных в ходе проведения ведомственных контрольных мероприятий;</a:t>
            </a:r>
          </a:p>
          <a:p>
            <a:pPr lvl="0"/>
            <a:r>
              <a:rPr lang="ru-RU" sz="1900" b="1" dirty="0" smtClean="0"/>
              <a:t>-своевременность  утверждения муниципальных заданий подведомственным учреждениям;</a:t>
            </a:r>
          </a:p>
          <a:p>
            <a:pPr lvl="0"/>
            <a:r>
              <a:rPr lang="ru-RU" sz="1900" b="1" dirty="0" smtClean="0"/>
              <a:t>-своевременность утверждения планов финансово-хозяйственной деятельности учреждений;</a:t>
            </a:r>
          </a:p>
          <a:p>
            <a:pPr lvl="0"/>
            <a:r>
              <a:rPr lang="ru-RU" sz="1900" b="1" dirty="0" smtClean="0"/>
              <a:t>-соблюдение сроков представления годовой бюджетной отчетности.      </a:t>
            </a:r>
          </a:p>
          <a:p>
            <a:r>
              <a:rPr lang="ru-RU" sz="1900" b="1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</TotalTime>
  <Words>474</Words>
  <Application>Microsoft Office PowerPoint</Application>
  <PresentationFormat>Экран (4:3)</PresentationFormat>
  <Paragraphs>165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МП «Физическая культура и спорт»  </vt:lpstr>
      <vt:lpstr> Подпрограмма «Развитие массовой физической культуры и спорта»: </vt:lpstr>
      <vt:lpstr>   При реализации данной подпрограммы в 2015 году достигнуты следующие показатели:  </vt:lpstr>
      <vt:lpstr> При реализации данной подпрограммы в 2015 году достигнуты следующие показатели: </vt:lpstr>
      <vt:lpstr>Слайд 5</vt:lpstr>
      <vt:lpstr>Подпрограмма «Развитие системы подготовки спортивного резерва»</vt:lpstr>
      <vt:lpstr>Слайд 7</vt:lpstr>
      <vt:lpstr>   </vt:lpstr>
      <vt:lpstr>Слайд 9</vt:lpstr>
      <vt:lpstr>   Подпрограмма «Выполнение муниципальных функций в установленной форме»   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Культура города Минусинска </dc:title>
  <dc:creator>User</dc:creator>
  <cp:lastModifiedBy>nata</cp:lastModifiedBy>
  <cp:revision>16</cp:revision>
  <dcterms:created xsi:type="dcterms:W3CDTF">2016-03-25T09:07:28Z</dcterms:created>
  <dcterms:modified xsi:type="dcterms:W3CDTF">2016-03-28T07:22:40Z</dcterms:modified>
</cp:coreProperties>
</file>