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3429" autoAdjust="0"/>
  </p:normalViewPr>
  <p:slideViewPr>
    <p:cSldViewPr>
      <p:cViewPr varScale="1">
        <p:scale>
          <a:sx n="86" d="100"/>
          <a:sy n="86" d="100"/>
        </p:scale>
        <p:origin x="-109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7%20&#1075;&#1086;&#1076;\&#1057;&#1072;&#1081;&#1090;\&#1043;&#1054;&#1058;&#1054;&#1042;&#1054;\&#1085;&#1072;%20&#1088;&#1077;&#1096;&#1077;&#1085;&#1080;&#1077;\&#1082;%20&#1087;&#1077;&#1088;&#1074;&#1086;&#1085;&#1072;&#1095;&#1072;&#1083;&#1100;&#1085;&#1086;&#1084;&#1091;%20&#1073;&#1102;&#1076;&#1078;&#1077;&#1090;&#1091;%20&#1087;&#1088;&#1072;&#1074;&#1080;&#1083;&#1100;&#1085;&#1072;&#1103;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7%20&#1075;&#1086;&#1076;\&#1057;&#1072;&#1081;&#1090;\&#1043;&#1054;&#1058;&#1054;&#1042;&#1054;\&#1085;&#1072;%20&#1088;&#1077;&#1096;&#1077;&#1085;&#1080;&#1077;\&#1082;%20&#1088;&#1077;&#1096;&#1077;&#1085;&#1080;&#1102;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7%20&#1075;&#1086;&#1076;\&#1057;&#1072;&#1081;&#1090;\&#1043;&#1054;&#1058;&#1054;&#1042;&#1054;\&#1085;&#1072;%20&#1088;&#1077;&#1096;&#1077;&#1085;&#1080;&#1077;\&#1076;&#1086;&#1093;&#1086;&#1076;&#1099;%20&#1082;%20&#1088;&#1077;&#1096;&#1077;&#1085;&#1080;&#1102;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7%20&#1075;&#1086;&#1076;\&#1057;&#1072;&#1081;&#1090;\&#1043;&#1054;&#1058;&#1054;&#1042;&#1054;\&#1085;&#1072;%20&#1088;&#1077;&#1096;&#1077;&#1085;&#1080;&#1077;\&#1088;&#1072;&#1089;&#1093;&#1086;&#1076;&#1099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8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/>
              <a:t>Доходы городского бюджета в 2017 году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dLbls>
          <c:showPercent val="1"/>
        </c:dLbls>
      </c:pie3DChart>
      <c:spPr>
        <a:noFill/>
        <a:ln w="25400">
          <a:noFill/>
        </a:ln>
      </c:spPr>
    </c:plotArea>
    <c:legend>
      <c:legendPos val="t"/>
      <c:layout/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Доходы городского бюджета в 2017 году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dLbls>
          <c:showPercent val="1"/>
        </c:dLbls>
      </c:pie3DChart>
      <c:spPr>
        <a:noFill/>
        <a:ln w="25400">
          <a:noFill/>
        </a:ln>
      </c:spPr>
    </c:plotArea>
    <c:legend>
      <c:legendPos val="t"/>
      <c:layout/>
    </c:legend>
    <c:plotVisOnly val="1"/>
    <c:dispBlanksAs val="zero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Доходы городского бюджета в 2017 году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showPercent val="1"/>
            <c:showLeaderLines val="1"/>
          </c:dLbls>
          <c:cat>
            <c:strRef>
              <c:f>('корректировка (5)'!$J$12;'корректировка (5)'!$J$35;'корректировка (5)'!$J$44)</c:f>
              <c:strCache>
                <c:ptCount val="3"/>
                <c:pt idx="0">
                  <c:v>НАЛОГОВЫЕ 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('корректировка (5)'!$K$12;'корректировка (5)'!$K$35;'корректировка (5)'!$K$44)</c:f>
              <c:numCache>
                <c:formatCode>#,##0.00</c:formatCode>
                <c:ptCount val="3"/>
                <c:pt idx="0">
                  <c:v>310817.17</c:v>
                </c:pt>
                <c:pt idx="1">
                  <c:v>67278.39</c:v>
                </c:pt>
                <c:pt idx="2">
                  <c:v>1610071.86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t"/>
      <c:layout/>
    </c:legend>
    <c:plotVisOnly val="1"/>
    <c:dispBlanksAs val="zero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расходы городского бюджета на 2017 год </a:t>
            </a:r>
          </a:p>
          <a:p>
            <a:pPr>
              <a:defRPr/>
            </a:pPr>
            <a:r>
              <a:rPr lang="ru-RU"/>
              <a:t>(тыс. руб)</a:t>
            </a:r>
          </a:p>
        </c:rich>
      </c:tx>
      <c:layout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6.4363517060367456E-2"/>
          <c:y val="0.20059837101433173"/>
          <c:w val="0.52288512012921462"/>
          <c:h val="0.71994691562048663"/>
        </c:manualLayout>
      </c:layout>
      <c:pie3DChart>
        <c:varyColors val="1"/>
        <c:ser>
          <c:idx val="0"/>
          <c:order val="0"/>
          <c:tx>
            <c:strRef>
              <c:f>'расходы корректировка (5)'!$A$3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explosion val="25"/>
          <c:dLbls>
            <c:dLbl>
              <c:idx val="1"/>
              <c:delete val="1"/>
            </c:dLbl>
            <c:dLbl>
              <c:idx val="2"/>
              <c:delete val="1"/>
            </c:dLbl>
            <c:dLbl>
              <c:idx val="5"/>
              <c:delete val="1"/>
            </c:dLbl>
            <c:showPercent val="1"/>
          </c:dLbls>
          <c:cat>
            <c:strRef>
              <c:f>'расходы корректировка (5)'!$A$3:$A$9</c:f>
              <c:strCache>
                <c:ptCount val="7"/>
                <c:pt idx="0">
                  <c:v>Общегосударственные вопросы (аппарат управления)</c:v>
                </c:pt>
                <c:pt idx="1">
                  <c:v>Национальная оборона (ВУС)</c:v>
                </c:pt>
                <c:pt idx="2">
                  <c:v>Национальная безопасности и правоохранительная деятельность</c:v>
                </c:pt>
                <c:pt idx="3">
                  <c:v>Национальная экономика (транспорт, дорожный фонд)</c:v>
                </c:pt>
                <c:pt idx="4">
                  <c:v>ЖКХ (благоустройство, дороги города, кап. Ремонт жилого фонда)</c:v>
                </c:pt>
                <c:pt idx="5">
                  <c:v>Охрана окружающей среды</c:v>
                </c:pt>
                <c:pt idx="6">
                  <c:v>ВСЕГО СОЦСФЕРА</c:v>
                </c:pt>
              </c:strCache>
            </c:strRef>
          </c:cat>
          <c:val>
            <c:numRef>
              <c:f>'расходы корректировка (5)'!$B$3:$B$9</c:f>
              <c:numCache>
                <c:formatCode>#,##0.0</c:formatCode>
                <c:ptCount val="7"/>
                <c:pt idx="0">
                  <c:v>105240.13</c:v>
                </c:pt>
                <c:pt idx="1">
                  <c:v>266.60000000000002</c:v>
                </c:pt>
                <c:pt idx="2">
                  <c:v>4798.1000000000004</c:v>
                </c:pt>
                <c:pt idx="3">
                  <c:v>247533.18</c:v>
                </c:pt>
                <c:pt idx="4">
                  <c:v>114726.45</c:v>
                </c:pt>
                <c:pt idx="5">
                  <c:v>5200.4799999999996</c:v>
                </c:pt>
                <c:pt idx="6">
                  <c:v>1555462.82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59263998250218719"/>
          <c:y val="0.2628572519720031"/>
          <c:w val="0.30265916279695804"/>
          <c:h val="0.63670911565381616"/>
        </c:manualLayout>
      </c:layout>
      <c:txPr>
        <a:bodyPr/>
        <a:lstStyle/>
        <a:p>
          <a:pPr rtl="0">
            <a:defRPr/>
          </a:pPr>
          <a:endParaRPr lang="ru-RU"/>
        </a:p>
      </c:txPr>
    </c:legend>
    <c:plotVisOnly val="1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Параметры городского бюджета на 2017 год и плановый период 2018-2019 годы:</a:t>
          </a:r>
          <a:endParaRPr lang="ru-RU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11383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Параметры городского бюджета на 2017 год и плановый период 2018-2019 годы:</a:t>
          </a:r>
          <a:endParaRPr lang="ru-RU" sz="28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0"/>
        <a:ext cx="7729534" cy="111383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31.10.2017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31.10.2017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31.10.2017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0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4284751741"/>
              </p:ext>
            </p:extLst>
          </p:nvPr>
        </p:nvGraphicFramePr>
        <p:xfrm>
          <a:off x="1214414" y="642918"/>
          <a:ext cx="7729535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707128742"/>
              </p:ext>
            </p:extLst>
          </p:nvPr>
        </p:nvGraphicFramePr>
        <p:xfrm>
          <a:off x="1071537" y="2643183"/>
          <a:ext cx="7858182" cy="3737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3192"/>
                <a:gridCol w="1617908"/>
                <a:gridCol w="1485247"/>
                <a:gridCol w="1615744"/>
                <a:gridCol w="1456091"/>
              </a:tblGrid>
              <a:tr h="571503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Наименование</a:t>
                      </a:r>
                      <a:r>
                        <a:rPr lang="ru-RU" sz="1600" b="1" baseline="0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 показателя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Всего за </a:t>
                      </a:r>
                    </a:p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3 года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2017 год 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2018 год 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2019 год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992515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Доходы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5 054 326,52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1 988 167,42</a:t>
                      </a:r>
                      <a:endParaRPr lang="ru-RU" sz="16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1 543 565,60</a:t>
                      </a:r>
                    </a:p>
                  </a:txBody>
                  <a:tcPr marL="9525" marR="9525" marT="9525" marB="0"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1 522 593,50</a:t>
                      </a:r>
                    </a:p>
                  </a:txBody>
                  <a:tcPr marL="9525" marR="9525" marT="9525" marB="0"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1000132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Расходы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5 099 811,88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2 033 652,78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1 543</a:t>
                      </a:r>
                      <a:r>
                        <a:rPr lang="ru-RU" sz="1600" b="1" baseline="0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 565,60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1 522 593,50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1165553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Дефицит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45 485,36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45 485,36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0,00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0,00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</a:tbl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643834" y="214290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Тыс. руб.</a:t>
            </a:r>
            <a:endParaRPr lang="ru-RU" b="1" i="1" dirty="0">
              <a:solidFill>
                <a:srgbClr val="0070C0"/>
              </a:solidFill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-252536" y="980728"/>
          <a:ext cx="4968552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-252536" y="260648"/>
          <a:ext cx="4824536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-612576" y="332656"/>
          <a:ext cx="5184576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3851920" y="980728"/>
          <a:ext cx="5040560" cy="5310811"/>
        </p:xfrm>
        <a:graphic>
          <a:graphicData uri="http://schemas.openxmlformats.org/drawingml/2006/table">
            <a:tbl>
              <a:tblPr/>
              <a:tblGrid>
                <a:gridCol w="4121935"/>
                <a:gridCol w="918625"/>
              </a:tblGrid>
              <a:tr h="19206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latin typeface="Times New Roman"/>
                        </a:rPr>
                        <a:t>378 095,56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9206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dirty="0"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latin typeface="Times New Roman"/>
                        </a:rPr>
                        <a:t>310 817,17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9206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2 404,30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0217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213 301,57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32348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18 259,00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3250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37 391,50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8195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25 826,70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3250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13 634,10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2239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 dirty="0">
                          <a:latin typeface="Times New Roman"/>
                        </a:rPr>
                        <a:t>67 278,39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39424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46 481,30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2239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953,50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39424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6 290,56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37402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5 720,78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6282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7 832,25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4261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 dirty="0">
                          <a:latin typeface="Times New Roman"/>
                        </a:rPr>
                        <a:t>1 610 071,86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40435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319 233,90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21228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352 937,18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9206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937 912,00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22239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9206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-11,22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7185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 dirty="0">
                          <a:latin typeface="Times New Roman"/>
                        </a:rPr>
                        <a:t>1 988 167,42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0000"/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/>
          <p:nvPr/>
        </p:nvGraphicFramePr>
        <p:xfrm>
          <a:off x="-396552" y="260648"/>
          <a:ext cx="5943600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220072" y="1052736"/>
          <a:ext cx="3672408" cy="5086216"/>
        </p:xfrm>
        <a:graphic>
          <a:graphicData uri="http://schemas.openxmlformats.org/drawingml/2006/table">
            <a:tbl>
              <a:tblPr/>
              <a:tblGrid>
                <a:gridCol w="2582424"/>
                <a:gridCol w="1089984"/>
              </a:tblGrid>
              <a:tr h="207103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2017 год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207103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2 033 652,8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44527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105 240,1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80138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266,6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455626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4 798,1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455626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247 533,2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41420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114 726,5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80438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5 200,5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48524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1 555 462,8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48524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1 134 309,4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48524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164 025,6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48524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48524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223 279,9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48524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33 803,1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52074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425,0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1887</TotalTime>
  <Words>329</Words>
  <Application>Microsoft Office PowerPoint</Application>
  <PresentationFormat>Экран (4:3)</PresentationFormat>
  <Paragraphs>101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nata</cp:lastModifiedBy>
  <cp:revision>234</cp:revision>
  <dcterms:modified xsi:type="dcterms:W3CDTF">2017-10-31T03:02:43Z</dcterms:modified>
</cp:coreProperties>
</file>