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84143" autoAdjust="0"/>
  </p:normalViewPr>
  <p:slideViewPr>
    <p:cSldViewPr>
      <p:cViewPr varScale="1">
        <p:scale>
          <a:sx n="94" d="100"/>
          <a:sy n="94" d="100"/>
        </p:scale>
        <p:origin x="-148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djet\2019%20&#1075;&#1086;&#1076;\&#1089;&#1072;&#1081;&#1090;\&#1043;&#1054;&#1058;&#1054;&#1042;&#1054;\&#1044;&#1086;&#1093;&#1086;&#1076;&#1099;%20&#1085;&#1072;%2001.09.2019\&#1044;&#1086;&#1093;&#1086;&#1076;&#1099;%20&#1085;&#1072;&#1083;&#1086;&#1075;+&#1085;&#1077;&#1085;&#1072;&#1083;&#1086;&#1075;%20&#1085;&#1072;%2001.09.19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djet\2019%20&#1075;&#1086;&#1076;\&#1089;&#1072;&#1081;&#1090;\&#1043;&#1054;&#1058;&#1054;&#1042;&#1054;\&#1088;&#1072;&#1089;&#1093;&#1086;&#1076;&#1099;%20&#1085;&#1072;%2001.09.2019\&#1072;&#1074;&#1075;&#1091;&#1089;&#1090;\&#1076;&#1083;&#1103;%20&#1089;&#1072;&#1081;&#1090;&#1072;%20&#1085;&#1072;%2001.09.2019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Лист1!$F$27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8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Лист1!$G$27:$I$27</c:f>
              <c:numCache>
                <c:formatCode>#,##0.00</c:formatCode>
                <c:ptCount val="3"/>
                <c:pt idx="0">
                  <c:v>3588.3899999999994</c:v>
                </c:pt>
                <c:pt idx="1">
                  <c:v>2556.1</c:v>
                </c:pt>
                <c:pt idx="2">
                  <c:v>1809.83</c:v>
                </c:pt>
              </c:numCache>
            </c:numRef>
          </c:val>
        </c:ser>
        <c:ser>
          <c:idx val="1"/>
          <c:order val="1"/>
          <c:tx>
            <c:strRef>
              <c:f>Лист1!$F$28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8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Лист1!$G$28:$I$28</c:f>
              <c:numCache>
                <c:formatCode>#,##0.00</c:formatCode>
                <c:ptCount val="3"/>
                <c:pt idx="0">
                  <c:v>264306.71999999997</c:v>
                </c:pt>
                <c:pt idx="1">
                  <c:v>152667.15</c:v>
                </c:pt>
                <c:pt idx="2">
                  <c:v>156021.65</c:v>
                </c:pt>
              </c:numCache>
            </c:numRef>
          </c:val>
        </c:ser>
        <c:ser>
          <c:idx val="2"/>
          <c:order val="2"/>
          <c:tx>
            <c:strRef>
              <c:f>Лист1!$F$29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8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Лист1!$G$29:$I$29</c:f>
              <c:numCache>
                <c:formatCode>#,##0.00</c:formatCode>
                <c:ptCount val="3"/>
                <c:pt idx="0">
                  <c:v>29971.800000000003</c:v>
                </c:pt>
                <c:pt idx="1">
                  <c:v>22640.39</c:v>
                </c:pt>
                <c:pt idx="2">
                  <c:v>24335.49</c:v>
                </c:pt>
              </c:numCache>
            </c:numRef>
          </c:val>
        </c:ser>
        <c:ser>
          <c:idx val="3"/>
          <c:order val="3"/>
          <c:tx>
            <c:strRef>
              <c:f>Лист1!$F$30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8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Лист1!$G$30:$I$30</c:f>
              <c:numCache>
                <c:formatCode>#,##0.00</c:formatCode>
                <c:ptCount val="3"/>
                <c:pt idx="0">
                  <c:v>31321.030000000002</c:v>
                </c:pt>
                <c:pt idx="1">
                  <c:v>8970.69</c:v>
                </c:pt>
                <c:pt idx="2">
                  <c:v>11878.57</c:v>
                </c:pt>
              </c:numCache>
            </c:numRef>
          </c:val>
        </c:ser>
        <c:ser>
          <c:idx val="4"/>
          <c:order val="4"/>
          <c:tx>
            <c:strRef>
              <c:f>Лист1!$F$31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8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Лист1!$G$31:$I$31</c:f>
              <c:numCache>
                <c:formatCode>#,##0.00</c:formatCode>
                <c:ptCount val="3"/>
                <c:pt idx="0">
                  <c:v>16801.59</c:v>
                </c:pt>
                <c:pt idx="1">
                  <c:v>12252.16</c:v>
                </c:pt>
                <c:pt idx="2">
                  <c:v>10182.959999999999</c:v>
                </c:pt>
              </c:numCache>
            </c:numRef>
          </c:val>
        </c:ser>
        <c:ser>
          <c:idx val="5"/>
          <c:order val="5"/>
          <c:tx>
            <c:strRef>
              <c:f>Лист1!$F$32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8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Лист1!$G$32:$I$32</c:f>
              <c:numCache>
                <c:formatCode>#,##0.00</c:formatCode>
                <c:ptCount val="3"/>
                <c:pt idx="0">
                  <c:v>20755</c:v>
                </c:pt>
                <c:pt idx="1">
                  <c:v>13785.85</c:v>
                </c:pt>
                <c:pt idx="2">
                  <c:v>14947.26</c:v>
                </c:pt>
              </c:numCache>
            </c:numRef>
          </c:val>
        </c:ser>
        <c:ser>
          <c:idx val="6"/>
          <c:order val="6"/>
          <c:tx>
            <c:strRef>
              <c:f>Лист1!$F$33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8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Лист1!$G$33:$I$33</c:f>
              <c:numCache>
                <c:formatCode>#,##0.00</c:formatCode>
                <c:ptCount val="3"/>
                <c:pt idx="0">
                  <c:v>41521.25</c:v>
                </c:pt>
                <c:pt idx="1">
                  <c:v>25969.22</c:v>
                </c:pt>
                <c:pt idx="2">
                  <c:v>28244.68</c:v>
                </c:pt>
              </c:numCache>
            </c:numRef>
          </c:val>
        </c:ser>
        <c:ser>
          <c:idx val="7"/>
          <c:order val="7"/>
          <c:tx>
            <c:strRef>
              <c:f>Лист1!$F$34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8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Лист1!$G$34:$I$34</c:f>
              <c:numCache>
                <c:formatCode>#,##0.00</c:formatCode>
                <c:ptCount val="3"/>
                <c:pt idx="0">
                  <c:v>643.09999999999991</c:v>
                </c:pt>
                <c:pt idx="1">
                  <c:v>406.99</c:v>
                </c:pt>
                <c:pt idx="2">
                  <c:v>388.58</c:v>
                </c:pt>
              </c:numCache>
            </c:numRef>
          </c:val>
        </c:ser>
        <c:ser>
          <c:idx val="8"/>
          <c:order val="8"/>
          <c:tx>
            <c:strRef>
              <c:f>Лист1!$F$35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8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Лист1!$G$35:$I$35</c:f>
              <c:numCache>
                <c:formatCode>#,##0.00</c:formatCode>
                <c:ptCount val="3"/>
                <c:pt idx="0">
                  <c:v>5045.3100000000004</c:v>
                </c:pt>
                <c:pt idx="1">
                  <c:v>1194.71</c:v>
                </c:pt>
                <c:pt idx="2">
                  <c:v>1500.58</c:v>
                </c:pt>
              </c:numCache>
            </c:numRef>
          </c:val>
        </c:ser>
        <c:ser>
          <c:idx val="9"/>
          <c:order val="9"/>
          <c:tx>
            <c:strRef>
              <c:f>Лист1!$F$36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8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Лист1!$G$36:$I$36</c:f>
              <c:numCache>
                <c:formatCode>#,##0.00</c:formatCode>
                <c:ptCount val="3"/>
                <c:pt idx="0">
                  <c:v>8060.18</c:v>
                </c:pt>
                <c:pt idx="1">
                  <c:v>5456.66</c:v>
                </c:pt>
                <c:pt idx="2">
                  <c:v>1717.71</c:v>
                </c:pt>
              </c:numCache>
            </c:numRef>
          </c:val>
        </c:ser>
        <c:ser>
          <c:idx val="10"/>
          <c:order val="10"/>
          <c:tx>
            <c:strRef>
              <c:f>Лист1!$F$37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8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Лист1!$G$37:$I$37</c:f>
              <c:numCache>
                <c:formatCode>#,##0.00</c:formatCode>
                <c:ptCount val="3"/>
                <c:pt idx="0">
                  <c:v>10353.039999999999</c:v>
                </c:pt>
                <c:pt idx="1">
                  <c:v>7693.51</c:v>
                </c:pt>
                <c:pt idx="2">
                  <c:v>6998.89</c:v>
                </c:pt>
              </c:numCache>
            </c:numRef>
          </c:val>
        </c:ser>
        <c:ser>
          <c:idx val="11"/>
          <c:order val="11"/>
          <c:tx>
            <c:strRef>
              <c:f>Лист1!$F$38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8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Лист1!$G$38:$I$38</c:f>
              <c:numCache>
                <c:formatCode>#,##0.00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87.74</c:v>
                </c:pt>
              </c:numCache>
            </c:numRef>
          </c:val>
        </c:ser>
        <c:ser>
          <c:idx val="12"/>
          <c:order val="12"/>
          <c:tx>
            <c:strRef>
              <c:f>Лист1!$F$39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8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Лист1!$G$39:$I$39</c:f>
              <c:numCache>
                <c:formatCode>#,##0.00</c:formatCode>
                <c:ptCount val="3"/>
                <c:pt idx="0">
                  <c:v>363513.69</c:v>
                </c:pt>
                <c:pt idx="1">
                  <c:v>247538.4</c:v>
                </c:pt>
                <c:pt idx="2">
                  <c:v>247538.38</c:v>
                </c:pt>
              </c:numCache>
            </c:numRef>
          </c:val>
        </c:ser>
        <c:ser>
          <c:idx val="13"/>
          <c:order val="13"/>
          <c:tx>
            <c:strRef>
              <c:f>Лист1!$F$40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8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Лист1!$G$40:$I$40</c:f>
              <c:numCache>
                <c:formatCode>#,##0.00</c:formatCode>
                <c:ptCount val="3"/>
                <c:pt idx="0">
                  <c:v>664520.27</c:v>
                </c:pt>
                <c:pt idx="1">
                  <c:v>116479.72</c:v>
                </c:pt>
                <c:pt idx="2">
                  <c:v>116479.72</c:v>
                </c:pt>
              </c:numCache>
            </c:numRef>
          </c:val>
        </c:ser>
        <c:ser>
          <c:idx val="14"/>
          <c:order val="14"/>
          <c:tx>
            <c:strRef>
              <c:f>Лист1!$F$41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8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Лист1!$G$41:$I$41</c:f>
              <c:numCache>
                <c:formatCode>#,##0.00</c:formatCode>
                <c:ptCount val="3"/>
                <c:pt idx="0">
                  <c:v>1013383.58</c:v>
                </c:pt>
                <c:pt idx="1">
                  <c:v>640225.59</c:v>
                </c:pt>
                <c:pt idx="2">
                  <c:v>640196.68999999994</c:v>
                </c:pt>
              </c:numCache>
            </c:numRef>
          </c:val>
        </c:ser>
        <c:ser>
          <c:idx val="15"/>
          <c:order val="15"/>
          <c:tx>
            <c:strRef>
              <c:f>Лист1!$F$43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8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Лист1!$G$43:$I$43</c:f>
              <c:numCache>
                <c:formatCode>#,##0.00</c:formatCode>
                <c:ptCount val="3"/>
                <c:pt idx="0">
                  <c:v>827.15</c:v>
                </c:pt>
                <c:pt idx="1">
                  <c:v>0</c:v>
                </c:pt>
                <c:pt idx="2">
                  <c:v>827.16</c:v>
                </c:pt>
              </c:numCache>
            </c:numRef>
          </c:val>
        </c:ser>
        <c:ser>
          <c:idx val="16"/>
          <c:order val="16"/>
          <c:tx>
            <c:strRef>
              <c:f>Лист1!$F$44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8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Лист1!$G$44:$I$44</c:f>
              <c:numCache>
                <c:formatCode>#,##0.00</c:formatCode>
                <c:ptCount val="3"/>
                <c:pt idx="0">
                  <c:v>-855.03</c:v>
                </c:pt>
                <c:pt idx="1">
                  <c:v>-855.03</c:v>
                </c:pt>
                <c:pt idx="2">
                  <c:v>-876.81</c:v>
                </c:pt>
              </c:numCache>
            </c:numRef>
          </c:val>
        </c:ser>
        <c:shape val="box"/>
        <c:axId val="144048128"/>
        <c:axId val="144050048"/>
        <c:axId val="0"/>
      </c:bar3DChart>
      <c:catAx>
        <c:axId val="144048128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44050048"/>
        <c:crosses val="autoZero"/>
        <c:auto val="1"/>
        <c:lblAlgn val="ctr"/>
        <c:lblOffset val="100"/>
      </c:catAx>
      <c:valAx>
        <c:axId val="144050048"/>
        <c:scaling>
          <c:orientation val="minMax"/>
        </c:scaling>
        <c:axPos val="l"/>
        <c:majorGridlines/>
        <c:numFmt formatCode="#,##0.0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44048128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8.4038887139107607E-2"/>
          <c:y val="0.45785521031750848"/>
          <c:w val="0.71458872440944887"/>
          <c:h val="0.52981813328803851"/>
        </c:manualLayout>
      </c:layout>
      <c:txPr>
        <a:bodyPr/>
        <a:lstStyle/>
        <a:p>
          <a:pPr>
            <a:defRPr sz="84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расходы!$A$19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расходы!$B$19:$C$19</c:f>
              <c:numCache>
                <c:formatCode>#,##0.0</c:formatCode>
                <c:ptCount val="2"/>
                <c:pt idx="0">
                  <c:v>102054.9</c:v>
                </c:pt>
                <c:pt idx="1">
                  <c:v>64042.9</c:v>
                </c:pt>
              </c:numCache>
            </c:numRef>
          </c:val>
        </c:ser>
        <c:ser>
          <c:idx val="1"/>
          <c:order val="1"/>
          <c:tx>
            <c:strRef>
              <c:f>расходы!$A$20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расходы!$B$20:$C$20</c:f>
              <c:numCache>
                <c:formatCode>#,##0.0</c:formatCode>
                <c:ptCount val="2"/>
                <c:pt idx="0">
                  <c:v>346.8</c:v>
                </c:pt>
                <c:pt idx="1">
                  <c:v>203.9</c:v>
                </c:pt>
              </c:numCache>
            </c:numRef>
          </c:val>
        </c:ser>
        <c:ser>
          <c:idx val="2"/>
          <c:order val="2"/>
          <c:tx>
            <c:strRef>
              <c:f>расходы!$A$21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расходы!$B$21:$C$21</c:f>
              <c:numCache>
                <c:formatCode>#,##0.0</c:formatCode>
                <c:ptCount val="2"/>
                <c:pt idx="0">
                  <c:v>4021.3</c:v>
                </c:pt>
                <c:pt idx="1">
                  <c:v>2096.1</c:v>
                </c:pt>
              </c:numCache>
            </c:numRef>
          </c:val>
        </c:ser>
        <c:ser>
          <c:idx val="3"/>
          <c:order val="3"/>
          <c:tx>
            <c:strRef>
              <c:f>расходы!$A$22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расходы!$B$22:$C$22</c:f>
              <c:numCache>
                <c:formatCode>#,##0.0</c:formatCode>
                <c:ptCount val="2"/>
                <c:pt idx="0">
                  <c:v>223454.8</c:v>
                </c:pt>
                <c:pt idx="1">
                  <c:v>50551.7</c:v>
                </c:pt>
              </c:numCache>
            </c:numRef>
          </c:val>
        </c:ser>
        <c:ser>
          <c:idx val="4"/>
          <c:order val="4"/>
          <c:tx>
            <c:strRef>
              <c:f>расходы!$A$23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расходы!$B$23:$C$23</c:f>
              <c:numCache>
                <c:formatCode>#,##0.0</c:formatCode>
                <c:ptCount val="2"/>
                <c:pt idx="0">
                  <c:v>445998.6</c:v>
                </c:pt>
                <c:pt idx="1">
                  <c:v>35349.199999999997</c:v>
                </c:pt>
              </c:numCache>
            </c:numRef>
          </c:val>
        </c:ser>
        <c:ser>
          <c:idx val="5"/>
          <c:order val="5"/>
          <c:tx>
            <c:strRef>
              <c:f>расходы!$A$24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расходы!$B$24:$C$24</c:f>
            </c:numRef>
          </c:val>
        </c:ser>
        <c:ser>
          <c:idx val="6"/>
          <c:order val="6"/>
          <c:tx>
            <c:strRef>
              <c:f>расходы!$A$25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расходы!$B$25:$C$25</c:f>
              <c:numCache>
                <c:formatCode>#,##0.0</c:formatCode>
                <c:ptCount val="2"/>
                <c:pt idx="0">
                  <c:v>1346430.7</c:v>
                </c:pt>
                <c:pt idx="1">
                  <c:v>819938.6</c:v>
                </c:pt>
              </c:numCache>
            </c:numRef>
          </c:val>
        </c:ser>
        <c:ser>
          <c:idx val="7"/>
          <c:order val="7"/>
          <c:tx>
            <c:strRef>
              <c:f>расходы!$A$26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расходы!$B$26:$C$26</c:f>
              <c:numCache>
                <c:formatCode>#,##0.0</c:formatCode>
                <c:ptCount val="2"/>
                <c:pt idx="0">
                  <c:v>123364.1</c:v>
                </c:pt>
                <c:pt idx="1">
                  <c:v>66781</c:v>
                </c:pt>
              </c:numCache>
            </c:numRef>
          </c:val>
        </c:ser>
        <c:ser>
          <c:idx val="8"/>
          <c:order val="8"/>
          <c:tx>
            <c:strRef>
              <c:f>расходы!$A$27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расходы!$B$27:$C$27</c:f>
              <c:numCache>
                <c:formatCode>#,##0.0</c:formatCode>
                <c:ptCount val="2"/>
                <c:pt idx="0">
                  <c:v>42.5</c:v>
                </c:pt>
                <c:pt idx="1">
                  <c:v>42.5</c:v>
                </c:pt>
              </c:numCache>
            </c:numRef>
          </c:val>
        </c:ser>
        <c:ser>
          <c:idx val="9"/>
          <c:order val="9"/>
          <c:tx>
            <c:strRef>
              <c:f>расходы!$A$28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расходы!$B$28:$C$28</c:f>
              <c:numCache>
                <c:formatCode>#,##0.0</c:formatCode>
                <c:ptCount val="2"/>
                <c:pt idx="0">
                  <c:v>157508.5</c:v>
                </c:pt>
                <c:pt idx="1">
                  <c:v>107073.7</c:v>
                </c:pt>
              </c:numCache>
            </c:numRef>
          </c:val>
        </c:ser>
        <c:ser>
          <c:idx val="10"/>
          <c:order val="10"/>
          <c:tx>
            <c:strRef>
              <c:f>расходы!$A$29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расходы!$B$29:$C$29</c:f>
              <c:numCache>
                <c:formatCode>#,##0.0</c:formatCode>
                <c:ptCount val="2"/>
                <c:pt idx="0">
                  <c:v>84094.3</c:v>
                </c:pt>
                <c:pt idx="1">
                  <c:v>50655.199999999997</c:v>
                </c:pt>
              </c:numCache>
            </c:numRef>
          </c:val>
        </c:ser>
        <c:ser>
          <c:idx val="11"/>
          <c:order val="11"/>
          <c:tx>
            <c:strRef>
              <c:f>расходы!$A$30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расходы!$B$30:$C$30</c:f>
              <c:numCache>
                <c:formatCode>#,##0.0</c:formatCode>
                <c:ptCount val="2"/>
                <c:pt idx="0">
                  <c:v>100</c:v>
                </c:pt>
                <c:pt idx="1">
                  <c:v>0</c:v>
                </c:pt>
              </c:numCache>
            </c:numRef>
          </c:val>
        </c:ser>
        <c:shape val="box"/>
        <c:axId val="75112832"/>
        <c:axId val="75115136"/>
        <c:axId val="0"/>
      </c:bar3DChart>
      <c:catAx>
        <c:axId val="75112832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75115136"/>
        <c:crosses val="autoZero"/>
        <c:auto val="1"/>
        <c:lblAlgn val="ctr"/>
        <c:lblOffset val="100"/>
      </c:catAx>
      <c:valAx>
        <c:axId val="75115136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75112832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77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</a:p>
        <a:p>
          <a:pPr algn="ctr" rtl="0"/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АВГУСТ </a:t>
          </a:r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2019 год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4" cy="150579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</a:p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АВГУСТ </a:t>
          </a:r>
          <a:r>
            <a:rPr lang="ru-RU" sz="33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2019 год</a:t>
          </a:r>
        </a:p>
      </dsp:txBody>
      <dsp:txXfrm>
        <a:off x="0" y="0"/>
        <a:ext cx="7729534" cy="150579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3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sp:txBody>
      <dsp:txXfrm>
        <a:off x="0" y="192"/>
        <a:ext cx="1623993" cy="3568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13.09.2019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13.09.2019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13.09.2019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13.09.2019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13.09.2019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3" y="423863"/>
            <a:ext cx="8828087" cy="601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="" xmlns:p14="http://schemas.microsoft.com/office/powerpoint/2010/main" val="604011230"/>
              </p:ext>
            </p:extLst>
          </p:nvPr>
        </p:nvGraphicFramePr>
        <p:xfrm>
          <a:off x="1214414" y="260648"/>
          <a:ext cx="7729535" cy="1525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979712" y="3501008"/>
          <a:ext cx="6696745" cy="2592287"/>
        </p:xfrm>
        <a:graphic>
          <a:graphicData uri="http://schemas.openxmlformats.org/drawingml/2006/table">
            <a:tbl>
              <a:tblPr/>
              <a:tblGrid>
                <a:gridCol w="1871761"/>
                <a:gridCol w="1608328"/>
                <a:gridCol w="1608328"/>
                <a:gridCol w="1608328"/>
              </a:tblGrid>
              <a:tr h="978311">
                <a:tc>
                  <a:txBody>
                    <a:bodyPr/>
                    <a:lstStyle/>
                    <a:p>
                      <a:pPr algn="ctr" rtl="0" fontAlgn="t"/>
                      <a:endParaRPr lang="ru-RU" sz="1400" b="1" i="0" u="none" strike="noStrike" dirty="0" smtClean="0">
                        <a:solidFill>
                          <a:srgbClr val="FFFFFF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  <a:p>
                      <a:pPr algn="ctr" rtl="0" fontAlgn="t"/>
                      <a:r>
                        <a:rPr lang="ru-RU" sz="1400" b="1" i="0" u="none" strike="noStrike" dirty="0" smtClean="0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</a:t>
                      </a:r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показателя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Arial"/>
                        </a:rPr>
                        <a:t>План                                         на 2019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Arial"/>
                        </a:rPr>
                        <a:t>План                                       за </a:t>
                      </a:r>
                      <a:r>
                        <a:rPr lang="ru-RU" sz="1200" b="0" i="0" u="none" strike="noStrike" dirty="0" smtClean="0">
                          <a:latin typeface="Arial"/>
                        </a:rPr>
                        <a:t>8 </a:t>
                      </a:r>
                      <a:r>
                        <a:rPr lang="ru-RU" sz="1200" b="0" i="0" u="none" strike="noStrike" dirty="0" err="1">
                          <a:latin typeface="Arial"/>
                        </a:rPr>
                        <a:t>мес</a:t>
                      </a:r>
                      <a:r>
                        <a:rPr lang="ru-RU" sz="1200" b="0" i="0" u="none" strike="noStrike" dirty="0">
                          <a:latin typeface="Arial"/>
                        </a:rPr>
                        <a:t> 2019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Arial"/>
                        </a:rPr>
                        <a:t>Факт исполнения                                        на отчетную дату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47261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2 475 341,64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1 258 566,68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1 263 863,66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3804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2 504 105,37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1 377 996,10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1 196 734,83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76090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Дефицит (-) Профицит (+)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-28 763,73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-119 429,42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67 128,83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14348" y="-99392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                            ИСПОЛНЕНИЕ ДОХОДОВ ЗА </a:t>
            </a:r>
            <a:r>
              <a:rPr lang="ru-RU" b="1" dirty="0" smtClean="0"/>
              <a:t>август </a:t>
            </a:r>
            <a:r>
              <a:rPr lang="ru-RU" sz="3200" b="1" dirty="0"/>
              <a:t>2019 </a:t>
            </a:r>
            <a:r>
              <a:rPr lang="ru-RU" b="1" dirty="0"/>
              <a:t>ГОДА </a:t>
            </a:r>
            <a:r>
              <a:rPr lang="ru-RU" dirty="0"/>
              <a:t>(тыс.руб.) </a:t>
            </a:r>
          </a:p>
        </p:txBody>
      </p:sp>
      <p:graphicFrame>
        <p:nvGraphicFramePr>
          <p:cNvPr id="6" name="Диаграмма 5"/>
          <p:cNvGraphicFramePr>
            <a:graphicFrameLocks/>
          </p:cNvGraphicFramePr>
          <p:nvPr/>
        </p:nvGraphicFramePr>
        <p:xfrm>
          <a:off x="-180527" y="404664"/>
          <a:ext cx="5400600" cy="6181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4572000" y="548680"/>
          <a:ext cx="4393931" cy="5814214"/>
        </p:xfrm>
        <a:graphic>
          <a:graphicData uri="http://schemas.openxmlformats.org/drawingml/2006/table">
            <a:tbl>
              <a:tblPr/>
              <a:tblGrid>
                <a:gridCol w="2031479"/>
                <a:gridCol w="787484"/>
                <a:gridCol w="787484"/>
                <a:gridCol w="787484"/>
              </a:tblGrid>
              <a:tr h="34381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План за 8 мес 2019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4033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366 744,53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212 872,34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219 175,76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629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3 588,39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2 556,10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1 809,83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629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264 306,72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152 667,15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156 021,65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629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29 971,80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22 640,39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24 335,49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629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31 321,03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8 970,69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11 878,57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928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16 801,59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12 252,16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10 182,96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928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20 755,00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13 785,85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14 947,26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541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65 622,88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40 721,09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38 938,18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311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41 521,25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25 969,22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28 244,68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1049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643,10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406,99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388,58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1049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5 045,31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1 194,71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1 500,58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1049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8 060,18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5 456,66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1 717,71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5436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10 353,04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7 693,51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6 998,89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3331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87,74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1049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2 042 974,23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1 004 973,25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1 005 749,72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1049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363 513,69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247 538,40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247 538,38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1049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664 520,27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116 479,72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116 479,72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1049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1 013 383,58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640 225,59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640 196,69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3331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1 584,57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1 584,57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1 584,58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3331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827,15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827,16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1049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-855,03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-855,03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-876,81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928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2 475 341,64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1 258 566,68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1 263 863,66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27584" y="116632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ИСПОЛНЕНИЕ РАСХОДОВ ЗА  </a:t>
            </a:r>
            <a:r>
              <a:rPr lang="ru-RU" b="1" dirty="0" smtClean="0"/>
              <a:t>август</a:t>
            </a:r>
            <a:r>
              <a:rPr lang="ru-RU" b="1" dirty="0" smtClean="0"/>
              <a:t> </a:t>
            </a:r>
            <a:r>
              <a:rPr lang="ru-RU" sz="3200" b="1" dirty="0"/>
              <a:t>2019 </a:t>
            </a:r>
            <a:r>
              <a:rPr lang="ru-RU" b="1" dirty="0"/>
              <a:t>ГОДА </a:t>
            </a:r>
            <a:r>
              <a:rPr lang="ru-RU" dirty="0"/>
              <a:t>(тыс.руб.)</a:t>
            </a:r>
          </a:p>
        </p:txBody>
      </p:sp>
      <p:graphicFrame>
        <p:nvGraphicFramePr>
          <p:cNvPr id="6" name="Диаграмма 5"/>
          <p:cNvGraphicFramePr>
            <a:graphicFrameLocks/>
          </p:cNvGraphicFramePr>
          <p:nvPr/>
        </p:nvGraphicFramePr>
        <p:xfrm>
          <a:off x="0" y="548680"/>
          <a:ext cx="4968552" cy="60486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4716016" y="836715"/>
          <a:ext cx="4176464" cy="4752525"/>
        </p:xfrm>
        <a:graphic>
          <a:graphicData uri="http://schemas.openxmlformats.org/drawingml/2006/table">
            <a:tbl>
              <a:tblPr/>
              <a:tblGrid>
                <a:gridCol w="2247304"/>
                <a:gridCol w="964580"/>
                <a:gridCol w="964580"/>
              </a:tblGrid>
              <a:tr h="842554">
                <a:tc>
                  <a:txBody>
                    <a:bodyPr/>
                    <a:lstStyle/>
                    <a:p>
                      <a:pPr algn="ctr" rtl="0" fontAlgn="t"/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rtl="0" fontAlgn="t"/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rtl="0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Факт исполнения на отчетную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42127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102 054,9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64 042,9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3038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346,8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203,9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63191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4 021,3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2 096,1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2127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223 454,8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50 551,7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63191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445 998,6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35 349,2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3038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1 346 430,7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819 938,6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3038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123 364,1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66 781,0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3038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42,5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3038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157 508,5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107 073,7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3038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84 094,3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50 655,2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2127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2399</TotalTime>
  <Words>427</Words>
  <Application>Microsoft Office PowerPoint</Application>
  <PresentationFormat>Экран (4:3)</PresentationFormat>
  <Paragraphs>154</Paragraphs>
  <Slides>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user3</cp:lastModifiedBy>
  <cp:revision>320</cp:revision>
  <dcterms:modified xsi:type="dcterms:W3CDTF">2019-09-13T05:09:48Z</dcterms:modified>
</cp:coreProperties>
</file>