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4143" autoAdjust="0"/>
  </p:normalViewPr>
  <p:slideViewPr>
    <p:cSldViewPr>
      <p:cViewPr varScale="1">
        <p:scale>
          <a:sx n="94" d="100"/>
          <a:sy n="94" d="100"/>
        </p:scale>
        <p:origin x="-148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19%20&#1075;&#1086;&#1076;\&#1089;&#1072;&#1081;&#1090;\&#1043;&#1054;&#1058;&#1054;&#1042;&#1054;\&#1044;&#1086;&#1093;&#1086;&#1076;&#1099;%20&#1085;&#1072;%2001.11.2019\&#1044;&#1086;&#1093;&#1086;&#1076;&#1099;%20&#1085;&#1072;&#1083;&#1086;&#1075;+&#1085;&#1077;&#1085;&#1072;&#1083;&#1086;&#1075;%20&#1085;&#1072;%2001.11.19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19%20&#1075;&#1086;&#1076;\&#1089;&#1072;&#1081;&#1090;\&#1043;&#1054;&#1058;&#1054;&#1042;&#1054;\&#1088;&#1072;&#1089;&#1093;&#1086;&#1076;&#1099;%20&#1085;&#1072;%2001.11.2019\&#1086;&#1082;&#1090;&#1103;&#1073;&#1088;&#1100;\&#1076;&#1083;&#1103;%20&#1089;&#1072;&#1081;&#1090;&#1072;%20&#1085;&#1072;%2001.11.2019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Лист1!$F$27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10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#,##0.00</c:formatCode>
                <c:ptCount val="3"/>
                <c:pt idx="0">
                  <c:v>3588.38</c:v>
                </c:pt>
                <c:pt idx="1">
                  <c:v>3113.6</c:v>
                </c:pt>
                <c:pt idx="2">
                  <c:v>2411.4499999999998</c:v>
                </c:pt>
              </c:numCache>
            </c:numRef>
          </c:val>
        </c:ser>
        <c:ser>
          <c:idx val="1"/>
          <c:order val="1"/>
          <c:tx>
            <c:strRef>
              <c:f>Лист1!$F$28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10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#,##0.00</c:formatCode>
                <c:ptCount val="3"/>
                <c:pt idx="0">
                  <c:v>264306.71000000002</c:v>
                </c:pt>
                <c:pt idx="1">
                  <c:v>195650.75</c:v>
                </c:pt>
                <c:pt idx="2">
                  <c:v>196942.77</c:v>
                </c:pt>
              </c:numCache>
            </c:numRef>
          </c:val>
        </c:ser>
        <c:ser>
          <c:idx val="2"/>
          <c:order val="2"/>
          <c:tx>
            <c:strRef>
              <c:f>Лист1!$F$29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10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#,##0.00</c:formatCode>
                <c:ptCount val="3"/>
                <c:pt idx="0">
                  <c:v>31690.18</c:v>
                </c:pt>
                <c:pt idx="1">
                  <c:v>28390.47</c:v>
                </c:pt>
                <c:pt idx="2">
                  <c:v>31865.53</c:v>
                </c:pt>
              </c:numCache>
            </c:numRef>
          </c:val>
        </c:ser>
        <c:ser>
          <c:idx val="3"/>
          <c:order val="3"/>
          <c:tx>
            <c:strRef>
              <c:f>Лист1!$F$30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10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#,##0.00</c:formatCode>
                <c:ptCount val="3"/>
                <c:pt idx="0">
                  <c:v>31321.02</c:v>
                </c:pt>
                <c:pt idx="1">
                  <c:v>16154.63</c:v>
                </c:pt>
                <c:pt idx="2">
                  <c:v>17923.7</c:v>
                </c:pt>
              </c:numCache>
            </c:numRef>
          </c:val>
        </c:ser>
        <c:ser>
          <c:idx val="4"/>
          <c:order val="4"/>
          <c:tx>
            <c:strRef>
              <c:f>Лист1!$F$31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10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#,##0.00</c:formatCode>
                <c:ptCount val="3"/>
                <c:pt idx="0">
                  <c:v>16801.599999999999</c:v>
                </c:pt>
                <c:pt idx="1">
                  <c:v>14791.6</c:v>
                </c:pt>
                <c:pt idx="2">
                  <c:v>12846.78</c:v>
                </c:pt>
              </c:numCache>
            </c:numRef>
          </c:val>
        </c:ser>
        <c:ser>
          <c:idx val="5"/>
          <c:order val="5"/>
          <c:tx>
            <c:strRef>
              <c:f>Лист1!$F$32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10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#,##0.00</c:formatCode>
                <c:ptCount val="3"/>
                <c:pt idx="0">
                  <c:v>20755</c:v>
                </c:pt>
                <c:pt idx="1">
                  <c:v>17776.849999999999</c:v>
                </c:pt>
                <c:pt idx="2">
                  <c:v>19197.349999999999</c:v>
                </c:pt>
              </c:numCache>
            </c:numRef>
          </c:val>
        </c:ser>
        <c:ser>
          <c:idx val="6"/>
          <c:order val="6"/>
          <c:tx>
            <c:strRef>
              <c:f>Лист1!$F$33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10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#,##0.00</c:formatCode>
                <c:ptCount val="3"/>
                <c:pt idx="0">
                  <c:v>42195.27</c:v>
                </c:pt>
                <c:pt idx="1">
                  <c:v>34795.11</c:v>
                </c:pt>
                <c:pt idx="2">
                  <c:v>37164.049999999996</c:v>
                </c:pt>
              </c:numCache>
            </c:numRef>
          </c:val>
        </c:ser>
        <c:ser>
          <c:idx val="7"/>
          <c:order val="7"/>
          <c:tx>
            <c:strRef>
              <c:f>Лист1!$F$34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10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#,##0.00</c:formatCode>
                <c:ptCount val="3"/>
                <c:pt idx="0">
                  <c:v>643.1</c:v>
                </c:pt>
                <c:pt idx="1">
                  <c:v>479.71</c:v>
                </c:pt>
                <c:pt idx="2">
                  <c:v>419.48</c:v>
                </c:pt>
              </c:numCache>
            </c:numRef>
          </c:val>
        </c:ser>
        <c:ser>
          <c:idx val="8"/>
          <c:order val="8"/>
          <c:tx>
            <c:strRef>
              <c:f>Лист1!$F$35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10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#,##0.00</c:formatCode>
                <c:ptCount val="3"/>
                <c:pt idx="0">
                  <c:v>5241.45</c:v>
                </c:pt>
                <c:pt idx="1">
                  <c:v>1459.5</c:v>
                </c:pt>
                <c:pt idx="2">
                  <c:v>1949.3999999999999</c:v>
                </c:pt>
              </c:numCache>
            </c:numRef>
          </c:val>
        </c:ser>
        <c:ser>
          <c:idx val="9"/>
          <c:order val="9"/>
          <c:tx>
            <c:strRef>
              <c:f>Лист1!$F$36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10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#,##0.00</c:formatCode>
                <c:ptCount val="3"/>
                <c:pt idx="0">
                  <c:v>8060.18</c:v>
                </c:pt>
                <c:pt idx="1">
                  <c:v>7123.32</c:v>
                </c:pt>
                <c:pt idx="2">
                  <c:v>2135.54</c:v>
                </c:pt>
              </c:numCache>
            </c:numRef>
          </c:val>
        </c:ser>
        <c:ser>
          <c:idx val="10"/>
          <c:order val="10"/>
          <c:tx>
            <c:strRef>
              <c:f>Лист1!$F$37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10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#,##0.00</c:formatCode>
                <c:ptCount val="3"/>
                <c:pt idx="0">
                  <c:v>10353.040000000001</c:v>
                </c:pt>
                <c:pt idx="1">
                  <c:v>9301.7099999999991</c:v>
                </c:pt>
                <c:pt idx="2">
                  <c:v>8211.8199999999979</c:v>
                </c:pt>
              </c:numCache>
            </c:numRef>
          </c:val>
        </c:ser>
        <c:ser>
          <c:idx val="11"/>
          <c:order val="11"/>
          <c:tx>
            <c:strRef>
              <c:f>Лист1!$F$38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10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101.52</c:v>
                </c:pt>
              </c:numCache>
            </c:numRef>
          </c:val>
        </c:ser>
        <c:ser>
          <c:idx val="12"/>
          <c:order val="12"/>
          <c:tx>
            <c:strRef>
              <c:f>Лист1!$F$39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10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#,##0.00</c:formatCode>
                <c:ptCount val="3"/>
                <c:pt idx="0">
                  <c:v>366513.7</c:v>
                </c:pt>
                <c:pt idx="1">
                  <c:v>304148.5</c:v>
                </c:pt>
                <c:pt idx="2">
                  <c:v>304148.47999999998</c:v>
                </c:pt>
              </c:numCache>
            </c:numRef>
          </c:val>
        </c:ser>
        <c:ser>
          <c:idx val="13"/>
          <c:order val="13"/>
          <c:tx>
            <c:strRef>
              <c:f>Лист1!$F$40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10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#,##0.00</c:formatCode>
                <c:ptCount val="3"/>
                <c:pt idx="0">
                  <c:v>678729.52</c:v>
                </c:pt>
                <c:pt idx="1">
                  <c:v>386756.1</c:v>
                </c:pt>
                <c:pt idx="2">
                  <c:v>387188.1</c:v>
                </c:pt>
              </c:numCache>
            </c:numRef>
          </c:val>
        </c:ser>
        <c:ser>
          <c:idx val="14"/>
          <c:order val="14"/>
          <c:tx>
            <c:strRef>
              <c:f>Лист1!$F$41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10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#,##0.00</c:formatCode>
                <c:ptCount val="3"/>
                <c:pt idx="0">
                  <c:v>1037665.61</c:v>
                </c:pt>
                <c:pt idx="1">
                  <c:v>795018.6</c:v>
                </c:pt>
                <c:pt idx="2">
                  <c:v>794989.69</c:v>
                </c:pt>
              </c:numCache>
            </c:numRef>
          </c:val>
        </c:ser>
        <c:ser>
          <c:idx val="15"/>
          <c:order val="15"/>
          <c:tx>
            <c:strRef>
              <c:f>Лист1!$F$43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10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Лист1!$G$43:$I$43</c:f>
              <c:numCache>
                <c:formatCode>#,##0.00</c:formatCode>
                <c:ptCount val="3"/>
                <c:pt idx="0">
                  <c:v>849.12</c:v>
                </c:pt>
                <c:pt idx="1">
                  <c:v>827.15</c:v>
                </c:pt>
                <c:pt idx="2">
                  <c:v>827.16</c:v>
                </c:pt>
              </c:numCache>
            </c:numRef>
          </c:val>
        </c:ser>
        <c:ser>
          <c:idx val="16"/>
          <c:order val="16"/>
          <c:tx>
            <c:strRef>
              <c:f>Лист1!$F$44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10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Лист1!$G$44:$I$44</c:f>
              <c:numCache>
                <c:formatCode>#,##0.00</c:formatCode>
                <c:ptCount val="3"/>
                <c:pt idx="0">
                  <c:v>-855.03</c:v>
                </c:pt>
                <c:pt idx="1">
                  <c:v>-855.03</c:v>
                </c:pt>
                <c:pt idx="2">
                  <c:v>-917.36999999999989</c:v>
                </c:pt>
              </c:numCache>
            </c:numRef>
          </c:val>
        </c:ser>
        <c:shape val="box"/>
        <c:axId val="179123328"/>
        <c:axId val="179124864"/>
        <c:axId val="0"/>
      </c:bar3DChart>
      <c:catAx>
        <c:axId val="179123328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79124864"/>
        <c:crosses val="autoZero"/>
        <c:auto val="1"/>
        <c:lblAlgn val="ctr"/>
        <c:lblOffset val="100"/>
      </c:catAx>
      <c:valAx>
        <c:axId val="179124864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7912332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111447.6</c:v>
                </c:pt>
                <c:pt idx="1">
                  <c:v>78257.7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346.8</c:v>
                </c:pt>
                <c:pt idx="1">
                  <c:v>263.10000000000002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4050.9</c:v>
                </c:pt>
                <c:pt idx="1">
                  <c:v>3177.2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225907.3</c:v>
                </c:pt>
                <c:pt idx="1">
                  <c:v>115913.60000000001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468481.6</c:v>
                </c:pt>
                <c:pt idx="1">
                  <c:v>216741.4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расходы!$B$24:$C$24</c:f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1367805.4</c:v>
                </c:pt>
                <c:pt idx="1">
                  <c:v>1026062.5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123665.8</c:v>
                </c:pt>
                <c:pt idx="1">
                  <c:v>93609.5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42.5</c:v>
                </c:pt>
                <c:pt idx="1">
                  <c:v>42.5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157508.5</c:v>
                </c:pt>
                <c:pt idx="1">
                  <c:v>131828.70000000001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84253.3</c:v>
                </c:pt>
                <c:pt idx="1">
                  <c:v>61293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100</c:v>
                </c:pt>
                <c:pt idx="1">
                  <c:v>0</c:v>
                </c:pt>
              </c:numCache>
            </c:numRef>
          </c:val>
        </c:ser>
        <c:shape val="box"/>
        <c:axId val="109731200"/>
        <c:axId val="119247616"/>
        <c:axId val="0"/>
      </c:bar3DChart>
      <c:catAx>
        <c:axId val="109731200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19247616"/>
        <c:crosses val="autoZero"/>
        <c:auto val="1"/>
        <c:lblAlgn val="ctr"/>
        <c:lblOffset val="100"/>
      </c:catAx>
      <c:valAx>
        <c:axId val="119247616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0973120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</a:p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октябрь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2019 год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057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</a:p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октябрь </a:t>
          </a:r>
          <a:r>
            <a:rPr lang="ru-RU" sz="33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2019 год</a:t>
          </a:r>
        </a:p>
      </dsp:txBody>
      <dsp:txXfrm>
        <a:off x="0" y="0"/>
        <a:ext cx="7729534" cy="150579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14.11.2019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14.11.2019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14.11.2019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3" y="423863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604011230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043608" y="3501008"/>
          <a:ext cx="7632849" cy="2592287"/>
        </p:xfrm>
        <a:graphic>
          <a:graphicData uri="http://schemas.openxmlformats.org/drawingml/2006/table">
            <a:tbl>
              <a:tblPr/>
              <a:tblGrid>
                <a:gridCol w="2133405"/>
                <a:gridCol w="1833148"/>
                <a:gridCol w="1833148"/>
                <a:gridCol w="1833148"/>
              </a:tblGrid>
              <a:tr h="978311">
                <a:tc>
                  <a:txBody>
                    <a:bodyPr/>
                    <a:lstStyle/>
                    <a:p>
                      <a:pPr algn="ctr" rtl="0" fontAlgn="t"/>
                      <a:endParaRPr lang="ru-RU" sz="1600" b="1" i="0" u="none" strike="noStrike" dirty="0" smtClean="0">
                        <a:solidFill>
                          <a:srgbClr val="FFFFFF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  <a:p>
                      <a:pPr algn="ctr" rtl="0" fontAlgn="t"/>
                      <a:r>
                        <a:rPr lang="ru-RU" sz="1600" b="1" i="0" u="none" strike="noStrike" dirty="0" smtClean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</a:t>
                      </a:r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показателя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План на 2019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План за 10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мес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2019 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Факт исполнения на отчетную дату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47261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2 562 947,64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1 824 663,19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1 827 136,03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3804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2 580 711,37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2 066 637,05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1 727 189,22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76090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 (-) Профицит (+)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-17 763,73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-241 973,86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99 946,81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14348" y="-99392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</a:t>
            </a:r>
            <a:r>
              <a:rPr lang="ru-RU" b="1" dirty="0" smtClean="0"/>
              <a:t>октября </a:t>
            </a:r>
            <a:r>
              <a:rPr lang="ru-RU" sz="3200" b="1" dirty="0"/>
              <a:t>2019 </a:t>
            </a:r>
            <a:r>
              <a:rPr lang="ru-RU" b="1" dirty="0"/>
              <a:t>ГОДА </a:t>
            </a:r>
            <a:r>
              <a:rPr lang="ru-RU" dirty="0"/>
              <a:t>(тыс.руб.) 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79512" y="404664"/>
          <a:ext cx="4536503" cy="5911438"/>
        </p:xfrm>
        <a:graphic>
          <a:graphicData uri="http://schemas.openxmlformats.org/drawingml/2006/table">
            <a:tbl>
              <a:tblPr/>
              <a:tblGrid>
                <a:gridCol w="2018744"/>
                <a:gridCol w="839253"/>
                <a:gridCol w="839253"/>
                <a:gridCol w="839253"/>
              </a:tblGrid>
              <a:tr h="39619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План за 10 </a:t>
                      </a:r>
                      <a:r>
                        <a:rPr lang="ru-RU" sz="1000" b="0" i="0" u="none" strike="noStrike" dirty="0" err="1">
                          <a:latin typeface="Times New Roman"/>
                        </a:rPr>
                        <a:t>мес</a:t>
                      </a:r>
                      <a:r>
                        <a:rPr lang="ru-RU" sz="1000" b="0" i="0" u="none" strike="noStrike" dirty="0">
                          <a:latin typeface="Times New Roman"/>
                        </a:rPr>
                        <a:t> 2019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8802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368 462,89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275 877,90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281 187,58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153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3 588,38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3 113,60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2 411,45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87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264 306,71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195 650,75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196 942,77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87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31 690,18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28 390,47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31 865,53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087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31 321,02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16 154,63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17 923,70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415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16 801,60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14 791,60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12 846,78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415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20 755,00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17 776,85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19 197,35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78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66 493,04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53 159,35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49 981,81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009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42 195,27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34 795,11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37 164,05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145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643,10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479,71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419,48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145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5 241,45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1 459,50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1 949,40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145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8 060,18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7 123,32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2 135,54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145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10 353,04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9 301,71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8 211,82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758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101,52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145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2 122 654,31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1 495 625,89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1 495 966,64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145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366 513,70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304 148,50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304 148,48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145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678 729,52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386 756,10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387 188,10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145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1 037 665,61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795 018,60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794 989,69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758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39 751,39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9 730,57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9 730,58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758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849,12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827,15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827,16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145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-855,03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-855,03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-917,37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415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2 557 610,24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1 824 663,14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1 827 136,03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4716016" y="377280"/>
          <a:ext cx="4896544" cy="6480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 </a:t>
            </a:r>
            <a:r>
              <a:rPr lang="ru-RU" b="1" dirty="0" smtClean="0"/>
              <a:t>октябрь </a:t>
            </a:r>
            <a:r>
              <a:rPr lang="ru-RU" sz="3200" b="1" dirty="0"/>
              <a:t>2019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51520" y="980728"/>
          <a:ext cx="4176463" cy="4176463"/>
        </p:xfrm>
        <a:graphic>
          <a:graphicData uri="http://schemas.openxmlformats.org/drawingml/2006/table">
            <a:tbl>
              <a:tblPr/>
              <a:tblGrid>
                <a:gridCol w="2247303"/>
                <a:gridCol w="964580"/>
                <a:gridCol w="964580"/>
              </a:tblGrid>
              <a:tr h="70873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1198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2 580 711,4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1 727 189,2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5436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111 447,6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78 257,7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1198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346,8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263,1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5436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4 050,9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3 177,2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5436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225 907,3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115 913,6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5436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468 481,6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216 741,4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1198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1 770 377,2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1 312 836,2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1198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1 367 805,4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1 026 062,5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1198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123 665,8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93 609,5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1198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1198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194 610,2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131 828,7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1198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84 253,3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61 293,0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5436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4427984" y="692696"/>
          <a:ext cx="4896544" cy="5800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2464</TotalTime>
  <Words>442</Words>
  <Application>Microsoft Office PowerPoint</Application>
  <PresentationFormat>Экран (4:3)</PresentationFormat>
  <Paragraphs>158</Paragraphs>
  <Slides>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user3</cp:lastModifiedBy>
  <cp:revision>325</cp:revision>
  <dcterms:modified xsi:type="dcterms:W3CDTF">2019-11-14T06:56:54Z</dcterms:modified>
</cp:coreProperties>
</file>