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17"/>
  </p:notesMasterIdLst>
  <p:sldIdLst>
    <p:sldId id="300" r:id="rId2"/>
    <p:sldId id="298" r:id="rId3"/>
    <p:sldId id="301" r:id="rId4"/>
    <p:sldId id="258" r:id="rId5"/>
    <p:sldId id="306" r:id="rId6"/>
    <p:sldId id="262" r:id="rId7"/>
    <p:sldId id="275" r:id="rId8"/>
    <p:sldId id="302" r:id="rId9"/>
    <p:sldId id="257" r:id="rId10"/>
    <p:sldId id="288" r:id="rId11"/>
    <p:sldId id="294" r:id="rId12"/>
    <p:sldId id="305" r:id="rId13"/>
    <p:sldId id="303" r:id="rId14"/>
    <p:sldId id="296" r:id="rId15"/>
    <p:sldId id="259" r:id="rId16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CC"/>
    <a:srgbClr val="000066"/>
    <a:srgbClr val="000099"/>
    <a:srgbClr val="DDECFF"/>
    <a:srgbClr val="ECECEC"/>
    <a:srgbClr val="FFFFCC"/>
    <a:srgbClr val="FFFF66"/>
    <a:srgbClr val="6D90C3"/>
    <a:srgbClr val="DF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23" autoAdjust="0"/>
  </p:normalViewPr>
  <p:slideViewPr>
    <p:cSldViewPr snapToGrid="0">
      <p:cViewPr varScale="1">
        <p:scale>
          <a:sx n="113" d="100"/>
          <a:sy n="113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выплаты получили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молодые семьи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3 229,20 тыс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c:rich>
      </c:tx>
      <c:layout>
        <c:manualLayout>
          <c:xMode val="edge"/>
          <c:yMode val="edge"/>
          <c:x val="0.1795133359080775"/>
          <c:y val="2.4599701503277413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3643793078125489"/>
          <c:y val="0.14761617604163113"/>
          <c:w val="0.3740981388744577"/>
          <c:h val="0.7823251748285101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cmpd="sng"/>
          </c:spPr>
          <c:dPt>
            <c:idx val="0"/>
            <c:bubble3D val="0"/>
            <c:spPr>
              <a:solidFill>
                <a:schemeClr val="accent4"/>
              </a:solidFill>
              <a:ln cmpd="sng"/>
            </c:spPr>
          </c:dPt>
          <c:dPt>
            <c:idx val="1"/>
            <c:bubble3D val="0"/>
            <c:spPr>
              <a:solidFill>
                <a:schemeClr val="accent1"/>
              </a:solidFill>
              <a:ln cmpd="sng"/>
            </c:spPr>
          </c:dPt>
          <c:dPt>
            <c:idx val="2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-0.11487933179959454"/>
                  <c:y val="0.1891395434832593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796,99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8044408159230764E-2"/>
                  <c:y val="-0.22384405931436291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1 388,93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@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3791854959655581"/>
                  <c:y val="0.10601358598221367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1 043,28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@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@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n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796.99</c:v>
                </c:pt>
                <c:pt idx="1">
                  <c:v>1388.93</c:v>
                </c:pt>
                <c:pt idx="2">
                  <c:v>1043.28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5989204441012359"/>
          <c:y val="0.47202703222380504"/>
          <c:w val="0.23663228550850832"/>
          <c:h val="0.43304569321028014"/>
        </c:manualLayout>
      </c:layout>
      <c:overlay val="0"/>
      <c:txPr>
        <a:bodyPr/>
        <a:lstStyle/>
        <a:p>
          <a:pPr>
            <a:defRPr sz="16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6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0.67905</cdr:x>
      <cdr:y>0.24292</cdr:y>
    </cdr:from>
    <cdr:to>
      <cdr:x>1</cdr:x>
      <cdr:y>0.42996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443653" y="1187541"/>
          <a:ext cx="351826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0.72115</cdr:x>
      <cdr:y>0.17879</cdr:y>
    </cdr:from>
    <cdr:to>
      <cdr:x>0.97855</cdr:x>
      <cdr:y>0.36583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05205" y="874033"/>
          <a:ext cx="2821577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0.00987</cdr:x>
      <cdr:y>0.40974</cdr:y>
    </cdr:from>
    <cdr:to>
      <cdr:x>0.285</cdr:x>
      <cdr:y>0.63873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08199" y="2147777"/>
          <a:ext cx="3015947" cy="1200329"/>
        </a:xfrm>
        <a:prstGeom xmlns:a="http://schemas.openxmlformats.org/drawingml/2006/main" prst="rect">
          <a:avLst/>
        </a:prstGeom>
        <a:solidFill xmlns:a="http://schemas.openxmlformats.org/drawingml/2006/main">
          <a:srgbClr val="FFFFCC"/>
        </a:solidFill>
        <a:ln xmlns:a="http://schemas.openxmlformats.org/drawingml/2006/main">
          <a:solidFill>
            <a:schemeClr val="tx1">
              <a:lumMod val="95000"/>
              <a:lumOff val="5000"/>
            </a:schemeClr>
          </a:solidFill>
        </a:ln>
        <a:scene3d xmlns:a="http://schemas.openxmlformats.org/drawingml/2006/main">
          <a:camera prst="orthographicFront"/>
          <a:lightRig rig="twoPt" dir="tl">
            <a:rot lat="0" lon="0" rev="0"/>
          </a:lightRig>
        </a:scene3d>
        <a:sp3d xmlns:a="http://schemas.openxmlformats.org/drawingml/2006/main" extrusionH="400050" prstMaterial="dkEdge">
          <a:extrusionClr>
            <a:schemeClr val="tx1"/>
          </a:extrusionClr>
        </a:sp3d>
      </cdr:spPr>
      <cdr:txBody>
        <a:bodyPr xmlns:a="http://schemas.openxmlformats.org/drawingml/2006/main" wrap="square" lIns="91440" tIns="45720" rIns="91440" bIns="45720">
          <a:spAutoFit/>
          <a:sp3d contourW="19050" prstMaterial="clear">
            <a:bevelT w="50800" h="50800"/>
            <a:contourClr>
              <a:schemeClr val="accent5">
                <a:tint val="70000"/>
                <a:satMod val="180000"/>
                <a:alpha val="70000"/>
              </a:schemeClr>
            </a:contourClr>
          </a:sp3d>
        </a:bodyPr>
        <a:lstStyle xmlns:a="http://schemas.openxmlformats.org/drawingml/2006/main"/>
        <a:p xmlns:a="http://schemas.openxmlformats.org/drawingml/2006/main">
          <a:pPr algn="l"/>
          <a:r>
            <a:rPr lang="ru-RU" sz="1800" b="1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выплата  каждой молодой семьи составила 40% расчетной стоимости жилья.</a:t>
          </a:r>
          <a:endParaRPr lang="ru-RU" sz="1800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rgbClr val="000066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094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63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7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4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6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46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0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27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90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7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1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60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62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34624" t="-68" r="4942" b="3327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26723" y="3244334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0972" y="242054"/>
            <a:ext cx="2464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/>
                <a:solidFill>
                  <a:srgbClr val="0000CC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b="1" cap="all" dirty="0">
              <a:ln/>
              <a:solidFill>
                <a:srgbClr val="0000CC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11048721" y="242054"/>
            <a:ext cx="921327" cy="1143000"/>
            <a:chOff x="4368" y="1872"/>
            <a:chExt cx="256" cy="384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4368" y="1872"/>
              <a:ext cx="256" cy="384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3" name="Picture 8" descr="герб Минусинска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6" y="1920"/>
              <a:ext cx="15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Прямоугольник 13"/>
          <p:cNvSpPr/>
          <p:nvPr/>
        </p:nvSpPr>
        <p:spPr>
          <a:xfrm>
            <a:off x="990600" y="1318021"/>
            <a:ext cx="983616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исполнении</a:t>
            </a:r>
            <a:b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за 2019 год МКУ</a:t>
            </a:r>
            <a:b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городского хозяйства»</a:t>
            </a:r>
            <a:r>
              <a:rPr lang="ru-RU" sz="4400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400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026496" y="5473005"/>
            <a:ext cx="31655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400" b="1" kern="0" dirty="0" err="1">
                <a:solidFill>
                  <a:srgbClr val="FFFF00"/>
                </a:solidFill>
              </a:rPr>
              <a:t>Кащеев</a:t>
            </a:r>
            <a:r>
              <a:rPr lang="ru-RU" sz="1400" b="1" kern="0" dirty="0">
                <a:solidFill>
                  <a:srgbClr val="FFFF00"/>
                </a:solidFill>
              </a:rPr>
              <a:t> Владимир Николаевич, </a:t>
            </a:r>
          </a:p>
          <a:p>
            <a:pPr lvl="0" algn="just">
              <a:defRPr/>
            </a:pPr>
            <a:r>
              <a:rPr lang="ru-RU" sz="1400" b="1" kern="0" dirty="0" err="1">
                <a:solidFill>
                  <a:srgbClr val="FFFF00"/>
                </a:solidFill>
              </a:rPr>
              <a:t>и.о</a:t>
            </a:r>
            <a:r>
              <a:rPr lang="ru-RU" sz="1400" b="1" kern="0" dirty="0" smtClean="0">
                <a:solidFill>
                  <a:srgbClr val="FFFF00"/>
                </a:solidFill>
              </a:rPr>
              <a:t>. директора </a:t>
            </a:r>
            <a:r>
              <a:rPr lang="ru-RU" sz="1400" b="1" kern="0" dirty="0">
                <a:solidFill>
                  <a:srgbClr val="FFFF00"/>
                </a:solidFill>
              </a:rPr>
              <a:t>МКУ  </a:t>
            </a:r>
          </a:p>
          <a:p>
            <a:pPr lvl="0" algn="just">
              <a:defRPr/>
            </a:pPr>
            <a:r>
              <a:rPr lang="ru-RU" sz="1400" b="1" kern="0" dirty="0">
                <a:solidFill>
                  <a:srgbClr val="FFFF00"/>
                </a:solidFill>
              </a:rPr>
              <a:t>«Управление городского хозяйства» </a:t>
            </a:r>
          </a:p>
          <a:p>
            <a:pPr lvl="0" algn="just">
              <a:defRPr/>
            </a:pPr>
            <a:r>
              <a:rPr lang="ru-RU" sz="1400" b="1" kern="0" dirty="0">
                <a:solidFill>
                  <a:srgbClr val="FFFF00"/>
                </a:solidFill>
              </a:rPr>
              <a:t>администрации города Минусинска</a:t>
            </a:r>
          </a:p>
          <a:p>
            <a:pPr lvl="0" algn="just">
              <a:defRPr/>
            </a:pPr>
            <a:r>
              <a:rPr lang="en-US" sz="1400" b="1" kern="0" dirty="0">
                <a:solidFill>
                  <a:srgbClr val="FFFF00"/>
                </a:solidFill>
              </a:rPr>
              <a:t>e-mail: edinzakaz@mail.ru, </a:t>
            </a:r>
            <a:endParaRPr lang="ru-RU" sz="1400" b="1" kern="0" dirty="0">
              <a:solidFill>
                <a:srgbClr val="FFFF00"/>
              </a:solidFill>
            </a:endParaRPr>
          </a:p>
          <a:p>
            <a:pPr lvl="0" algn="just">
              <a:defRPr/>
            </a:pPr>
            <a:r>
              <a:rPr lang="en-US" sz="1400" b="1" kern="0" dirty="0">
                <a:solidFill>
                  <a:srgbClr val="FFFF00"/>
                </a:solidFill>
              </a:rPr>
              <a:t>http:</a:t>
            </a:r>
            <a:r>
              <a:rPr lang="ru-RU" sz="1400" b="1" kern="0" dirty="0">
                <a:solidFill>
                  <a:srgbClr val="FFFF00"/>
                </a:solidFill>
              </a:rPr>
              <a:t>//</a:t>
            </a:r>
            <a:r>
              <a:rPr lang="en-US" sz="1400" b="1" kern="0" dirty="0">
                <a:solidFill>
                  <a:srgbClr val="FFFF00"/>
                </a:solidFill>
              </a:rPr>
              <a:t>ez.minusinsk.info</a:t>
            </a:r>
            <a:r>
              <a:rPr lang="ru-RU" sz="1400" b="1" kern="0" dirty="0">
                <a:solidFill>
                  <a:srgbClr val="FFFF00"/>
                </a:solidFill>
              </a:rPr>
              <a:t> </a:t>
            </a:r>
            <a:endParaRPr lang="ru-RU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21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8466" y="592667"/>
            <a:ext cx="9228667" cy="863599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Реформирование и модернизация жилищно-коммунального </a:t>
            </a:r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хозяйства и </a:t>
            </a:r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 </a:t>
            </a:r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энергетической </a:t>
            </a:r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эффективности </a:t>
            </a:r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муниципального </a:t>
            </a:r>
            <a:r>
              <a:rPr lang="ru-RU" sz="20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город Минусинск</a:t>
            </a:r>
            <a:endParaRPr lang="ru-RU" sz="2000" i="1" dirty="0">
              <a:solidFill>
                <a:srgbClr val="000066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102387"/>
              </p:ext>
            </p:extLst>
          </p:nvPr>
        </p:nvGraphicFramePr>
        <p:xfrm>
          <a:off x="434098" y="1964268"/>
          <a:ext cx="11317635" cy="3993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022"/>
                <a:gridCol w="8917110"/>
                <a:gridCol w="1918503"/>
              </a:tblGrid>
              <a:tr h="66039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п/п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2019  году, тыс. руб.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18065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«Модернизация, реконструкция и капитальный ремонт объектов коммунальной инфраструктуры и жилищного фонда муниципального образования  город Минусинск»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554,12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462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участка водовода в районе УНР (Dу-600 мм, L-531м)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550,87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334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проектно-изыскательских работ для строительства кольцевого водопровода по ул.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Кызыльская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858,92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47134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кольцевого водопровода по ул.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Кызыльская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(Dу-300 мм, L-2450м)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144,33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37371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 и прочие мероприятия"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383,72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30200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ЕДДС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260,24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26533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Отдельное мероприятие 1. Реализация отдельных мер по обеспечению ограничения платы граждан за коммунальные услуги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1 555,95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19413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51 493,79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12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637" y="2057400"/>
            <a:ext cx="6001229" cy="45635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38" y="322637"/>
            <a:ext cx="5324034" cy="4554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332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9" y="448732"/>
            <a:ext cx="11754795" cy="643467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</a:t>
            </a:r>
            <a:r>
              <a:rPr lang="ru-RU" sz="24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транспортной </a:t>
            </a:r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инфраструктуры </a:t>
            </a:r>
            <a:r>
              <a:rPr lang="ru-RU" sz="24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муниципального </a:t>
            </a:r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</a:t>
            </a:r>
            <a:r>
              <a:rPr lang="ru-RU" sz="24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город </a:t>
            </a:r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Минусинск</a:t>
            </a:r>
            <a:endParaRPr lang="ru-RU" sz="2400" b="1" i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056577"/>
              </p:ext>
            </p:extLst>
          </p:nvPr>
        </p:nvGraphicFramePr>
        <p:xfrm>
          <a:off x="344522" y="1491123"/>
          <a:ext cx="11522948" cy="4765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501"/>
                <a:gridCol w="8439711"/>
                <a:gridCol w="25887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2019  году, тыс. руб.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349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«Дороги муниципального образования город Минусинск»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359,79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13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автомобильных дорог общего пользования местного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значения и искусственных сооружений на них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188,83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Восстановление профиля гравийных дорог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20 020,00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автомобильных дорог общего пользования местного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450,96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Проектные и изыскательские работы по реконструкции транспортной развязки автомобильных дорог  на подходах к мосту в районе ССК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«Обеспечение пассажирских перевозок на городских маршрутах с небольшой интенсивностью пассажирских потоков»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338,95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666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Компенсация расходов,  возникающих в результате небольшой интенсивности пассажиропотоков по городским маршрутам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338,95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8542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«Повышение безопасности дорожного движения в муниципальном образовании город Минусинск»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2 511,01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737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Мероприятия,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направленные на повышение безопасности дорожного  движения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2 511,01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0395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160 209,75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06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6" y="191347"/>
            <a:ext cx="3882617" cy="3178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603" y="350173"/>
            <a:ext cx="3744157" cy="2911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350173"/>
            <a:ext cx="3627120" cy="2911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26" y="3489961"/>
            <a:ext cx="4632594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480" y="3489961"/>
            <a:ext cx="455676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287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230682"/>
              </p:ext>
            </p:extLst>
          </p:nvPr>
        </p:nvGraphicFramePr>
        <p:xfrm>
          <a:off x="748419" y="2319867"/>
          <a:ext cx="10695159" cy="3338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0367"/>
                <a:gridCol w="7383561"/>
                <a:gridCol w="2551231"/>
              </a:tblGrid>
              <a:tr h="5926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подпрограммы, 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 бюджетных средств в 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году, тыс. руб.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301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«Благоустройство муниципального образования город Минусинск»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4 506,22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2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Развешивание  и снятие флагов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113,12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22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Текущее содержание скверов и зеленых насаждений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393,10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227"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«Мой любимый город»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335,20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2911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городского конкурса на благоустройство территорий и дворов «Мой любимый город»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335,20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1759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4 841,42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-2" y="550333"/>
            <a:ext cx="1219199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Благоустройство </a:t>
            </a:r>
            <a:r>
              <a:rPr lang="ru-RU" sz="26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территории муниципального </a:t>
            </a:r>
            <a:endParaRPr lang="ru-RU" sz="2600" b="1" i="1" dirty="0" smtClean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/>
            <a: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</a:t>
            </a:r>
            <a:r>
              <a:rPr lang="ru-RU" sz="26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город </a:t>
            </a:r>
            <a: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Минусинск</a:t>
            </a:r>
            <a:endParaRPr lang="ru-RU" sz="2600" b="1" i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5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s://pp.vk.me/c9647/u64262246/153476280/z_1010f8d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066" y="393947"/>
            <a:ext cx="5523654" cy="4271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67" y="393947"/>
            <a:ext cx="4922520" cy="4271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http://sreda24.ru/media/k2/items/cache/4a2662994c6abdc171531b2b6af6a4de_L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868" y="3389158"/>
            <a:ext cx="3683000" cy="3062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137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99" y="1921895"/>
            <a:ext cx="6299201" cy="4577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zapad24.ru/uploads/posts/2012-12/1356627876_dv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33" y="684107"/>
            <a:ext cx="5183880" cy="3650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13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898" y="618066"/>
            <a:ext cx="11347268" cy="592667"/>
          </a:xfrm>
        </p:spPr>
        <p:txBody>
          <a:bodyPr>
            <a:normAutofit/>
          </a:bodyPr>
          <a:lstStyle/>
          <a:p>
            <a:pPr algn="ctr"/>
            <a: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жизнедеятельности территории</a:t>
            </a:r>
            <a:endParaRPr lang="ru-RU" sz="26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6269490"/>
              </p:ext>
            </p:extLst>
          </p:nvPr>
        </p:nvGraphicFramePr>
        <p:xfrm>
          <a:off x="726327" y="1828800"/>
          <a:ext cx="10883613" cy="4250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91"/>
                <a:gridCol w="8041024"/>
                <a:gridCol w="2317898"/>
              </a:tblGrid>
              <a:tr h="6215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п/п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2019  году, тыс. руб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7714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сетей и оборудования уличного освещения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4 724,59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387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на оплату уличного освещения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027,15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387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Текущее содержание мест захоронений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608,22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3593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объектов инженерной защиты города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1 560,12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3593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проведение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акарицидных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обработок мест массового отдыха населения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42,45</a:t>
                      </a:r>
                    </a:p>
                  </a:txBody>
                  <a:tcPr anchor="ctr"/>
                </a:tc>
              </a:tr>
              <a:tr h="3836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верхней плотины инженерной защиты города Минусинска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9 880,55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Ликвидация несанкционированных свалок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299,29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Устройство ограждения кладбища «Северное-3»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299,14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37 441,51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34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33" y="3445933"/>
            <a:ext cx="4648200" cy="305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s://zaborprofi32.ru/upload/iblock/6ed/6edebe283a1e9f69347938ca31aec57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7" t="1996" r="-379" b="5516"/>
          <a:stretch/>
        </p:blipFill>
        <p:spPr bwMode="auto">
          <a:xfrm>
            <a:off x="7218778" y="388283"/>
            <a:ext cx="4507555" cy="2797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78" y="3684579"/>
            <a:ext cx="4648200" cy="2816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78" y="388283"/>
            <a:ext cx="4439821" cy="2797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979" y="2218267"/>
            <a:ext cx="4507554" cy="3318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815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5866" y="650404"/>
            <a:ext cx="10219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современной городской </a:t>
            </a:r>
          </a:p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среды на 2018 – 2024 годы</a:t>
            </a:r>
            <a:endParaRPr lang="ru-RU" sz="2400" i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923669"/>
              </p:ext>
            </p:extLst>
          </p:nvPr>
        </p:nvGraphicFramePr>
        <p:xfrm>
          <a:off x="660402" y="2343780"/>
          <a:ext cx="11040533" cy="3613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897"/>
                <a:gridCol w="8183491"/>
                <a:gridCol w="2327145"/>
              </a:tblGrid>
              <a:tr h="687287"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п/п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2019  году, тыс. руб.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656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дворовых и общественных территорий города Минусинска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113,64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03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 (восстановление) парковочных мест и тротуаров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1 852,94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16689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мероприятий в рамках конкурса «Лучших проектов создания комфортной городской среды»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86 796,52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656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 – проекта «Перекресток Истории»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450,00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656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дизайн-проектов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общественным территориям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197,50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1886"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122 410,60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67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" y="350520"/>
            <a:ext cx="11384280" cy="6111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383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50" y="354496"/>
            <a:ext cx="3503499" cy="32377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900" y="363697"/>
            <a:ext cx="3136900" cy="33171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1" y="3680882"/>
            <a:ext cx="3483138" cy="27859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599" y="2996202"/>
            <a:ext cx="3697890" cy="3470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333" y="1245618"/>
            <a:ext cx="6597318" cy="4401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729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39" y="2088510"/>
            <a:ext cx="5582094" cy="4095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458" y="443220"/>
            <a:ext cx="5960767" cy="4518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368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10" y="440268"/>
            <a:ext cx="11086011" cy="558799"/>
          </a:xfrm>
        </p:spPr>
        <p:txBody>
          <a:bodyPr>
            <a:normAutofit/>
          </a:bodyPr>
          <a:lstStyle/>
          <a:p>
            <a:pPr algn="ctr"/>
            <a:r>
              <a:rPr lang="ru-RU" sz="21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жильем молодых семей в муниципальном образовании город Минусинск</a:t>
            </a:r>
            <a:endParaRPr lang="ru-RU" sz="2100" i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926086"/>
              </p:ext>
            </p:extLst>
          </p:nvPr>
        </p:nvGraphicFramePr>
        <p:xfrm>
          <a:off x="856493" y="1405467"/>
          <a:ext cx="10683262" cy="5139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693485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92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2540</TotalTime>
  <Words>606</Words>
  <Application>Microsoft Office PowerPoint</Application>
  <PresentationFormat>Широкоэкранный</PresentationFormat>
  <Paragraphs>149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 Black</vt:lpstr>
      <vt:lpstr>Calibri</vt:lpstr>
      <vt:lpstr>Corbel</vt:lpstr>
      <vt:lpstr>Times New Roman</vt:lpstr>
      <vt:lpstr>Базис</vt:lpstr>
      <vt:lpstr>Презентация PowerPoint</vt:lpstr>
      <vt:lpstr>Реформирование и модернизация жилищно-коммунального  хозяйства и повышение энергетической эффективности  муниципального образования город Минусинск</vt:lpstr>
      <vt:lpstr>Презентация PowerPoint</vt:lpstr>
      <vt:lpstr>Обеспечение транспортной инфраструктуры муниципального  образования город Минусинск</vt:lpstr>
      <vt:lpstr>Презентация PowerPoint</vt:lpstr>
      <vt:lpstr>Презентация PowerPoint</vt:lpstr>
      <vt:lpstr>Презентация PowerPoint</vt:lpstr>
      <vt:lpstr>Презентация PowerPoint</vt:lpstr>
      <vt:lpstr>Обеспечение жизнедеятельности территории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Обеспечение жильем молодых семей в муниципальном образовании город Минусинск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Пользователь Windows</cp:lastModifiedBy>
  <cp:revision>251</cp:revision>
  <cp:lastPrinted>2020-01-30T03:11:31Z</cp:lastPrinted>
  <dcterms:created xsi:type="dcterms:W3CDTF">2016-04-28T09:51:29Z</dcterms:created>
  <dcterms:modified xsi:type="dcterms:W3CDTF">2020-01-31T05:17:16Z</dcterms:modified>
</cp:coreProperties>
</file>