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3429" autoAdjust="0"/>
  </p:normalViewPr>
  <p:slideViewPr>
    <p:cSldViewPr>
      <p:cViewPr varScale="1">
        <p:scale>
          <a:sx n="86" d="100"/>
          <a:sy n="86" d="100"/>
        </p:scale>
        <p:origin x="-109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85;&#1072;%20&#1088;&#1077;&#1096;&#1077;&#1085;&#1080;&#1077;\&#1082;%20&#1087;&#1077;&#1088;&#1074;&#1086;&#1085;&#1072;&#1095;&#1072;&#1083;&#1100;&#1085;&#1086;&#1084;&#1091;%20&#1073;&#1102;&#1076;&#1078;&#1077;&#1090;&#1091;%20&#1087;&#1088;&#1072;&#1074;&#1080;&#1083;&#1100;&#1085;&#1072;&#1103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85;&#1072;%20&#1088;&#1077;&#1096;&#1077;&#1085;&#1080;&#1077;\&#1082;%20&#1088;&#1077;&#1096;&#1077;&#1085;&#1080;&#1102;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85;&#1072;%20&#1088;&#1077;&#1096;&#1077;&#1085;&#1080;&#1077;\&#1076;&#1086;&#1093;&#1086;&#1076;&#1099;%20&#1082;%20&#1088;&#1077;&#1096;&#1077;&#1085;&#1080;&#1102;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6\c$\Documents%20and%20Settings\lenag\&#1052;&#1086;&#1080;%20&#1076;&#1086;&#1082;&#1091;&#1084;&#1077;&#1085;&#1090;&#1099;\&#1041;&#1102;&#1076;&#1078;&#1077;&#1090;&#1085;&#1099;&#1081;%20&#1086;&#1090;&#1076;&#1077;&#1083;\1.%20&#1085;&#1072;&#1095;.&#1086;&#1090;&#1076;&#1077;&#1083;&#1072;\2017%20&#1075;&#1086;&#1076;\&#1057;&#1072;&#1081;&#1090;\&#1043;&#1054;&#1058;&#1054;&#1042;&#1054;\&#1085;&#1072;%20&#1088;&#1077;&#1096;&#1077;&#1085;&#1080;&#1077;\&#1088;&#1072;&#1089;&#1093;&#1086;&#1076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800" b="1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ru-RU"/>
              <a:t>Доходы городского бюджета в 2017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 в 2017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</c:legend>
    <c:plotVisOnly val="1"/>
    <c:dispBlanksAs val="zero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 в 2017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('корректировка (6)'!$J$12;'корректировка (6)'!$J$35;'корректировка (6)'!$J$44)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('корректировка (6)'!$K$12;'корректировка (6)'!$K$35;'корректировка (6)'!$K$44)</c:f>
              <c:numCache>
                <c:formatCode>#,##0.00</c:formatCode>
                <c:ptCount val="3"/>
                <c:pt idx="0">
                  <c:v>310817.17</c:v>
                </c:pt>
                <c:pt idx="1">
                  <c:v>67088.73000000001</c:v>
                </c:pt>
                <c:pt idx="2">
                  <c:v>1638646.55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</c:legend>
    <c:plotVisOnly val="1"/>
    <c:dispBlanksAs val="zero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 бюджета на 2017 год </a:t>
            </a:r>
          </a:p>
          <a:p>
            <a:pPr>
              <a:defRPr/>
            </a:pPr>
            <a:r>
              <a:rPr lang="ru-RU"/>
              <a:t>(тыс. руб)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'расходы корректировка (6)'!$A$3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explosion val="25"/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5"/>
              <c:delete val="1"/>
            </c:dLbl>
            <c:showPercent val="1"/>
          </c:dLbls>
          <c:cat>
            <c:strRef>
              <c:f>'расходы корректировка (6)'!$A$3:$A$9</c:f>
              <c:strCache>
                <c:ptCount val="7"/>
                <c:pt idx="0">
                  <c:v>Общегосударственные вопросы (аппарат управления)</c:v>
                </c:pt>
                <c:pt idx="1">
                  <c:v>Национальная оборона (ВУС)</c:v>
                </c:pt>
                <c:pt idx="2">
                  <c:v>Национальная безопасности и правоохранительная деятельность</c:v>
                </c:pt>
                <c:pt idx="3">
                  <c:v>Национальная экономика (транспорт, дорожный фонд)</c:v>
                </c:pt>
                <c:pt idx="4">
                  <c:v>ЖКХ (благоустройство, дороги города, кап. Ремонт жилого фонда)</c:v>
                </c:pt>
                <c:pt idx="5">
                  <c:v>Охрана окружающей среды</c:v>
                </c:pt>
                <c:pt idx="6">
                  <c:v>ВСЕГО СОЦСФЕРА</c:v>
                </c:pt>
              </c:strCache>
            </c:strRef>
          </c:cat>
          <c:val>
            <c:numRef>
              <c:f>'расходы корректировка (6)'!$B$3:$B$9</c:f>
              <c:numCache>
                <c:formatCode>#,##0.0</c:formatCode>
                <c:ptCount val="7"/>
                <c:pt idx="0">
                  <c:v>105561.7</c:v>
                </c:pt>
                <c:pt idx="1">
                  <c:v>266.60000000000002</c:v>
                </c:pt>
                <c:pt idx="2">
                  <c:v>4798.1000000000004</c:v>
                </c:pt>
                <c:pt idx="3">
                  <c:v>250888.4</c:v>
                </c:pt>
                <c:pt idx="4">
                  <c:v>107307.4</c:v>
                </c:pt>
                <c:pt idx="5">
                  <c:v>5200.4800000000005</c:v>
                </c:pt>
                <c:pt idx="6">
                  <c:v>1587801.5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5887929874150453"/>
          <c:y val="0.15924033706313065"/>
          <c:w val="0.32830018843798414"/>
          <c:h val="0.74032612239259565"/>
        </c:manualLayout>
      </c:layout>
      <c:txPr>
        <a:bodyPr/>
        <a:lstStyle/>
        <a:p>
          <a:pPr rtl="0">
            <a:defRPr/>
          </a:pPr>
          <a:endParaRPr lang="ru-RU"/>
        </a:p>
      </c:txPr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Параметры городского бюджета на 2017 год и плановый период 2018-2019 годы: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1138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Параметры городского бюджета на 2017 год и плановый период 2018-2019 годы:</a:t>
          </a:r>
          <a:endParaRPr lang="ru-RU" sz="28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4" cy="111383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23.11.2017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4284751741"/>
              </p:ext>
            </p:extLst>
          </p:nvPr>
        </p:nvGraphicFramePr>
        <p:xfrm>
          <a:off x="1214414" y="642918"/>
          <a:ext cx="7729535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07128742"/>
              </p:ext>
            </p:extLst>
          </p:nvPr>
        </p:nvGraphicFramePr>
        <p:xfrm>
          <a:off x="1071537" y="2643183"/>
          <a:ext cx="7858182" cy="373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3192"/>
                <a:gridCol w="1617908"/>
                <a:gridCol w="1485247"/>
                <a:gridCol w="1615744"/>
                <a:gridCol w="1456091"/>
              </a:tblGrid>
              <a:tr h="57150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  <a:r>
                        <a:rPr lang="ru-RU" sz="1600" b="1" baseline="0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показателя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Всего за </a:t>
                      </a:r>
                    </a:p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3 года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2017 год 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2018 год 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2019 год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99251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Доходы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5 091 771,95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2 016 552,45</a:t>
                      </a:r>
                      <a:endParaRPr lang="ru-RU" sz="16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1 548 095,80</a:t>
                      </a:r>
                      <a:endParaRPr lang="ru-RU" sz="16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1 527 123,70</a:t>
                      </a:r>
                      <a:endParaRPr lang="ru-RU" sz="16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00013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Расходы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5 137 257,31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2 062 037,81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1 548 095,80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1 527 123,70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16555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Дефицит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45 485,36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45 485,36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effectLst>
                            <a:outerShdw blurRad="50800" dist="38100" dir="18900000" algn="b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0,00</a:t>
                      </a:r>
                      <a:endParaRPr lang="ru-RU" sz="1600" b="1" dirty="0">
                        <a:effectLst>
                          <a:outerShdw blurRad="50800" dist="38100" dir="18900000" algn="bl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</a:tbl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643834" y="214290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-252536" y="980728"/>
          <a:ext cx="4968552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-252536" y="260648"/>
          <a:ext cx="4824536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716016" y="692699"/>
          <a:ext cx="4320480" cy="5760640"/>
        </p:xfrm>
        <a:graphic>
          <a:graphicData uri="http://schemas.openxmlformats.org/drawingml/2006/table">
            <a:tbl>
              <a:tblPr/>
              <a:tblGrid>
                <a:gridCol w="3442729"/>
                <a:gridCol w="877751"/>
              </a:tblGrid>
              <a:tr h="20495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377 905,90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0495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310 817,17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20495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2 404,30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1573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213 301,57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4561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18 259,00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4809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37 391,50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94164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25 826,70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4809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13 634,10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88330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67 088,73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420690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46 481,30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3731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953,50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420690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6 100,90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39911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5 720,78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8046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7 832,25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5888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1 638 646,56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43147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319 233,90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26524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364 </a:t>
                      </a:r>
                      <a:r>
                        <a:rPr lang="ru-RU" sz="1100" b="0" i="0" u="none" strike="noStrike" dirty="0" smtClean="0">
                          <a:latin typeface="Times New Roman"/>
                        </a:rPr>
                        <a:t>588,77</a:t>
                      </a:r>
                      <a:endParaRPr lang="ru-RU" sz="1100" b="0" i="0" u="none" strike="noStrike" dirty="0"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0495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954 835,10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3731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20495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-11,22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83377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2 016 </a:t>
                      </a:r>
                      <a:r>
                        <a:rPr lang="ru-RU" sz="1100" b="1" i="0" u="none" strike="noStrike" dirty="0" smtClean="0">
                          <a:latin typeface="Times New Roman"/>
                        </a:rPr>
                        <a:t>552,45</a:t>
                      </a:r>
                      <a:endParaRPr lang="ru-RU" sz="1100" b="1" i="0" u="none" strike="noStrike" dirty="0"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/>
        </p:nvGraphicFramePr>
        <p:xfrm>
          <a:off x="-324544" y="476672"/>
          <a:ext cx="5184576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0000"/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436096" y="548677"/>
          <a:ext cx="3600400" cy="5721085"/>
        </p:xfrm>
        <a:graphic>
          <a:graphicData uri="http://schemas.openxmlformats.org/drawingml/2006/table">
            <a:tbl>
              <a:tblPr/>
              <a:tblGrid>
                <a:gridCol w="2531788"/>
                <a:gridCol w="1068612"/>
              </a:tblGrid>
              <a:tr h="274013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2017 год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27401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2 062 037,8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4600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105 561,7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266,6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4 798,1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250 888,4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5480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107 307,4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7401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5 200,5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288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1 587 801,5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288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1 163 194,0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288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166 419,2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288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288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224 118,6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288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34 024,9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6582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213,6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-468560" y="476672"/>
          <a:ext cx="5943600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1902</TotalTime>
  <Words>328</Words>
  <Application>Microsoft Office PowerPoint</Application>
  <PresentationFormat>Экран (4:3)</PresentationFormat>
  <Paragraphs>101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nata</cp:lastModifiedBy>
  <cp:revision>238</cp:revision>
  <dcterms:modified xsi:type="dcterms:W3CDTF">2017-11-23T07:03:32Z</dcterms:modified>
</cp:coreProperties>
</file>