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3429" autoAdjust="0"/>
  </p:normalViewPr>
  <p:slideViewPr>
    <p:cSldViewPr>
      <p:cViewPr>
        <p:scale>
          <a:sx n="75" d="100"/>
          <a:sy n="75" d="100"/>
        </p:scale>
        <p:origin x="-2028" y="-6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1%20&#1075;&#1086;&#1076;\&#1057;&#1072;&#1081;&#1090;\&#1088;&#1077;&#1096;&#1077;&#1085;&#1080;&#1077;%20%202021\&#1082;&#1086;&#1088;&#1088;&#1077;&#1082;&#1090;&#1080;&#1088;&#1086;&#1074;&#1082;&#1072;%207\&#1082;%20&#1088;&#1077;&#1096;&#1077;&#1085;&#1080;&#1102;%202021-20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1%20&#1075;&#1086;&#1076;\&#1057;&#1072;&#1081;&#1090;\&#1088;&#1077;&#1096;&#1077;&#1085;&#1080;&#1077;%20%202021\&#1082;&#1086;&#1088;&#1088;&#1077;&#1082;&#1090;&#1080;&#1088;&#1086;&#1074;&#1082;&#1072;%207\&#1082;%20&#1088;&#1077;&#1096;&#1077;&#1085;&#1080;&#1102;%202021-202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2021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Pt>
            <c:idx val="2"/>
            <c:explosion val="17"/>
          </c:dPt>
          <c:dLbls>
            <c:dLbl>
              <c:idx val="1"/>
              <c:layout>
                <c:manualLayout>
                  <c:x val="-3.6341750071248125E-2"/>
                  <c:y val="-2.3290673347012059E-2"/>
                </c:manualLayout>
              </c:layout>
              <c:showPercent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('Доходы '!$J$12,'Доходы '!$J$35,'Доходы 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'!$K$12,'Доходы '!$K$35,'Доходы '!$K$45)</c:f>
              <c:numCache>
                <c:formatCode>#,##0.00</c:formatCode>
                <c:ptCount val="3"/>
                <c:pt idx="0">
                  <c:v>513107.35</c:v>
                </c:pt>
                <c:pt idx="1">
                  <c:v>82621.8</c:v>
                </c:pt>
                <c:pt idx="2">
                  <c:v>2577512.3600000003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29131553133662658"/>
          <c:y val="0.15572239937057286"/>
          <c:w val="0.65653363394405451"/>
          <c:h val="0.19255498290554676"/>
        </c:manualLayout>
      </c:layout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бюджета города на 2021 год  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4.4594150443102429E-2"/>
          <c:y val="2.1988918051910652E-4"/>
          <c:w val="0.53895759188872194"/>
          <c:h val="0.77485651793525812"/>
        </c:manualLayout>
      </c:layout>
      <c:pie3DChart>
        <c:varyColors val="1"/>
        <c:ser>
          <c:idx val="0"/>
          <c:order val="0"/>
          <c:explosion val="25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/>
                      <a:t>0</a:t>
                    </a:r>
                    <a:r>
                      <a:rPr lang="ru-RU"/>
                      <a:t>,2</a:t>
                    </a:r>
                    <a:r>
                      <a:rPr lang="en-US"/>
                      <a:t>%</a:t>
                    </a:r>
                  </a:p>
                </c:rich>
              </c:tx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(расходы!$A$3,расходы!$A$5,расходы!$A$6,расходы!$A$7,расходы!$A$9)</c:f>
              <c:strCache>
                <c:ptCount val="5"/>
                <c:pt idx="0">
                  <c:v>Общегосударственные вопросы (аппарат управления)</c:v>
                </c:pt>
                <c:pt idx="1">
                  <c:v>Национальная безопасности и правоохранительная деятельность</c:v>
                </c:pt>
                <c:pt idx="2">
                  <c:v>Национальная экономика (транспорт, дорожный фонд)</c:v>
                </c:pt>
                <c:pt idx="3">
                  <c:v>ЖКХ (благоустройство, дороги города, кап. Ремонт жилого фонда)</c:v>
                </c:pt>
                <c:pt idx="4">
                  <c:v>СОЦСФЕРА</c:v>
                </c:pt>
              </c:strCache>
            </c:strRef>
          </c:cat>
          <c:val>
            <c:numRef>
              <c:f>(расходы!$D$3,расходы!$D$5,расходы!$D$6,расходы!$D$7,расходы!$D$9)</c:f>
              <c:numCache>
                <c:formatCode>#,##0.00</c:formatCode>
                <c:ptCount val="5"/>
                <c:pt idx="0">
                  <c:v>252137.7</c:v>
                </c:pt>
                <c:pt idx="1">
                  <c:v>7731.46</c:v>
                </c:pt>
                <c:pt idx="2">
                  <c:v>361429.81</c:v>
                </c:pt>
                <c:pt idx="3">
                  <c:v>410336.82</c:v>
                </c:pt>
                <c:pt idx="4">
                  <c:v>2143004.1599999997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9.720265760633956E-2"/>
          <c:y val="0.52082400116652083"/>
          <c:w val="0.33088099582942659"/>
          <c:h val="0.47809273840769906"/>
        </c:manualLayout>
      </c:layout>
      <c:spPr>
        <a:solidFill>
          <a:schemeClr val="bg2"/>
        </a:solidFill>
      </c:spPr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2021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2022-2023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2021 год и плановом периоде 2022-2023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2021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2022-2023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2021 год и плановом периоде 2022-2023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83567" y="4437112"/>
          <a:ext cx="8136904" cy="1899683"/>
        </p:xfrm>
        <a:graphic>
          <a:graphicData uri="http://schemas.openxmlformats.org/drawingml/2006/table">
            <a:tbl>
              <a:tblPr/>
              <a:tblGrid>
                <a:gridCol w="1977544"/>
                <a:gridCol w="1539840"/>
                <a:gridCol w="1539840"/>
                <a:gridCol w="1539840"/>
                <a:gridCol w="1539840"/>
              </a:tblGrid>
              <a:tr h="97819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2023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7 917 420,94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3 173 258,20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2 534 234,93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2 209 927,81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7 945 255,52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3 191 527,65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2 543 800,06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2 209 927,81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536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-27 834,58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-18 269,45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-9 565,13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1" y="692698"/>
          <a:ext cx="4104456" cy="5612962"/>
        </p:xfrm>
        <a:graphic>
          <a:graphicData uri="http://schemas.openxmlformats.org/drawingml/2006/table">
            <a:tbl>
              <a:tblPr/>
              <a:tblGrid>
                <a:gridCol w="3297597"/>
                <a:gridCol w="806859"/>
              </a:tblGrid>
              <a:tr h="3487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00" b="0" i="0" u="none" strike="noStrike">
                          <a:latin typeface="Times New Roman"/>
                        </a:rPr>
                      </a:br>
                      <a:r>
                        <a:rPr lang="ru-RU" sz="1000" b="0" i="0" u="none" strike="noStrike">
                          <a:latin typeface="Times New Roman"/>
                        </a:rPr>
                        <a:t>2021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3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3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595 745,84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743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513 107,35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743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10 098,00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743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300 007,90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4872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24 101,60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743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123 043,75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743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40 471,10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743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15 385,00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03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ЗАДОЛЖЕННОСТЬ И ПЕРЕРАСЧЕТЫ ПО ОТМЕНЕННЫМ НАЛОГАМ, СБОРАМ И ИНЫМ ОБЯЗАТЕЛЬНЫМ ПЛАТЕЖАМ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16,69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743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82 621,80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4872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64 101,41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43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633,20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8070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2 305,94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6631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6 925,65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871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8 580,00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43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75,60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43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2 577 512,36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4872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494 995,80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743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955 024,28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743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1 079 859,28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743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50 478,30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743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-2 845,30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743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3 173 258,20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3707904" y="0"/>
          <a:ext cx="5904656" cy="6741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524328" y="764704"/>
            <a:ext cx="176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644008" y="1484784"/>
          <a:ext cx="4369048" cy="3995316"/>
        </p:xfrm>
        <a:graphic>
          <a:graphicData uri="http://schemas.openxmlformats.org/drawingml/2006/table">
            <a:tbl>
              <a:tblPr/>
              <a:tblGrid>
                <a:gridCol w="3535341"/>
                <a:gridCol w="833707"/>
              </a:tblGrid>
              <a:tr h="323077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53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3 191 527,65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53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252 137,70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9954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413,80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9909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7 731,46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556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361 429,81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4208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410 336,82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705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16 459,00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2805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2 143 004,16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9004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1 632 709,99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6153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267 896,47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6153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8506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155 381,98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9457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86 973,27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2307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14,90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-324544" y="0"/>
          <a:ext cx="7439025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39551" y="4221088"/>
          <a:ext cx="8280920" cy="2156819"/>
        </p:xfrm>
        <a:graphic>
          <a:graphicData uri="http://schemas.openxmlformats.org/drawingml/2006/table">
            <a:tbl>
              <a:tblPr/>
              <a:tblGrid>
                <a:gridCol w="774822"/>
                <a:gridCol w="2602922"/>
                <a:gridCol w="1634392"/>
                <a:gridCol w="1634392"/>
                <a:gridCol w="1634392"/>
              </a:tblGrid>
              <a:tr h="6340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2023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>
                          <a:latin typeface="Times New Roman"/>
                        </a:rPr>
                        <a:t>494 995,80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>
                          <a:latin typeface="Times New Roman"/>
                        </a:rPr>
                        <a:t>397 429,20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latin typeface="Times New Roman"/>
                        </a:rPr>
                        <a:t>397 429,20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>
                          <a:latin typeface="Times New Roman"/>
                        </a:rPr>
                        <a:t>50 478,30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>
                          <a:latin typeface="Times New Roman"/>
                        </a:rPr>
                        <a:t>47 106,40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latin typeface="Times New Roman"/>
                        </a:rPr>
                        <a:t>47 106,40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>
                          <a:latin typeface="Times New Roman"/>
                        </a:rPr>
                        <a:t>955 024,28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>
                          <a:latin typeface="Times New Roman"/>
                        </a:rPr>
                        <a:t>523 148,43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latin typeface="Times New Roman"/>
                        </a:rPr>
                        <a:t>175 214,41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>
                          <a:latin typeface="Times New Roman"/>
                        </a:rPr>
                        <a:t>1 079 859,28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>
                          <a:latin typeface="Times New Roman"/>
                        </a:rPr>
                        <a:t>989 949,90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latin typeface="Times New Roman"/>
                        </a:rPr>
                        <a:t>975 296,00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2 580 357,66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1 957 633,93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1 595 046,01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1942</TotalTime>
  <Words>433</Words>
  <Application>Microsoft Office PowerPoint</Application>
  <PresentationFormat>Экран (4:3)</PresentationFormat>
  <Paragraphs>146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242</cp:revision>
  <dcterms:modified xsi:type="dcterms:W3CDTF">2022-02-28T06:08:20Z</dcterms:modified>
</cp:coreProperties>
</file>