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charts/chart6.xml" ContentType="application/vnd.openxmlformats-officedocument.drawingml.char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charts/chart7.xml" ContentType="application/vnd.openxmlformats-officedocument.drawingml.char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diagrams/data3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6"/>
  </p:notesMasterIdLst>
  <p:sldIdLst>
    <p:sldId id="261" r:id="rId2"/>
    <p:sldId id="269" r:id="rId3"/>
    <p:sldId id="268" r:id="rId4"/>
    <p:sldId id="270" r:id="rId5"/>
  </p:sldIdLst>
  <p:sldSz cx="9144000" cy="5143500" type="screen16x9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3429" autoAdjust="0"/>
  </p:normalViewPr>
  <p:slideViewPr>
    <p:cSldViewPr>
      <p:cViewPr varScale="1">
        <p:scale>
          <a:sx n="135" d="100"/>
          <a:sy n="135" d="100"/>
        </p:scale>
        <p:origin x="-288" y="-9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x\2023%20&#1075;&#1086;&#1076;\&#1057;&#1072;&#1081;&#1090;\&#1056;&#1045;&#1064;&#1045;&#1053;&#1048;&#1045;\&#1082;&#1086;&#1088;&#1088;&#1077;&#1082;&#1090;&#1080;&#1088;&#1086;&#1074;&#1082;&#1072;%205\&#1082;%20&#1088;&#1077;&#1096;&#1077;&#1085;&#1080;&#1102;%202023-2025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x\2023%20&#1075;&#1086;&#1076;\&#1057;&#1072;&#1081;&#1090;\&#1056;&#1045;&#1064;&#1045;&#1053;&#1048;&#1045;\&#1082;&#1086;&#1088;&#1088;&#1077;&#1082;&#1090;&#1080;&#1088;&#1086;&#1074;&#1082;&#1072;%205\&#1082;%20&#1088;&#1077;&#1096;&#1077;&#1085;&#1080;&#1102;%202023-2025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x\2023%20&#1075;&#1086;&#1076;\&#1057;&#1072;&#1081;&#1090;\&#1056;&#1045;&#1064;&#1045;&#1053;&#1048;&#1045;\&#1082;&#1086;&#1088;&#1088;&#1077;&#1082;&#1090;&#1080;&#1088;&#1086;&#1074;&#1082;&#1072;%205\&#1082;%20&#1088;&#1077;&#1096;&#1077;&#1085;&#1080;&#1102;%202023-2025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x\2023%20&#1075;&#1086;&#1076;\&#1057;&#1072;&#1081;&#1090;\&#1056;&#1045;&#1064;&#1045;&#1053;&#1048;&#1045;\&#1082;&#1086;&#1088;&#1088;&#1077;&#1082;&#1090;&#1080;&#1088;&#1086;&#1074;&#1082;&#1072;%205\&#1082;%20&#1088;&#1077;&#1096;&#1077;&#1085;&#1080;&#1102;%202023-2025.xls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x\2023%20&#1075;&#1086;&#1076;\&#1057;&#1072;&#1081;&#1090;\&#1056;&#1045;&#1064;&#1045;&#1053;&#1048;&#1045;\&#1082;&#1086;&#1088;&#1088;&#1077;&#1082;&#1090;&#1080;&#1088;&#1086;&#1074;&#1082;&#1072;%205\&#1082;%20&#1088;&#1077;&#1096;&#1077;&#1085;&#1080;&#1102;%202023-2025.xls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x\2023%20&#1075;&#1086;&#1076;\&#1057;&#1072;&#1081;&#1090;\&#1056;&#1045;&#1064;&#1045;&#1053;&#1048;&#1045;\&#1082;&#1086;&#1088;&#1088;&#1077;&#1082;&#1090;&#1080;&#1088;&#1086;&#1074;&#1082;&#1072;%205\&#1082;%20&#1088;&#1077;&#1096;&#1077;&#1085;&#1080;&#1102;%202023-2025.xls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x\2023%20&#1075;&#1086;&#1076;\&#1057;&#1072;&#1081;&#1090;\&#1056;&#1045;&#1064;&#1045;&#1053;&#1048;&#1045;\&#1082;&#1086;&#1088;&#1088;&#1077;&#1082;&#1090;&#1080;&#1088;&#1086;&#1074;&#1082;&#1072;%205\&#1082;%20&#1088;&#1077;&#1096;&#1077;&#1085;&#1080;&#1102;%202023-2025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дефицит!$A$2</c:f>
              <c:strCache>
                <c:ptCount val="1"/>
                <c:pt idx="0">
                  <c:v>Доходы </c:v>
                </c:pt>
              </c:strCache>
            </c:strRef>
          </c:tx>
          <c:cat>
            <c:strRef>
              <c:f>(дефицит!$B$1:$C$1,дефицит!$E$1:$G$1)</c:f>
              <c:strCache>
                <c:ptCount val="5"/>
                <c:pt idx="0">
                  <c:v>2022 год (план)</c:v>
                </c:pt>
                <c:pt idx="1">
                  <c:v>2022 год (факт)</c:v>
                </c:pt>
                <c:pt idx="2">
                  <c:v>2023 год  </c:v>
                </c:pt>
                <c:pt idx="3">
                  <c:v>2024 год  </c:v>
                </c:pt>
                <c:pt idx="4">
                  <c:v>2025 год </c:v>
                </c:pt>
              </c:strCache>
            </c:strRef>
          </c:cat>
          <c:val>
            <c:numRef>
              <c:f>(дефицит!$B$2:$C$2,дефицит!$E$2:$G$2)</c:f>
              <c:numCache>
                <c:formatCode>#,##0.00</c:formatCode>
                <c:ptCount val="5"/>
                <c:pt idx="0">
                  <c:v>4398796.03</c:v>
                </c:pt>
                <c:pt idx="1">
                  <c:v>4203340.102</c:v>
                </c:pt>
                <c:pt idx="2">
                  <c:v>4527386.82</c:v>
                </c:pt>
                <c:pt idx="3">
                  <c:v>2765165.63</c:v>
                </c:pt>
                <c:pt idx="4">
                  <c:v>2619516.17</c:v>
                </c:pt>
              </c:numCache>
            </c:numRef>
          </c:val>
        </c:ser>
        <c:ser>
          <c:idx val="1"/>
          <c:order val="1"/>
          <c:tx>
            <c:strRef>
              <c:f>дефицит!$A$3</c:f>
              <c:strCache>
                <c:ptCount val="1"/>
                <c:pt idx="0">
                  <c:v>Расходы </c:v>
                </c:pt>
              </c:strCache>
            </c:strRef>
          </c:tx>
          <c:cat>
            <c:strRef>
              <c:f>(дефицит!$B$1:$C$1,дефицит!$E$1:$G$1)</c:f>
              <c:strCache>
                <c:ptCount val="5"/>
                <c:pt idx="0">
                  <c:v>2022 год (план)</c:v>
                </c:pt>
                <c:pt idx="1">
                  <c:v>2022 год (факт)</c:v>
                </c:pt>
                <c:pt idx="2">
                  <c:v>2023 год  </c:v>
                </c:pt>
                <c:pt idx="3">
                  <c:v>2024 год  </c:v>
                </c:pt>
                <c:pt idx="4">
                  <c:v>2025 год </c:v>
                </c:pt>
              </c:strCache>
            </c:strRef>
          </c:cat>
          <c:val>
            <c:numRef>
              <c:f>(дефицит!$B$3:$C$3,дефицит!$E$3:$G$3)</c:f>
              <c:numCache>
                <c:formatCode>#,##0.00</c:formatCode>
                <c:ptCount val="5"/>
                <c:pt idx="0">
                  <c:v>4488717.01</c:v>
                </c:pt>
                <c:pt idx="1">
                  <c:v>4169938.2549999999</c:v>
                </c:pt>
                <c:pt idx="2">
                  <c:v>4698391.54</c:v>
                </c:pt>
                <c:pt idx="3">
                  <c:v>2765165.63</c:v>
                </c:pt>
                <c:pt idx="4">
                  <c:v>2619516.17</c:v>
                </c:pt>
              </c:numCache>
            </c:numRef>
          </c:val>
        </c:ser>
        <c:shape val="box"/>
        <c:axId val="69877120"/>
        <c:axId val="70547328"/>
        <c:axId val="0"/>
      </c:bar3DChart>
      <c:catAx>
        <c:axId val="69877120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70547328"/>
        <c:crosses val="autoZero"/>
        <c:auto val="1"/>
        <c:lblAlgn val="ctr"/>
        <c:lblOffset val="100"/>
      </c:catAx>
      <c:valAx>
        <c:axId val="70547328"/>
        <c:scaling>
          <c:orientation val="minMax"/>
        </c:scaling>
        <c:axPos val="l"/>
        <c:majorGridlines/>
        <c:numFmt formatCode="#,##0.00" sourceLinked="1"/>
        <c:maj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69877120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/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spPr>
    <a:solidFill>
      <a:schemeClr val="bg1"/>
    </a:solidFill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layout/>
      <c:txPr>
        <a:bodyPr/>
        <a:lstStyle/>
        <a:p>
          <a:pPr>
            <a:defRPr sz="1800" b="1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title>
    <c:plotArea>
      <c:layout/>
      <c:lineChart>
        <c:grouping val="stacked"/>
        <c:ser>
          <c:idx val="0"/>
          <c:order val="0"/>
          <c:tx>
            <c:strRef>
              <c:f>дефицит!$A$4</c:f>
              <c:strCache>
                <c:ptCount val="1"/>
                <c:pt idx="0">
                  <c:v>Дефицит (-) Профицит (+)</c:v>
                </c:pt>
              </c:strCache>
            </c:strRef>
          </c:tx>
          <c:dLbls>
            <c:txPr>
              <a:bodyPr/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Val val="1"/>
          </c:dLbls>
          <c:cat>
            <c:strRef>
              <c:f>(дефицит!$B$1:$C$1,дефицит!$E$1:$G$1)</c:f>
              <c:strCache>
                <c:ptCount val="5"/>
                <c:pt idx="0">
                  <c:v>2022 год (план)</c:v>
                </c:pt>
                <c:pt idx="1">
                  <c:v>2022 год (факт)</c:v>
                </c:pt>
                <c:pt idx="2">
                  <c:v>2023 год  </c:v>
                </c:pt>
                <c:pt idx="3">
                  <c:v>2024 год  </c:v>
                </c:pt>
                <c:pt idx="4">
                  <c:v>2025 год </c:v>
                </c:pt>
              </c:strCache>
            </c:strRef>
          </c:cat>
          <c:val>
            <c:numRef>
              <c:f>(дефицит!$B$4:$C$4,дефицит!$E$4:$G$4)</c:f>
              <c:numCache>
                <c:formatCode>#,##0.00</c:formatCode>
                <c:ptCount val="5"/>
                <c:pt idx="0">
                  <c:v>-89920.979999999516</c:v>
                </c:pt>
                <c:pt idx="1">
                  <c:v>33401.847000000067</c:v>
                </c:pt>
                <c:pt idx="2">
                  <c:v>-171004.71999999974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</c:ser>
        <c:marker val="1"/>
        <c:axId val="140921472"/>
        <c:axId val="140945664"/>
      </c:lineChart>
      <c:catAx>
        <c:axId val="140921472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40945664"/>
        <c:crosses val="autoZero"/>
        <c:auto val="1"/>
        <c:lblAlgn val="ctr"/>
        <c:lblOffset val="100"/>
      </c:catAx>
      <c:valAx>
        <c:axId val="140945664"/>
        <c:scaling>
          <c:orientation val="minMax"/>
        </c:scaling>
        <c:axPos val="l"/>
        <c:majorGridlines/>
        <c:title>
          <c:layout/>
          <c:txPr>
            <a:bodyPr/>
            <a:lstStyle/>
            <a:p>
              <a:pPr>
                <a:defRPr sz="1000" b="1" i="0" u="none" strike="noStrike" baseline="0">
                  <a:solidFill>
                    <a:srgbClr val="000000"/>
                  </a:solidFill>
                  <a:latin typeface="Calibri"/>
                  <a:ea typeface="Calibri"/>
                  <a:cs typeface="Calibri"/>
                </a:defRPr>
              </a:pPr>
              <a:endParaRPr lang="ru-RU"/>
            </a:p>
          </c:txPr>
        </c:title>
        <c:numFmt formatCode="#,##0.00" sourceLinked="1"/>
        <c:maj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40921472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zero"/>
  </c:chart>
  <c:spPr>
    <a:solidFill>
      <a:schemeClr val="bg1"/>
    </a:solidFill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 sz="18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ru-RU"/>
              <a:t>Доходы города Минусинска</a:t>
            </a:r>
          </a:p>
        </c:rich>
      </c:tx>
      <c:layout/>
    </c:title>
    <c:view3D>
      <c:depthPercent val="100"/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'Доходы '!$J$12</c:f>
              <c:strCache>
                <c:ptCount val="1"/>
                <c:pt idx="0">
                  <c:v>НАЛОГОВЫЕ  ДОХОДЫ</c:v>
                </c:pt>
              </c:strCache>
            </c:strRef>
          </c:tx>
          <c:cat>
            <c:strRef>
              <c:f>'Доходы '!$K$8:$M$9</c:f>
              <c:strCache>
                <c:ptCount val="3"/>
                <c:pt idx="0">
                  <c:v>Доходы на 
2022 год (план)</c:v>
                </c:pt>
                <c:pt idx="1">
                  <c:v>Доходы на 
2022 год (факт)</c:v>
                </c:pt>
                <c:pt idx="2">
                  <c:v>Доходы на 
2023 год</c:v>
                </c:pt>
              </c:strCache>
            </c:strRef>
          </c:cat>
          <c:val>
            <c:numRef>
              <c:f>'Доходы '!$K$12:$M$12</c:f>
              <c:numCache>
                <c:formatCode>#,##0.00</c:formatCode>
                <c:ptCount val="3"/>
                <c:pt idx="0">
                  <c:v>634391.55999999994</c:v>
                </c:pt>
                <c:pt idx="1">
                  <c:v>662368.27999999991</c:v>
                </c:pt>
                <c:pt idx="2">
                  <c:v>639221.99</c:v>
                </c:pt>
              </c:numCache>
            </c:numRef>
          </c:val>
        </c:ser>
        <c:ser>
          <c:idx val="1"/>
          <c:order val="1"/>
          <c:tx>
            <c:strRef>
              <c:f>'Доходы '!$J$35</c:f>
              <c:strCache>
                <c:ptCount val="1"/>
                <c:pt idx="0">
                  <c:v>НЕНАЛОГОВЫЕ ДОХОДЫ</c:v>
                </c:pt>
              </c:strCache>
            </c:strRef>
          </c:tx>
          <c:cat>
            <c:strRef>
              <c:f>'Доходы '!$K$8:$M$9</c:f>
              <c:strCache>
                <c:ptCount val="3"/>
                <c:pt idx="0">
                  <c:v>Доходы на 
2022 год (план)</c:v>
                </c:pt>
                <c:pt idx="1">
                  <c:v>Доходы на 
2022 год (факт)</c:v>
                </c:pt>
                <c:pt idx="2">
                  <c:v>Доходы на 
2023 год</c:v>
                </c:pt>
              </c:strCache>
            </c:strRef>
          </c:cat>
          <c:val>
            <c:numRef>
              <c:f>'Доходы '!$K$35:$M$35</c:f>
              <c:numCache>
                <c:formatCode>#,##0.00</c:formatCode>
                <c:ptCount val="3"/>
                <c:pt idx="0">
                  <c:v>74586.990000000005</c:v>
                </c:pt>
                <c:pt idx="1">
                  <c:v>88179.499999999985</c:v>
                </c:pt>
                <c:pt idx="2">
                  <c:v>165764.75</c:v>
                </c:pt>
              </c:numCache>
            </c:numRef>
          </c:val>
        </c:ser>
        <c:ser>
          <c:idx val="2"/>
          <c:order val="2"/>
          <c:tx>
            <c:strRef>
              <c:f>'Доходы '!$J$45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cat>
            <c:strRef>
              <c:f>'Доходы '!$K$8:$M$9</c:f>
              <c:strCache>
                <c:ptCount val="3"/>
                <c:pt idx="0">
                  <c:v>Доходы на 
2022 год (план)</c:v>
                </c:pt>
                <c:pt idx="1">
                  <c:v>Доходы на 
2022 год (факт)</c:v>
                </c:pt>
                <c:pt idx="2">
                  <c:v>Доходы на 
2023 год</c:v>
                </c:pt>
              </c:strCache>
            </c:strRef>
          </c:cat>
          <c:val>
            <c:numRef>
              <c:f>'Доходы '!$K$45:$M$45</c:f>
              <c:numCache>
                <c:formatCode>#,##0.00</c:formatCode>
                <c:ptCount val="3"/>
                <c:pt idx="0">
                  <c:v>3689817.4899999993</c:v>
                </c:pt>
                <c:pt idx="1">
                  <c:v>3452792.3299999996</c:v>
                </c:pt>
                <c:pt idx="2">
                  <c:v>3722400.0900000003</c:v>
                </c:pt>
              </c:numCache>
            </c:numRef>
          </c:val>
        </c:ser>
        <c:shape val="cylinder"/>
        <c:axId val="69030656"/>
        <c:axId val="69409792"/>
        <c:axId val="0"/>
      </c:bar3DChart>
      <c:catAx>
        <c:axId val="69030656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69409792"/>
        <c:crosses val="autoZero"/>
        <c:auto val="1"/>
        <c:lblAlgn val="ctr"/>
        <c:lblOffset val="100"/>
      </c:catAx>
      <c:valAx>
        <c:axId val="69409792"/>
        <c:scaling>
          <c:orientation val="minMax"/>
        </c:scaling>
        <c:axPos val="l"/>
        <c:majorGridlines/>
        <c:numFmt formatCode="#,##0.00" sourceLinked="1"/>
        <c:maj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69030656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/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spPr>
    <a:solidFill>
      <a:schemeClr val="bg1"/>
    </a:solidFill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 sz="18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ru-RU"/>
              <a:t>Доходы городского бюджета в 2023 году</a:t>
            </a:r>
          </a:p>
        </c:rich>
      </c:tx>
      <c:layout>
        <c:manualLayout>
          <c:xMode val="edge"/>
          <c:yMode val="edge"/>
          <c:x val="0.10920144356955386"/>
          <c:y val="3.4188034188034191E-2"/>
        </c:manualLayout>
      </c:layout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0.10138888888888888"/>
          <c:y val="0.36324529363899444"/>
          <c:w val="0.81388888888888911"/>
          <c:h val="0.55203568085457877"/>
        </c:manualLayout>
      </c:layout>
      <c:pie3DChart>
        <c:varyColors val="1"/>
        <c:ser>
          <c:idx val="0"/>
          <c:order val="0"/>
          <c:explosion val="25"/>
          <c:dLbls>
            <c:txPr>
              <a:bodyPr/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Percent val="1"/>
            <c:showLeaderLines val="1"/>
          </c:dLbls>
          <c:cat>
            <c:strRef>
              <c:f>('Доходы '!$J$12,'Доходы '!$J$35,'Доходы '!$J$45)</c:f>
              <c:strCache>
                <c:ptCount val="3"/>
                <c:pt idx="0">
                  <c:v>НАЛОГОВЫЕ 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('Доходы '!$M$12,'Доходы '!$M$35,'Доходы '!$M$45)</c:f>
              <c:numCache>
                <c:formatCode>#,##0.00</c:formatCode>
                <c:ptCount val="3"/>
                <c:pt idx="0">
                  <c:v>639221.99</c:v>
                </c:pt>
                <c:pt idx="1">
                  <c:v>165764.75</c:v>
                </c:pt>
                <c:pt idx="2">
                  <c:v>3722400.0900000003</c:v>
                </c:pt>
              </c:numCache>
            </c:numRef>
          </c:val>
        </c:ser>
        <c:dLbls>
          <c:showPercent val="1"/>
        </c:dLbls>
      </c:pie3DChart>
      <c:spPr>
        <a:noFill/>
        <a:ln w="25400">
          <a:noFill/>
        </a:ln>
      </c:spPr>
    </c:plotArea>
    <c:legend>
      <c:legendPos val="t"/>
      <c:layout/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zero"/>
  </c:chart>
  <c:spPr>
    <a:solidFill>
      <a:schemeClr val="bg1"/>
    </a:solidFill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 sz="96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r>
              <a:rPr lang="ru-RU"/>
              <a:t>Расходы бюджета города на 2023 год  </a:t>
            </a:r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explosion val="25"/>
          <c:dLbls>
            <c:txPr>
              <a:bodyPr/>
              <a:lstStyle/>
              <a:p>
                <a:pPr>
                  <a:defRPr sz="800" b="0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Percent val="1"/>
            <c:showLeaderLines val="1"/>
          </c:dLbls>
          <c:cat>
            <c:strRef>
              <c:f>расходы!$B$36:$B$42</c:f>
              <c:strCache>
                <c:ptCount val="7"/>
                <c:pt idx="0">
                  <c:v>Общегосударственные вопросы (аппарат управления)</c:v>
                </c:pt>
                <c:pt idx="1">
                  <c:v>Национальная оборона (ВУС)</c:v>
                </c:pt>
                <c:pt idx="2">
                  <c:v>Национальная безопасности и правоохранительная деятельность</c:v>
                </c:pt>
                <c:pt idx="3">
                  <c:v>Национальная экономика (транспорт, дорожный фонд)</c:v>
                </c:pt>
                <c:pt idx="4">
                  <c:v>ЖКХ (благоустройство, дороги города, кап. Ремонт жилого фонда)</c:v>
                </c:pt>
                <c:pt idx="5">
                  <c:v>Охрана окружающей среды</c:v>
                </c:pt>
                <c:pt idx="6">
                  <c:v>СОЦСФЕРА</c:v>
                </c:pt>
              </c:strCache>
            </c:strRef>
          </c:cat>
          <c:val>
            <c:numRef>
              <c:f>расходы!$G$3:$G$9</c:f>
              <c:numCache>
                <c:formatCode>#,##0.00</c:formatCode>
                <c:ptCount val="7"/>
                <c:pt idx="0">
                  <c:v>655437.37</c:v>
                </c:pt>
                <c:pt idx="1">
                  <c:v>527.70000000000005</c:v>
                </c:pt>
                <c:pt idx="2">
                  <c:v>36920.720000000001</c:v>
                </c:pt>
                <c:pt idx="3">
                  <c:v>640114.37</c:v>
                </c:pt>
                <c:pt idx="4">
                  <c:v>502254.63</c:v>
                </c:pt>
                <c:pt idx="5">
                  <c:v>16169.27</c:v>
                </c:pt>
                <c:pt idx="6">
                  <c:v>2846961.74</c:v>
                </c:pt>
              </c:numCache>
            </c:numRef>
          </c:val>
        </c:ser>
        <c:dLbls>
          <c:showPercent val="1"/>
        </c:dLbls>
      </c:pie3DChart>
      <c:spPr>
        <a:noFill/>
        <a:ln w="25400">
          <a:noFill/>
        </a:ln>
      </c:spPr>
    </c:plotArea>
    <c:legend>
      <c:legendPos val="r"/>
      <c:layout/>
      <c:txPr>
        <a:bodyPr/>
        <a:lstStyle/>
        <a:p>
          <a:pPr>
            <a:defRPr sz="735" b="0" i="0" u="none" strike="noStrike" baseline="0">
              <a:solidFill>
                <a:srgbClr val="000000"/>
              </a:solidFill>
              <a:latin typeface="Times New Roman"/>
              <a:ea typeface="Times New Roman"/>
              <a:cs typeface="Times New Roman"/>
            </a:defRPr>
          </a:pPr>
          <a:endParaRPr lang="ru-RU"/>
        </a:p>
      </c:txPr>
    </c:legend>
    <c:plotVisOnly val="1"/>
    <c:dispBlanksAs val="zero"/>
  </c:chart>
  <c:spPr>
    <a:solidFill>
      <a:schemeClr val="bg1"/>
    </a:solidFill>
  </c:spPr>
  <c:txPr>
    <a:bodyPr/>
    <a:lstStyle/>
    <a:p>
      <a:pPr>
        <a:defRPr sz="800" b="0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ru-RU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 sz="96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r>
              <a:rPr lang="ru-RU"/>
              <a:t>Расходы города Минусинска</a:t>
            </a:r>
          </a:p>
        </c:rich>
      </c:tx>
      <c:layout/>
    </c:title>
    <c:view3D>
      <c:depthPercent val="100"/>
      <c:rAngAx val="1"/>
    </c:view3D>
    <c:plotArea>
      <c:layout/>
      <c:bar3DChart>
        <c:barDir val="col"/>
        <c:grouping val="clustered"/>
        <c:ser>
          <c:idx val="0"/>
          <c:order val="0"/>
          <c:cat>
            <c:strRef>
              <c:f>(расходы!$B$3:$B$8,расходы!$B$10:$B$15)</c:f>
              <c:strCache>
                <c:ptCount val="12"/>
                <c:pt idx="0">
                  <c:v>Общегосударственные вопросы (аппарат управления)</c:v>
                </c:pt>
                <c:pt idx="1">
                  <c:v>Национальная оборона (ВУС)</c:v>
                </c:pt>
                <c:pt idx="2">
                  <c:v>Национальная безопасности и правоохранительная деятельность</c:v>
                </c:pt>
                <c:pt idx="3">
                  <c:v>Национальная экономика (транспорт, дорожный фонд)</c:v>
                </c:pt>
                <c:pt idx="4">
                  <c:v>ЖКХ (благоустройство, дороги города, кап. Ремонт жилого фонда)</c:v>
                </c:pt>
                <c:pt idx="5">
                  <c:v>Охрана окружающей среды</c:v>
                </c:pt>
                <c:pt idx="6">
                  <c:v>Образование</c:v>
                </c:pt>
                <c:pt idx="7">
                  <c:v>Культура</c:v>
                </c:pt>
                <c:pt idx="8">
                  <c:v>Здравоохранение </c:v>
                </c:pt>
                <c:pt idx="9">
                  <c:v>Социальная политика</c:v>
                </c:pt>
                <c:pt idx="10">
                  <c:v>Физическая культура и спорт</c:v>
                </c:pt>
                <c:pt idx="11">
                  <c:v>Обслуживание государственного и муниципального долга</c:v>
                </c:pt>
              </c:strCache>
            </c:strRef>
          </c:cat>
          <c:val>
            <c:numRef>
              <c:f>(расходы!$C$3:$C$8,расходы!$C$10:$C$15)</c:f>
            </c:numRef>
          </c:val>
        </c:ser>
        <c:ser>
          <c:idx val="1"/>
          <c:order val="1"/>
          <c:cat>
            <c:strRef>
              <c:f>(расходы!$B$3:$B$8,расходы!$B$10:$B$15)</c:f>
              <c:strCache>
                <c:ptCount val="12"/>
                <c:pt idx="0">
                  <c:v>Общегосударственные вопросы (аппарат управления)</c:v>
                </c:pt>
                <c:pt idx="1">
                  <c:v>Национальная оборона (ВУС)</c:v>
                </c:pt>
                <c:pt idx="2">
                  <c:v>Национальная безопасности и правоохранительная деятельность</c:v>
                </c:pt>
                <c:pt idx="3">
                  <c:v>Национальная экономика (транспорт, дорожный фонд)</c:v>
                </c:pt>
                <c:pt idx="4">
                  <c:v>ЖКХ (благоустройство, дороги города, кап. Ремонт жилого фонда)</c:v>
                </c:pt>
                <c:pt idx="5">
                  <c:v>Охрана окружающей среды</c:v>
                </c:pt>
                <c:pt idx="6">
                  <c:v>Образование</c:v>
                </c:pt>
                <c:pt idx="7">
                  <c:v>Культура</c:v>
                </c:pt>
                <c:pt idx="8">
                  <c:v>Здравоохранение </c:v>
                </c:pt>
                <c:pt idx="9">
                  <c:v>Социальная политика</c:v>
                </c:pt>
                <c:pt idx="10">
                  <c:v>Физическая культура и спорт</c:v>
                </c:pt>
                <c:pt idx="11">
                  <c:v>Обслуживание государственного и муниципального долга</c:v>
                </c:pt>
              </c:strCache>
            </c:strRef>
          </c:cat>
          <c:val>
            <c:numRef>
              <c:f>(расходы!$D$3:$D$8,расходы!$D$10:$D$15)</c:f>
            </c:numRef>
          </c:val>
        </c:ser>
        <c:ser>
          <c:idx val="2"/>
          <c:order val="2"/>
          <c:tx>
            <c:strRef>
              <c:f>расходы!$E$1</c:f>
              <c:strCache>
                <c:ptCount val="1"/>
                <c:pt idx="0">
                  <c:v>2022 год (план)</c:v>
                </c:pt>
              </c:strCache>
            </c:strRef>
          </c:tx>
          <c:cat>
            <c:strRef>
              <c:f>(расходы!$B$3:$B$8,расходы!$B$10:$B$15)</c:f>
              <c:strCache>
                <c:ptCount val="12"/>
                <c:pt idx="0">
                  <c:v>Общегосударственные вопросы (аппарат управления)</c:v>
                </c:pt>
                <c:pt idx="1">
                  <c:v>Национальная оборона (ВУС)</c:v>
                </c:pt>
                <c:pt idx="2">
                  <c:v>Национальная безопасности и правоохранительная деятельность</c:v>
                </c:pt>
                <c:pt idx="3">
                  <c:v>Национальная экономика (транспорт, дорожный фонд)</c:v>
                </c:pt>
                <c:pt idx="4">
                  <c:v>ЖКХ (благоустройство, дороги города, кап. Ремонт жилого фонда)</c:v>
                </c:pt>
                <c:pt idx="5">
                  <c:v>Охрана окружающей среды</c:v>
                </c:pt>
                <c:pt idx="6">
                  <c:v>Образование</c:v>
                </c:pt>
                <c:pt idx="7">
                  <c:v>Культура</c:v>
                </c:pt>
                <c:pt idx="8">
                  <c:v>Здравоохранение </c:v>
                </c:pt>
                <c:pt idx="9">
                  <c:v>Социальная политика</c:v>
                </c:pt>
                <c:pt idx="10">
                  <c:v>Физическая культура и спорт</c:v>
                </c:pt>
                <c:pt idx="11">
                  <c:v>Обслуживание государственного и муниципального долга</c:v>
                </c:pt>
              </c:strCache>
            </c:strRef>
          </c:cat>
          <c:val>
            <c:numRef>
              <c:f>(расходы!$E$3:$E$8,расходы!$E$10:$E$15)</c:f>
              <c:numCache>
                <c:formatCode>#,##0.00</c:formatCode>
                <c:ptCount val="12"/>
                <c:pt idx="0">
                  <c:v>491082.79</c:v>
                </c:pt>
                <c:pt idx="1">
                  <c:v>455.03</c:v>
                </c:pt>
                <c:pt idx="2">
                  <c:v>7590.16</c:v>
                </c:pt>
                <c:pt idx="3">
                  <c:v>608970.42000000004</c:v>
                </c:pt>
                <c:pt idx="4">
                  <c:v>833244.87</c:v>
                </c:pt>
                <c:pt idx="5">
                  <c:v>17914.78</c:v>
                </c:pt>
                <c:pt idx="6">
                  <c:v>1804075.79</c:v>
                </c:pt>
                <c:pt idx="7">
                  <c:v>324389.40000000002</c:v>
                </c:pt>
                <c:pt idx="8">
                  <c:v>195.76</c:v>
                </c:pt>
                <c:pt idx="9">
                  <c:v>181339.99</c:v>
                </c:pt>
                <c:pt idx="10">
                  <c:v>219455.99</c:v>
                </c:pt>
                <c:pt idx="11">
                  <c:v>2.0099999999999998</c:v>
                </c:pt>
              </c:numCache>
            </c:numRef>
          </c:val>
        </c:ser>
        <c:ser>
          <c:idx val="3"/>
          <c:order val="3"/>
          <c:tx>
            <c:strRef>
              <c:f>расходы!$F$1</c:f>
              <c:strCache>
                <c:ptCount val="1"/>
                <c:pt idx="0">
                  <c:v>2022 год (факт)</c:v>
                </c:pt>
              </c:strCache>
            </c:strRef>
          </c:tx>
          <c:cat>
            <c:strRef>
              <c:f>(расходы!$B$3:$B$8,расходы!$B$10:$B$15)</c:f>
              <c:strCache>
                <c:ptCount val="12"/>
                <c:pt idx="0">
                  <c:v>Общегосударственные вопросы (аппарат управления)</c:v>
                </c:pt>
                <c:pt idx="1">
                  <c:v>Национальная оборона (ВУС)</c:v>
                </c:pt>
                <c:pt idx="2">
                  <c:v>Национальная безопасности и правоохранительная деятельность</c:v>
                </c:pt>
                <c:pt idx="3">
                  <c:v>Национальная экономика (транспорт, дорожный фонд)</c:v>
                </c:pt>
                <c:pt idx="4">
                  <c:v>ЖКХ (благоустройство, дороги города, кап. Ремонт жилого фонда)</c:v>
                </c:pt>
                <c:pt idx="5">
                  <c:v>Охрана окружающей среды</c:v>
                </c:pt>
                <c:pt idx="6">
                  <c:v>Образование</c:v>
                </c:pt>
                <c:pt idx="7">
                  <c:v>Культура</c:v>
                </c:pt>
                <c:pt idx="8">
                  <c:v>Здравоохранение </c:v>
                </c:pt>
                <c:pt idx="9">
                  <c:v>Социальная политика</c:v>
                </c:pt>
                <c:pt idx="10">
                  <c:v>Физическая культура и спорт</c:v>
                </c:pt>
                <c:pt idx="11">
                  <c:v>Обслуживание государственного и муниципального долга</c:v>
                </c:pt>
              </c:strCache>
            </c:strRef>
          </c:cat>
          <c:val>
            <c:numRef>
              <c:f>(расходы!$F$3:$F$8,расходы!$F$10:$F$15)</c:f>
              <c:numCache>
                <c:formatCode>#,##0.00</c:formatCode>
                <c:ptCount val="12"/>
                <c:pt idx="0">
                  <c:v>414691.01</c:v>
                </c:pt>
                <c:pt idx="1">
                  <c:v>455.03</c:v>
                </c:pt>
                <c:pt idx="2">
                  <c:v>7546.86</c:v>
                </c:pt>
                <c:pt idx="3">
                  <c:v>553322.31000000006</c:v>
                </c:pt>
                <c:pt idx="4">
                  <c:v>685157.29</c:v>
                </c:pt>
                <c:pt idx="5">
                  <c:v>5386.44</c:v>
                </c:pt>
                <c:pt idx="6">
                  <c:v>1799710.14</c:v>
                </c:pt>
                <c:pt idx="7">
                  <c:v>315988.03000000003</c:v>
                </c:pt>
                <c:pt idx="8">
                  <c:v>195.76</c:v>
                </c:pt>
                <c:pt idx="9">
                  <c:v>169741.68</c:v>
                </c:pt>
                <c:pt idx="10">
                  <c:v>217741.69</c:v>
                </c:pt>
                <c:pt idx="11">
                  <c:v>2.0099999999999998</c:v>
                </c:pt>
              </c:numCache>
            </c:numRef>
          </c:val>
        </c:ser>
        <c:ser>
          <c:idx val="4"/>
          <c:order val="4"/>
          <c:tx>
            <c:strRef>
              <c:f>расходы!$G$1</c:f>
              <c:strCache>
                <c:ptCount val="1"/>
                <c:pt idx="0">
                  <c:v>2023 год</c:v>
                </c:pt>
              </c:strCache>
            </c:strRef>
          </c:tx>
          <c:cat>
            <c:strRef>
              <c:f>(расходы!$B$3:$B$8,расходы!$B$10:$B$15)</c:f>
              <c:strCache>
                <c:ptCount val="12"/>
                <c:pt idx="0">
                  <c:v>Общегосударственные вопросы (аппарат управления)</c:v>
                </c:pt>
                <c:pt idx="1">
                  <c:v>Национальная оборона (ВУС)</c:v>
                </c:pt>
                <c:pt idx="2">
                  <c:v>Национальная безопасности и правоохранительная деятельность</c:v>
                </c:pt>
                <c:pt idx="3">
                  <c:v>Национальная экономика (транспорт, дорожный фонд)</c:v>
                </c:pt>
                <c:pt idx="4">
                  <c:v>ЖКХ (благоустройство, дороги города, кап. Ремонт жилого фонда)</c:v>
                </c:pt>
                <c:pt idx="5">
                  <c:v>Охрана окружающей среды</c:v>
                </c:pt>
                <c:pt idx="6">
                  <c:v>Образование</c:v>
                </c:pt>
                <c:pt idx="7">
                  <c:v>Культура</c:v>
                </c:pt>
                <c:pt idx="8">
                  <c:v>Здравоохранение </c:v>
                </c:pt>
                <c:pt idx="9">
                  <c:v>Социальная политика</c:v>
                </c:pt>
                <c:pt idx="10">
                  <c:v>Физическая культура и спорт</c:v>
                </c:pt>
                <c:pt idx="11">
                  <c:v>Обслуживание государственного и муниципального долга</c:v>
                </c:pt>
              </c:strCache>
            </c:strRef>
          </c:cat>
          <c:val>
            <c:numRef>
              <c:f>(расходы!$G$3:$G$8,расходы!$G$10:$G$15)</c:f>
              <c:numCache>
                <c:formatCode>#,##0.00</c:formatCode>
                <c:ptCount val="12"/>
                <c:pt idx="0">
                  <c:v>655437.37</c:v>
                </c:pt>
                <c:pt idx="1">
                  <c:v>527.70000000000005</c:v>
                </c:pt>
                <c:pt idx="2">
                  <c:v>36920.720000000001</c:v>
                </c:pt>
                <c:pt idx="3">
                  <c:v>640114.37</c:v>
                </c:pt>
                <c:pt idx="4">
                  <c:v>502254.63</c:v>
                </c:pt>
                <c:pt idx="5">
                  <c:v>16169.27</c:v>
                </c:pt>
                <c:pt idx="6">
                  <c:v>1962059.3</c:v>
                </c:pt>
                <c:pt idx="7">
                  <c:v>359345.08</c:v>
                </c:pt>
                <c:pt idx="8">
                  <c:v>163.44999999999999</c:v>
                </c:pt>
                <c:pt idx="9">
                  <c:v>164351.21</c:v>
                </c:pt>
                <c:pt idx="10">
                  <c:v>361042.7</c:v>
                </c:pt>
                <c:pt idx="11">
                  <c:v>5.75</c:v>
                </c:pt>
              </c:numCache>
            </c:numRef>
          </c:val>
        </c:ser>
        <c:shape val="box"/>
        <c:axId val="70497024"/>
        <c:axId val="70498560"/>
        <c:axId val="0"/>
      </c:bar3DChart>
      <c:catAx>
        <c:axId val="70497024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 rot="-270000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70498560"/>
        <c:crosses val="autoZero"/>
        <c:auto val="1"/>
        <c:lblAlgn val="ctr"/>
        <c:lblOffset val="100"/>
      </c:catAx>
      <c:valAx>
        <c:axId val="70498560"/>
        <c:scaling>
          <c:orientation val="minMax"/>
        </c:scaling>
        <c:axPos val="l"/>
        <c:majorGridlines/>
        <c:numFmt formatCode="#,##0.00" sourceLinked="1"/>
        <c:majorTickMark val="none"/>
        <c:tickLblPos val="nextTo"/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70497024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/>
      <c:txPr>
        <a:bodyPr/>
        <a:lstStyle/>
        <a:p>
          <a:pPr>
            <a:defRPr sz="735" b="0" i="0" u="none" strike="noStrike" baseline="0">
              <a:solidFill>
                <a:srgbClr val="000000"/>
              </a:solidFill>
              <a:latin typeface="Times New Roman"/>
              <a:ea typeface="Times New Roman"/>
              <a:cs typeface="Times New Roman"/>
            </a:defRPr>
          </a:pPr>
          <a:endParaRPr lang="ru-RU"/>
        </a:p>
      </c:txPr>
    </c:legend>
    <c:plotVisOnly val="1"/>
    <c:dispBlanksAs val="gap"/>
  </c:chart>
  <c:spPr>
    <a:solidFill>
      <a:schemeClr val="bg1"/>
    </a:solidFill>
  </c:spPr>
  <c:txPr>
    <a:bodyPr/>
    <a:lstStyle/>
    <a:p>
      <a:pPr>
        <a:defRPr sz="800" b="0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ru-RU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 sz="18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ru-RU"/>
              <a:t>Безвозмездные поступления</a:t>
            </a:r>
          </a:p>
        </c:rich>
      </c:tx>
      <c:layout/>
    </c:title>
    <c:view3D>
      <c:depthPercent val="100"/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МБТ!$C$1</c:f>
              <c:strCache>
                <c:ptCount val="1"/>
                <c:pt idx="0">
                  <c:v>2022 год (план)</c:v>
                </c:pt>
              </c:strCache>
            </c:strRef>
          </c:tx>
          <c:cat>
            <c:strRef>
              <c:f>МБТ!$B$3:$B$6</c:f>
              <c:strCache>
                <c:ptCount val="4"/>
                <c:pt idx="0">
                  <c:v>Дотации</c:v>
                </c:pt>
                <c:pt idx="1">
                  <c:v>Иные МБТ</c:v>
                </c:pt>
                <c:pt idx="2">
                  <c:v>Субсидии</c:v>
                </c:pt>
                <c:pt idx="3">
                  <c:v>Субвенции</c:v>
                </c:pt>
              </c:strCache>
            </c:strRef>
          </c:cat>
          <c:val>
            <c:numRef>
              <c:f>МБТ!$C$3:$C$6</c:f>
              <c:numCache>
                <c:formatCode>#,##0.00</c:formatCode>
                <c:ptCount val="4"/>
                <c:pt idx="0">
                  <c:v>582119.30000000005</c:v>
                </c:pt>
                <c:pt idx="1">
                  <c:v>78775.149999999994</c:v>
                </c:pt>
                <c:pt idx="2">
                  <c:v>1816062.75</c:v>
                </c:pt>
                <c:pt idx="3">
                  <c:v>1232228.47</c:v>
                </c:pt>
              </c:numCache>
            </c:numRef>
          </c:val>
        </c:ser>
        <c:ser>
          <c:idx val="1"/>
          <c:order val="1"/>
          <c:tx>
            <c:strRef>
              <c:f>МБТ!$D$1</c:f>
              <c:strCache>
                <c:ptCount val="1"/>
                <c:pt idx="0">
                  <c:v>2022 год (факт)</c:v>
                </c:pt>
              </c:strCache>
            </c:strRef>
          </c:tx>
          <c:cat>
            <c:strRef>
              <c:f>МБТ!$B$3:$B$6</c:f>
              <c:strCache>
                <c:ptCount val="4"/>
                <c:pt idx="0">
                  <c:v>Дотации</c:v>
                </c:pt>
                <c:pt idx="1">
                  <c:v>Иные МБТ</c:v>
                </c:pt>
                <c:pt idx="2">
                  <c:v>Субсидии</c:v>
                </c:pt>
                <c:pt idx="3">
                  <c:v>Субвенции</c:v>
                </c:pt>
              </c:strCache>
            </c:strRef>
          </c:cat>
          <c:val>
            <c:numRef>
              <c:f>МБТ!$D$3:$D$6</c:f>
              <c:numCache>
                <c:formatCode>#,##0.00</c:formatCode>
                <c:ptCount val="4"/>
                <c:pt idx="0">
                  <c:v>582119.30000000005</c:v>
                </c:pt>
                <c:pt idx="1">
                  <c:v>74394.240000000005</c:v>
                </c:pt>
                <c:pt idx="2">
                  <c:v>1591048.25</c:v>
                </c:pt>
                <c:pt idx="3">
                  <c:v>1224598.72</c:v>
                </c:pt>
              </c:numCache>
            </c:numRef>
          </c:val>
        </c:ser>
        <c:ser>
          <c:idx val="2"/>
          <c:order val="2"/>
          <c:tx>
            <c:strRef>
              <c:f>МБТ!$E$1</c:f>
              <c:strCache>
                <c:ptCount val="1"/>
                <c:pt idx="0">
                  <c:v>2023 год</c:v>
                </c:pt>
              </c:strCache>
            </c:strRef>
          </c:tx>
          <c:cat>
            <c:strRef>
              <c:f>МБТ!$B$3:$B$6</c:f>
              <c:strCache>
                <c:ptCount val="4"/>
                <c:pt idx="0">
                  <c:v>Дотации</c:v>
                </c:pt>
                <c:pt idx="1">
                  <c:v>Иные МБТ</c:v>
                </c:pt>
                <c:pt idx="2">
                  <c:v>Субсидии</c:v>
                </c:pt>
                <c:pt idx="3">
                  <c:v>Субвенции</c:v>
                </c:pt>
              </c:strCache>
            </c:strRef>
          </c:cat>
          <c:val>
            <c:numRef>
              <c:f>МБТ!$E$3:$E$6</c:f>
              <c:numCache>
                <c:formatCode>#,##0.00</c:formatCode>
                <c:ptCount val="4"/>
                <c:pt idx="0">
                  <c:v>578714.4</c:v>
                </c:pt>
                <c:pt idx="1">
                  <c:v>63167.74</c:v>
                </c:pt>
                <c:pt idx="2">
                  <c:v>1750748.84</c:v>
                </c:pt>
                <c:pt idx="3">
                  <c:v>1338149.3500000001</c:v>
                </c:pt>
              </c:numCache>
            </c:numRef>
          </c:val>
        </c:ser>
        <c:shape val="cylinder"/>
        <c:axId val="28573696"/>
        <c:axId val="68652416"/>
        <c:axId val="0"/>
      </c:bar3DChart>
      <c:catAx>
        <c:axId val="28573696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 rot="-270000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68652416"/>
        <c:crosses val="autoZero"/>
        <c:auto val="1"/>
        <c:lblAlgn val="ctr"/>
        <c:lblOffset val="100"/>
      </c:catAx>
      <c:valAx>
        <c:axId val="68652416"/>
        <c:scaling>
          <c:orientation val="minMax"/>
        </c:scaling>
        <c:axPos val="l"/>
        <c:majorGridlines/>
        <c:numFmt formatCode="#,##0.00" sourceLinked="1"/>
        <c:maj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28573696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/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spPr>
    <a:solidFill>
      <a:schemeClr val="bg1"/>
    </a:solidFill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noFill/>
        <a:ln w="57150">
          <a:solidFill>
            <a:srgbClr val="00B050"/>
          </a:solidFill>
        </a:ln>
      </dgm:spPr>
      <dgm:t>
        <a:bodyPr/>
        <a:lstStyle/>
        <a:p>
          <a:pPr algn="ctr" rtl="0"/>
          <a:r>
            <a:rPr lang="ru-RU" sz="2800" b="1" i="0" cap="none" spc="-15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Параметры городского бюджета на 2023 год и плановый период 2024-2025 годы:</a:t>
          </a:r>
          <a:endParaRPr lang="ru-RU" sz="2800" b="1" i="0" cap="none" spc="-15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ScaleY="39543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E303EC-3F6F-4444-8711-791DE684ADD9}" type="presOf" srcId="{80EA9BA2-0E64-4F17-9598-2C4CBCC2093E}" destId="{EB6B35A9-2E54-47E8-82AD-054A02153DE4}" srcOrd="0" destOrd="0" presId="urn:microsoft.com/office/officeart/2005/8/layout/vList2"/>
    <dgm:cxn modelId="{F993A68C-037C-4C85-88D6-E58F4DADEED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0FC81B0E-34E1-4C12-A145-D2AF63BB32A2}" type="presParOf" srcId="{4BE7FD2E-877B-4E5D-8E15-C326610DAEDD}" destId="{EB6B35A9-2E54-47E8-82AD-054A02153DE4}" srcOrd="0" destOrd="0" presId="urn:microsoft.com/office/officeart/2005/8/layout/vList2"/>
  </dgm:cxnLst>
  <dgm:bg/>
  <dgm:whole>
    <a:ln w="38100">
      <a:noFill/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>
        <a:solidFill>
          <a:srgbClr val="00B050"/>
        </a:solidFill>
      </dgm:spPr>
      <dgm:t>
        <a:bodyPr/>
        <a:lstStyle/>
        <a:p>
          <a:pPr algn="ctr" rtl="0"/>
          <a:r>
            <a:rPr lang="ru-RU" sz="1100" b="1" i="0" dirty="0" smtClean="0">
              <a:solidFill>
                <a:srgbClr val="0000FF"/>
              </a:solidFill>
              <a:effectLst/>
            </a:rPr>
            <a:t>тыс.руб.</a:t>
          </a:r>
          <a:endParaRPr lang="ru-RU" sz="1100" b="1" i="0" dirty="0"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89" custLinFactNeighborY="4260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DED76D8-BE88-46CE-8C7F-3A0561BD8A11}" type="presOf" srcId="{80EA9BA2-0E64-4F17-9598-2C4CBCC2093E}" destId="{EB6B35A9-2E54-47E8-82AD-054A02153DE4}" srcOrd="0" destOrd="0" presId="urn:microsoft.com/office/officeart/2005/8/layout/vList2"/>
    <dgm:cxn modelId="{5433DD1A-223B-46A2-A85E-E5D4C57AA4A1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1B10F7E2-DCD4-4BB0-B6E7-72BC5CA12BDE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noFill/>
        <a:ln w="57150">
          <a:solidFill>
            <a:srgbClr val="00B050"/>
          </a:solidFill>
        </a:ln>
      </dgm:spPr>
      <dgm:t>
        <a:bodyPr/>
        <a:lstStyle/>
        <a:p>
          <a:pPr algn="ctr" rtl="0"/>
          <a:r>
            <a:rPr lang="ru-RU" sz="16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Межбюджетные трансферты планируемые к получению в 2023 году и плановом периоде 2024-2025 годов:</a:t>
          </a:r>
          <a:endParaRPr lang="ru-RU" sz="1600" b="1" i="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ScaleY="39543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E303EC-3F6F-4444-8711-791DE684ADD9}" type="presOf" srcId="{80EA9BA2-0E64-4F17-9598-2C4CBCC2093E}" destId="{EB6B35A9-2E54-47E8-82AD-054A02153DE4}" srcOrd="0" destOrd="0" presId="urn:microsoft.com/office/officeart/2005/8/layout/vList2"/>
    <dgm:cxn modelId="{F993A68C-037C-4C85-88D6-E58F4DADEED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0FC81B0E-34E1-4C12-A145-D2AF63BB32A2}" type="presParOf" srcId="{4BE7FD2E-877B-4E5D-8E15-C326610DAEDD}" destId="{EB6B35A9-2E54-47E8-82AD-054A02153DE4}" srcOrd="0" destOrd="0" presId="urn:microsoft.com/office/officeart/2005/8/layout/vList2"/>
  </dgm:cxnLst>
  <dgm:bg/>
  <dgm:whole>
    <a:ln w="38100">
      <a:noFill/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>
        <a:solidFill>
          <a:srgbClr val="00B050"/>
        </a:solidFill>
      </dgm:spPr>
      <dgm:t>
        <a:bodyPr/>
        <a:lstStyle/>
        <a:p>
          <a:pPr algn="ctr" rtl="0"/>
          <a:r>
            <a:rPr lang="ru-RU" sz="1800" b="1" i="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dirty="0"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89" custLinFactNeighborY="4260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DED76D8-BE88-46CE-8C7F-3A0561BD8A11}" type="presOf" srcId="{80EA9BA2-0E64-4F17-9598-2C4CBCC2093E}" destId="{EB6B35A9-2E54-47E8-82AD-054A02153DE4}" srcOrd="0" destOrd="0" presId="urn:microsoft.com/office/officeart/2005/8/layout/vList2"/>
    <dgm:cxn modelId="{5433DD1A-223B-46A2-A85E-E5D4C57AA4A1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1B10F7E2-DCD4-4BB0-B6E7-72BC5CA12BDE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8188373" cy="1240924"/>
        </a:xfrm>
        <a:prstGeom prst="roundRect">
          <a:avLst/>
        </a:prstGeom>
        <a:noFill/>
        <a:ln w="57150" cap="flat" cmpd="thickThin" algn="ctr">
          <a:solidFill>
            <a:srgbClr val="00B050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-15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Параметры городского бюджета на 2023 год и плановый период 2024-2025 годы:</a:t>
          </a:r>
          <a:endParaRPr lang="ru-RU" sz="2800" b="1" i="0" kern="1200" cap="none" spc="-15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sp:txBody>
      <dsp:txXfrm>
        <a:off x="0" y="0"/>
        <a:ext cx="8188373" cy="1240924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66"/>
          <a:ext cx="903914" cy="179853"/>
        </a:xfrm>
        <a:prstGeom prst="roundRect">
          <a:avLst/>
        </a:prstGeom>
        <a:solidFill>
          <a:srgbClr val="00B050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i="0" kern="1200" dirty="0" smtClean="0">
              <a:solidFill>
                <a:srgbClr val="0000FF"/>
              </a:solidFill>
              <a:effectLst/>
            </a:rPr>
            <a:t>тыс.руб.</a:t>
          </a:r>
          <a:endParaRPr lang="ru-RU" sz="1100" b="1" i="0" kern="1200" dirty="0">
            <a:solidFill>
              <a:srgbClr val="0000FF"/>
            </a:solidFill>
            <a:effectLst/>
          </a:endParaRPr>
        </a:p>
      </dsp:txBody>
      <dsp:txXfrm>
        <a:off x="0" y="166"/>
        <a:ext cx="903914" cy="179853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8188373" cy="647439"/>
        </a:xfrm>
        <a:prstGeom prst="roundRect">
          <a:avLst/>
        </a:prstGeom>
        <a:noFill/>
        <a:ln w="57150" cap="flat" cmpd="thickThin" algn="ctr">
          <a:solidFill>
            <a:srgbClr val="00B050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Межбюджетные трансферты планируемые к получению в 2023 году и плановом периоде 2024-2025 годов:</a:t>
          </a:r>
          <a:endParaRPr lang="ru-RU" sz="1600" b="1" i="0" kern="120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sp:txBody>
      <dsp:txXfrm>
        <a:off x="0" y="0"/>
        <a:ext cx="8188373" cy="647439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440"/>
          <a:ext cx="1191946" cy="305593"/>
        </a:xfrm>
        <a:prstGeom prst="roundRect">
          <a:avLst/>
        </a:prstGeom>
        <a:solidFill>
          <a:srgbClr val="00B050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kern="1200" dirty="0">
            <a:solidFill>
              <a:srgbClr val="0000FF"/>
            </a:solidFill>
            <a:effectLst/>
          </a:endParaRPr>
        </a:p>
      </dsp:txBody>
      <dsp:txXfrm>
        <a:off x="0" y="440"/>
        <a:ext cx="1191946" cy="30559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04.10.2023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8425" y="741363"/>
            <a:ext cx="658495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1" y="3498110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314451"/>
            <a:ext cx="7772400" cy="137232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2708705"/>
            <a:ext cx="7772400" cy="899778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3714750"/>
            <a:ext cx="9147765" cy="1434066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04.10.2023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794784"/>
            <a:ext cx="7772400" cy="13716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198784"/>
            <a:ext cx="4572000" cy="1091166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2254104"/>
            <a:ext cx="182880" cy="17145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2254104"/>
            <a:ext cx="182880" cy="17145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110997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110997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8229600" cy="85725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4057650"/>
            <a:ext cx="4040188" cy="5715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7" y="4057650"/>
            <a:ext cx="4041775" cy="5715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083221"/>
            <a:ext cx="4040188" cy="2956322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083221"/>
            <a:ext cx="4041775" cy="2956322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3657600"/>
            <a:ext cx="7481776" cy="3429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4016327"/>
            <a:ext cx="3974592" cy="6858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05740"/>
            <a:ext cx="7479792" cy="3429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4805958"/>
            <a:ext cx="1920240" cy="27432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04.10.2023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4082552"/>
            <a:ext cx="7162800" cy="486174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42476"/>
            <a:ext cx="8686800" cy="329184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04.10.2023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3" y="4805958"/>
            <a:ext cx="2350681" cy="27384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3648842"/>
            <a:ext cx="8075432" cy="422004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4458702"/>
            <a:ext cx="4940624" cy="69080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4454258"/>
            <a:ext cx="3690451" cy="70008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4343440"/>
            <a:ext cx="3402314" cy="810651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6" y="4340804"/>
            <a:ext cx="3405509" cy="813287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3741330"/>
            <a:ext cx="182880" cy="17145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3741330"/>
            <a:ext cx="182880" cy="17145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10997"/>
            <a:ext cx="8229600" cy="328955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05980"/>
            <a:ext cx="1777470" cy="4194571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81"/>
            <a:ext cx="6324600" cy="419457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4458702"/>
            <a:ext cx="4940624" cy="69080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4454258"/>
            <a:ext cx="3690451" cy="70008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4343440"/>
            <a:ext cx="3402314" cy="810651"/>
          </a:xfrm>
          <a:prstGeom prst="rtTriangle">
            <a:avLst/>
          </a:prstGeom>
          <a:blipFill>
            <a:blip r:embed="rId1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6" y="4340804"/>
            <a:ext cx="3405509" cy="813287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110997"/>
            <a:ext cx="8229600" cy="339447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4805958"/>
            <a:ext cx="1920240" cy="27432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04.10.2023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3" y="4805958"/>
            <a:ext cx="2350681" cy="273844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4805958"/>
            <a:ext cx="365760" cy="273844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chart" Target="../charts/char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chart" Target="../charts/char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12" Type="http://schemas.openxmlformats.org/officeDocument/2006/relationships/chart" Target="../charts/chart7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xmlns="" val="1486040831"/>
              </p:ext>
            </p:extLst>
          </p:nvPr>
        </p:nvGraphicFramePr>
        <p:xfrm>
          <a:off x="611560" y="249492"/>
          <a:ext cx="8188373" cy="12421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хема 7"/>
          <p:cNvGraphicFramePr/>
          <p:nvPr/>
        </p:nvGraphicFramePr>
        <p:xfrm>
          <a:off x="8172400" y="1635646"/>
          <a:ext cx="903914" cy="1800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0" name="Диаграмма 9"/>
          <p:cNvGraphicFramePr>
            <a:graphicFrameLocks/>
          </p:cNvGraphicFramePr>
          <p:nvPr/>
        </p:nvGraphicFramePr>
        <p:xfrm>
          <a:off x="0" y="2643758"/>
          <a:ext cx="4067944" cy="24997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graphicFrame>
        <p:nvGraphicFramePr>
          <p:cNvPr id="14" name="Диаграмма 13"/>
          <p:cNvGraphicFramePr>
            <a:graphicFrameLocks/>
          </p:cNvGraphicFramePr>
          <p:nvPr/>
        </p:nvGraphicFramePr>
        <p:xfrm>
          <a:off x="4067944" y="2571750"/>
          <a:ext cx="5076056" cy="25717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547664" y="1563638"/>
          <a:ext cx="6095999" cy="1131270"/>
        </p:xfrm>
        <a:graphic>
          <a:graphicData uri="http://schemas.openxmlformats.org/drawingml/2006/table">
            <a:tbl>
              <a:tblPr/>
              <a:tblGrid>
                <a:gridCol w="1089439"/>
                <a:gridCol w="806670"/>
                <a:gridCol w="806670"/>
                <a:gridCol w="848305"/>
                <a:gridCol w="848305"/>
                <a:gridCol w="848305"/>
                <a:gridCol w="848305"/>
              </a:tblGrid>
              <a:tr h="48483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показателя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2022 год (план)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2022 год (факт)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Всего за 3 года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2023 год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2024 год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2025 год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</a:tr>
              <a:tr h="16161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>
                          <a:latin typeface="Arial"/>
                        </a:rPr>
                        <a:t>4 398 796,03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4 203 340,10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8 862 599,43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>
                          <a:latin typeface="Arial"/>
                        </a:rPr>
                        <a:t>4 527 386,82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>
                          <a:latin typeface="Arial"/>
                        </a:rPr>
                        <a:t>2 765 165,63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>
                          <a:latin typeface="Arial"/>
                        </a:rPr>
                        <a:t>2 619 516,17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16161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>
                          <a:latin typeface="Arial"/>
                        </a:rPr>
                        <a:t>4 488 717,01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4 169 938,26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10 083 073,34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>
                          <a:latin typeface="Arial"/>
                        </a:rPr>
                        <a:t>4 698 391,54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>
                          <a:latin typeface="Arial"/>
                        </a:rPr>
                        <a:t>2 765 165,63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>
                          <a:latin typeface="Arial"/>
                        </a:rPr>
                        <a:t>2 619 516,17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2322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Дефицит (-) Профицит (+)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-89 920,98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33 401,85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-171 004,72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-171 004,72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80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87474"/>
            <a:ext cx="1619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0070C0"/>
                </a:solidFill>
              </a:rPr>
              <a:t>Тыс. руб.</a:t>
            </a:r>
            <a:endParaRPr lang="ru-RU" b="1" i="1" dirty="0">
              <a:solidFill>
                <a:srgbClr val="0070C0"/>
              </a:solidFill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251520" y="555526"/>
          <a:ext cx="3878801" cy="4198416"/>
        </p:xfrm>
        <a:graphic>
          <a:graphicData uri="http://schemas.openxmlformats.org/drawingml/2006/table">
            <a:tbl>
              <a:tblPr/>
              <a:tblGrid>
                <a:gridCol w="2165057"/>
                <a:gridCol w="565702"/>
                <a:gridCol w="574021"/>
                <a:gridCol w="574021"/>
              </a:tblGrid>
              <a:tr h="19976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latin typeface="Times New Roman"/>
                        </a:rPr>
                        <a:t>Наименование кода классификации доходов бюджета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latin typeface="Times New Roman"/>
                        </a:rPr>
                        <a:t>Доходы на </a:t>
                      </a:r>
                      <a:br>
                        <a:rPr lang="ru-RU" sz="700" b="0" i="0" u="none" strike="noStrike">
                          <a:latin typeface="Times New Roman"/>
                        </a:rPr>
                      </a:br>
                      <a:r>
                        <a:rPr lang="ru-RU" sz="700" b="0" i="0" u="none" strike="noStrike">
                          <a:latin typeface="Times New Roman"/>
                        </a:rPr>
                        <a:t>2022 год (план)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latin typeface="Times New Roman"/>
                        </a:rPr>
                        <a:t>Доходы на </a:t>
                      </a:r>
                      <a:br>
                        <a:rPr lang="ru-RU" sz="700" b="0" i="0" u="none" strike="noStrike">
                          <a:latin typeface="Times New Roman"/>
                        </a:rPr>
                      </a:br>
                      <a:r>
                        <a:rPr lang="ru-RU" sz="700" b="0" i="0" u="none" strike="noStrike">
                          <a:latin typeface="Times New Roman"/>
                        </a:rPr>
                        <a:t>2022 год (факт)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latin typeface="Times New Roman"/>
                        </a:rPr>
                        <a:t>Доходы на </a:t>
                      </a:r>
                      <a:br>
                        <a:rPr lang="ru-RU" sz="700" b="0" i="0" u="none" strike="noStrike">
                          <a:latin typeface="Times New Roman"/>
                        </a:rPr>
                      </a:br>
                      <a:r>
                        <a:rPr lang="ru-RU" sz="700" b="0" i="0" u="none" strike="noStrike">
                          <a:latin typeface="Times New Roman"/>
                        </a:rPr>
                        <a:t>2023 год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</a:tr>
              <a:tr h="11236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latin typeface="Times New Roman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</a:tr>
              <a:tr h="118611"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1" i="0" u="none" strike="noStrike"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1" i="0" u="none" strike="noStrike">
                          <a:latin typeface="Times New Roman"/>
                        </a:rPr>
                        <a:t>708 978,55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1" i="0" u="none" strike="noStrike">
                          <a:latin typeface="Times New Roman"/>
                        </a:rPr>
                        <a:t>750 547,78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1" i="0" u="none" strike="noStrike">
                          <a:latin typeface="Times New Roman"/>
                        </a:rPr>
                        <a:t>804 986,74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118611"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1" i="0" u="none" strike="noStrike"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1" i="0" u="none" strike="noStrike">
                          <a:latin typeface="Times New Roman"/>
                        </a:rPr>
                        <a:t>634 391,56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1" i="0" u="none" strike="noStrike">
                          <a:latin typeface="Times New Roman"/>
                        </a:rPr>
                        <a:t>662 368,28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1" i="0" u="none" strike="noStrike">
                          <a:latin typeface="Times New Roman"/>
                        </a:rPr>
                        <a:t>639 221,99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118611"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latin typeface="Times New Roman"/>
                        </a:rPr>
                        <a:t>8 800,00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latin typeface="Times New Roman"/>
                        </a:rPr>
                        <a:t>9 690,98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latin typeface="Times New Roman"/>
                        </a:rPr>
                        <a:t>8 631,00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24854"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latin typeface="Times New Roman"/>
                        </a:rPr>
                        <a:t>372 741,55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latin typeface="Times New Roman"/>
                        </a:rPr>
                        <a:t>385 875,42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latin typeface="Times New Roman"/>
                        </a:rPr>
                        <a:t>364 485,63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99766"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latin typeface="Times New Roman"/>
                        </a:rPr>
                        <a:t>Акцизы по подакцизным товарам (продукции), производимым на территории Российской Федерации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latin typeface="Times New Roman"/>
                        </a:rPr>
                        <a:t>61 995,71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latin typeface="Times New Roman"/>
                        </a:rPr>
                        <a:t>64 145,16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latin typeface="Times New Roman"/>
                        </a:rPr>
                        <a:t>59 089,46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43582"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latin typeface="Times New Roman"/>
                        </a:rPr>
                        <a:t>133 268,50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latin typeface="Times New Roman"/>
                        </a:rPr>
                        <a:t>141 712,52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latin typeface="Times New Roman"/>
                        </a:rPr>
                        <a:t>148 961,30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12369"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latin typeface="Times New Roman"/>
                        </a:rPr>
                        <a:t>40 585,70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latin typeface="Times New Roman"/>
                        </a:rPr>
                        <a:t>42 383,32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latin typeface="Times New Roman"/>
                        </a:rPr>
                        <a:t>42 454,60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37339"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latin typeface="Times New Roman"/>
                        </a:rPr>
                        <a:t>17 000,00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latin typeface="Times New Roman"/>
                        </a:rPr>
                        <a:t>18 560,71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latin typeface="Times New Roman"/>
                        </a:rPr>
                        <a:t>15 600,00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68436"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latin typeface="Times New Roman"/>
                        </a:rPr>
                        <a:t>Задолженность и перерасчеты по отмененным налогам, сборам и иныи обязательным платежам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latin typeface="Times New Roman"/>
                        </a:rPr>
                        <a:t>0,10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latin typeface="Times New Roman"/>
                        </a:rPr>
                        <a:t>0,17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0" i="0" u="none" strike="noStrike"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37339"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1" i="0" u="none" strike="noStrike"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1" i="0" u="none" strike="noStrike">
                          <a:latin typeface="Times New Roman"/>
                        </a:rPr>
                        <a:t>74 586,99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1" i="0" u="none" strike="noStrike">
                          <a:latin typeface="Times New Roman"/>
                        </a:rPr>
                        <a:t>88 179,50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1" i="0" u="none" strike="noStrike">
                          <a:latin typeface="Times New Roman"/>
                        </a:rPr>
                        <a:t>165 764,75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</a:tr>
              <a:tr h="243465"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latin typeface="Times New Roman"/>
                        </a:rPr>
                        <a:t>51 277,13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latin typeface="Times New Roman"/>
                        </a:rPr>
                        <a:t>52 492,16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latin typeface="Times New Roman"/>
                        </a:rPr>
                        <a:t>57 702,52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37339"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latin typeface="Times New Roman"/>
                        </a:rPr>
                        <a:t>2 779,70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latin typeface="Times New Roman"/>
                        </a:rPr>
                        <a:t>3 379,35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latin typeface="Times New Roman"/>
                        </a:rPr>
                        <a:t>3 612,72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243465"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latin typeface="Times New Roman"/>
                        </a:rPr>
                        <a:t>11 495,20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latin typeface="Times New Roman"/>
                        </a:rPr>
                        <a:t>11 559,13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latin typeface="Times New Roman"/>
                        </a:rPr>
                        <a:t>3 923,36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230980"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latin typeface="Times New Roman"/>
                        </a:rPr>
                        <a:t>3 000,00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latin typeface="Times New Roman"/>
                        </a:rPr>
                        <a:t>5 465,76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latin typeface="Times New Roman"/>
                        </a:rPr>
                        <a:t>96 300,00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62310"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latin typeface="Times New Roman"/>
                        </a:rPr>
                        <a:t>6 006,33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latin typeface="Times New Roman"/>
                        </a:rPr>
                        <a:t>14 157,34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latin typeface="Times New Roman"/>
                        </a:rPr>
                        <a:t>-1 455,10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24854"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latin typeface="Times New Roman"/>
                        </a:rPr>
                        <a:t>28,63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latin typeface="Times New Roman"/>
                        </a:rPr>
                        <a:t>1 125,76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latin typeface="Times New Roman"/>
                        </a:rPr>
                        <a:t>5 681,25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49825"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1" i="0" u="none" strike="noStrike"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1" i="0" u="none" strike="noStrike">
                          <a:latin typeface="Times New Roman"/>
                        </a:rPr>
                        <a:t>3 689 817,49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1" i="0" u="none" strike="noStrike">
                          <a:latin typeface="Times New Roman"/>
                        </a:rPr>
                        <a:t>3 452 792,33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1" i="0" u="none" strike="noStrike">
                          <a:latin typeface="Times New Roman"/>
                        </a:rPr>
                        <a:t>3 722 400,09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</a:tr>
              <a:tr h="249708"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latin typeface="Times New Roman"/>
                        </a:rPr>
                        <a:t>582 119,30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latin typeface="Times New Roman"/>
                        </a:rPr>
                        <a:t>582 119,30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latin typeface="Times New Roman"/>
                        </a:rPr>
                        <a:t>578 714,40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</a:tr>
              <a:tr h="131097"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latin typeface="Times New Roman"/>
                        </a:rPr>
                        <a:t>1 816 062,75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latin typeface="Times New Roman"/>
                        </a:rPr>
                        <a:t>1 591 048,25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latin typeface="Times New Roman"/>
                        </a:rPr>
                        <a:t>1 750 748,84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</a:tr>
              <a:tr h="118611"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latin typeface="Times New Roman"/>
                        </a:rPr>
                        <a:t>1 232 228,47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latin typeface="Times New Roman"/>
                        </a:rPr>
                        <a:t>1 224 598,72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latin typeface="Times New Roman"/>
                        </a:rPr>
                        <a:t>1 338 149,35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</a:tr>
              <a:tr h="1186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latin typeface="Times New Roman"/>
                        </a:rPr>
                        <a:t>Иные межбюджетные трансферты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latin typeface="Times New Roman"/>
                        </a:rPr>
                        <a:t>78 775,15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latin typeface="Times New Roman"/>
                        </a:rPr>
                        <a:t>74 394,24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latin typeface="Times New Roman"/>
                        </a:rPr>
                        <a:t>63 167,74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</a:tr>
              <a:tr h="137339"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</a:tr>
              <a:tr h="118611"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latin typeface="Times New Roman"/>
                        </a:rPr>
                        <a:t>-19 368,18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latin typeface="Times New Roman"/>
                        </a:rPr>
                        <a:t>-19 368,18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latin typeface="Times New Roman"/>
                        </a:rPr>
                        <a:t>-8 380,25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</a:tr>
              <a:tr h="106126"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1" i="0" u="none" strike="noStrike">
                          <a:latin typeface="Times New Roman"/>
                        </a:rPr>
                        <a:t>4 398 796,03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1" i="0" u="none" strike="noStrike">
                          <a:latin typeface="Times New Roman"/>
                        </a:rPr>
                        <a:t>4 203 340,10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700" b="1" i="0" u="none" strike="noStrike" dirty="0">
                          <a:latin typeface="Times New Roman"/>
                        </a:rPr>
                        <a:t>4 527 386,82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Диаграмма 10"/>
          <p:cNvGraphicFramePr>
            <a:graphicFrameLocks/>
          </p:cNvGraphicFramePr>
          <p:nvPr/>
        </p:nvGraphicFramePr>
        <p:xfrm>
          <a:off x="4572000" y="0"/>
          <a:ext cx="4572000" cy="2571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Диаграмма 11"/>
          <p:cNvGraphicFramePr>
            <a:graphicFrameLocks/>
          </p:cNvGraphicFramePr>
          <p:nvPr/>
        </p:nvGraphicFramePr>
        <p:xfrm>
          <a:off x="4572000" y="2355726"/>
          <a:ext cx="4572000" cy="27877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7377430" y="141480"/>
            <a:ext cx="176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Тыс. руб.</a:t>
            </a:r>
            <a:endParaRPr lang="ru-RU" dirty="0"/>
          </a:p>
        </p:txBody>
      </p:sp>
      <p:graphicFrame>
        <p:nvGraphicFramePr>
          <p:cNvPr id="6" name="Диаграмма 5"/>
          <p:cNvGraphicFramePr>
            <a:graphicFrameLocks/>
          </p:cNvGraphicFramePr>
          <p:nvPr/>
        </p:nvGraphicFramePr>
        <p:xfrm>
          <a:off x="0" y="0"/>
          <a:ext cx="4355976" cy="24277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/>
        </p:nvGraphicFramePr>
        <p:xfrm>
          <a:off x="0" y="2400300"/>
          <a:ext cx="4355976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4788024" y="771550"/>
          <a:ext cx="4176463" cy="3284063"/>
        </p:xfrm>
        <a:graphic>
          <a:graphicData uri="http://schemas.openxmlformats.org/drawingml/2006/table">
            <a:tbl>
              <a:tblPr/>
              <a:tblGrid>
                <a:gridCol w="375940"/>
                <a:gridCol w="1967814"/>
                <a:gridCol w="587407"/>
                <a:gridCol w="587407"/>
                <a:gridCol w="657895"/>
              </a:tblGrid>
              <a:tr h="29164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№ п/п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2022 год (план)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2022 год (факт)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2023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45824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4 488 717,01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4 169 938,25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4 698 391,54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458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latin typeface="Times New Roman"/>
                        </a:rPr>
                        <a:t>491 082,79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414 691,01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latin typeface="Times New Roman"/>
                        </a:rPr>
                        <a:t>655 437,37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8013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latin typeface="Times New Roman"/>
                        </a:rPr>
                        <a:t>455,03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455,03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latin typeface="Times New Roman"/>
                        </a:rPr>
                        <a:t>527,70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3602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latin typeface="Times New Roman"/>
                        </a:rPr>
                        <a:t>7 590,16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7 546,86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latin typeface="Times New Roman"/>
                        </a:rPr>
                        <a:t>36 920,72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487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latin typeface="Times New Roman"/>
                        </a:rPr>
                        <a:t>608 970,42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553 322,31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latin typeface="Times New Roman"/>
                        </a:rPr>
                        <a:t>640 114,37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3088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latin typeface="Times New Roman"/>
                        </a:rPr>
                        <a:t>833 244,87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685 157,29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latin typeface="Times New Roman"/>
                        </a:rPr>
                        <a:t>502 254,63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230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latin typeface="Times New Roman"/>
                        </a:rPr>
                        <a:t>17 914,78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5 386,44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latin typeface="Times New Roman"/>
                        </a:rPr>
                        <a:t>16 169,27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5869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СОЦСФЕРА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latin typeface="Times New Roman"/>
                        </a:rPr>
                        <a:t>2 529 456,93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latin typeface="Times New Roman"/>
                        </a:rPr>
                        <a:t>2 503 377,30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latin typeface="Times New Roman"/>
                        </a:rPr>
                        <a:t>2 846 961,74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7155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latin typeface="Times New Roman"/>
                        </a:rPr>
                        <a:t>1 804 075,79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1 799 710,14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latin typeface="Times New Roman"/>
                        </a:rPr>
                        <a:t>1 962 059,30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458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latin typeface="Times New Roman"/>
                        </a:rPr>
                        <a:t>324 389,40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315 988,03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latin typeface="Times New Roman"/>
                        </a:rPr>
                        <a:t>359 345,08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458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latin typeface="Times New Roman"/>
                        </a:rPr>
                        <a:t>195,76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195,76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latin typeface="Times New Roman"/>
                        </a:rPr>
                        <a:t>163,45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972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latin typeface="Times New Roman"/>
                        </a:rPr>
                        <a:t>181 339,99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169 741,68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latin typeface="Times New Roman"/>
                        </a:rPr>
                        <a:t>164 351,21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7155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latin typeface="Times New Roman"/>
                        </a:rPr>
                        <a:t>219 455,99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217 741,69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latin typeface="Times New Roman"/>
                        </a:rPr>
                        <a:t>361 042,70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8871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государственного и муниципального долга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latin typeface="Times New Roman"/>
                        </a:rPr>
                        <a:t>2,01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2,01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latin typeface="Times New Roman"/>
                        </a:rPr>
                        <a:t>5,75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xmlns="" val="2182027204"/>
              </p:ext>
            </p:extLst>
          </p:nvPr>
        </p:nvGraphicFramePr>
        <p:xfrm>
          <a:off x="539552" y="195486"/>
          <a:ext cx="8188373" cy="6480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хема 7"/>
          <p:cNvGraphicFramePr/>
          <p:nvPr/>
        </p:nvGraphicFramePr>
        <p:xfrm>
          <a:off x="7812360" y="1635646"/>
          <a:ext cx="1191946" cy="3060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07504" y="1059582"/>
          <a:ext cx="6095999" cy="1478017"/>
        </p:xfrm>
        <a:graphic>
          <a:graphicData uri="http://schemas.openxmlformats.org/drawingml/2006/table">
            <a:tbl>
              <a:tblPr/>
              <a:tblGrid>
                <a:gridCol w="419510"/>
                <a:gridCol w="1409290"/>
                <a:gridCol w="806245"/>
                <a:gridCol w="806245"/>
                <a:gridCol w="884903"/>
                <a:gridCol w="884903"/>
                <a:gridCol w="884903"/>
              </a:tblGrid>
              <a:tr h="46639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№ п/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 показателя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2022 год (план)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2022 год (факт)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2023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2024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2025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422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582 119,30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582 119,30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latin typeface="Times New Roman"/>
                        </a:rPr>
                        <a:t>578 714,40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latin typeface="Times New Roman"/>
                        </a:rPr>
                        <a:t>466 861,30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latin typeface="Times New Roman"/>
                        </a:rPr>
                        <a:t>466 861,30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422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Иные МБТ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78 775,15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74 394,24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latin typeface="Times New Roman"/>
                        </a:rPr>
                        <a:t>63 167,74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latin typeface="Times New Roman"/>
                        </a:rPr>
                        <a:t>52 496,30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latin typeface="Times New Roman"/>
                        </a:rPr>
                        <a:t>52 410,70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422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1 816 062,75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1 591 048,25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latin typeface="Times New Roman"/>
                        </a:rPr>
                        <a:t>1 750 748,84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latin typeface="Times New Roman"/>
                        </a:rPr>
                        <a:t>264 172,33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latin typeface="Times New Roman"/>
                        </a:rPr>
                        <a:t>84 190,42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422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1 232 228,47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1 224 598,72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latin typeface="Times New Roman"/>
                        </a:rPr>
                        <a:t>1 338 149,35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latin typeface="Times New Roman"/>
                        </a:rPr>
                        <a:t>1 237 554,40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latin typeface="Times New Roman"/>
                        </a:rPr>
                        <a:t>1 237 574,50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422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ВСЕГО: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3 709 185,67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3 472 160,51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3 730 780,33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2 021 084,33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1 841 036,92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Диаграмма 9"/>
          <p:cNvGraphicFramePr>
            <a:graphicFrameLocks/>
          </p:cNvGraphicFramePr>
          <p:nvPr/>
        </p:nvGraphicFramePr>
        <p:xfrm>
          <a:off x="5004048" y="2571750"/>
          <a:ext cx="3923928" cy="2571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  <p:extLst>
      <p:ext uri="{BB962C8B-B14F-4D97-AF65-F5344CB8AC3E}">
        <p14:creationId xmlns:p14="http://schemas.microsoft.com/office/powerpoint/2010/main" xmlns="" val="1672276595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2325</TotalTime>
  <Words>702</Words>
  <Application>Microsoft Office PowerPoint</Application>
  <PresentationFormat>Экран (16:9)</PresentationFormat>
  <Paragraphs>267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Открытая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user11</cp:lastModifiedBy>
  <cp:revision>266</cp:revision>
  <dcterms:modified xsi:type="dcterms:W3CDTF">2023-10-04T03:58:21Z</dcterms:modified>
</cp:coreProperties>
</file>