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68" d="100"/>
          <a:sy n="68" d="100"/>
        </p:scale>
        <p:origin x="-108" y="-6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2%20&#1075;&#1086;&#1076;\&#1057;&#1072;&#1081;&#1090;\&#1043;&#1054;&#1058;&#1054;&#1042;&#1054;\&#1044;&#1086;&#1093;&#1086;&#1076;&#1099;%20&#1085;&#1072;%2001.01.2023\&#1044;&#1086;&#1093;&#1086;&#1076;&#1099;%20&#1085;&#1072;&#1083;&#1086;&#1075;+&#1085;&#1077;&#1085;&#1072;&#1083;&#1086;&#1075;%20&#1085;&#1072;%2001.01.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2%20&#1075;&#1086;&#1076;\&#1057;&#1072;&#1081;&#1090;\&#1043;&#1054;&#1058;&#1054;&#1042;&#1054;\&#1056;&#1072;&#1089;&#1093;&#1086;&#1076;&#1099;%20&#1085;&#1072;%2001.01.2023\&#1076;&#1077;&#1082;&#1072;&#1073;&#1088;&#1100;\&#1076;&#1083;&#1103;%20&#1089;&#1072;&#1081;&#1090;&#1072;%20&#1085;&#1072;%2001.01.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8800</c:v>
                </c:pt>
                <c:pt idx="1">
                  <c:v>8800</c:v>
                </c:pt>
                <c:pt idx="2">
                  <c:v>9690.98</c:v>
                </c:pt>
              </c:numCache>
            </c:numRef>
          </c:val>
        </c:ser>
        <c:ser>
          <c:idx val="1"/>
          <c:order val="1"/>
          <c:tx>
            <c:strRef>
              <c:f>Лист1!$F$29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372741.55</c:v>
                </c:pt>
                <c:pt idx="1">
                  <c:v>372741.55</c:v>
                </c:pt>
                <c:pt idx="2">
                  <c:v>385875.42</c:v>
                </c:pt>
              </c:numCache>
            </c:numRef>
          </c:val>
        </c:ser>
        <c:ser>
          <c:idx val="2"/>
          <c:order val="2"/>
          <c:tx>
            <c:strRef>
              <c:f>Лист1!$F$30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133268.5</c:v>
                </c:pt>
                <c:pt idx="1">
                  <c:v>133268.5</c:v>
                </c:pt>
                <c:pt idx="2">
                  <c:v>141712.51999999999</c:v>
                </c:pt>
              </c:numCache>
            </c:numRef>
          </c:val>
        </c:ser>
        <c:ser>
          <c:idx val="3"/>
          <c:order val="3"/>
          <c:tx>
            <c:strRef>
              <c:f>Лист1!$F$31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40585.699999999997</c:v>
                </c:pt>
                <c:pt idx="1">
                  <c:v>40585.699999999997</c:v>
                </c:pt>
                <c:pt idx="2">
                  <c:v>42383.32</c:v>
                </c:pt>
              </c:numCache>
            </c:numRef>
          </c:val>
        </c:ser>
        <c:ser>
          <c:idx val="4"/>
          <c:order val="4"/>
          <c:tx>
            <c:strRef>
              <c:f>Лист1!$F$32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17000</c:v>
                </c:pt>
                <c:pt idx="1">
                  <c:v>17000</c:v>
                </c:pt>
                <c:pt idx="2">
                  <c:v>18560.71</c:v>
                </c:pt>
              </c:numCache>
            </c:numRef>
          </c:val>
        </c:ser>
        <c:ser>
          <c:idx val="5"/>
          <c:order val="5"/>
          <c:tx>
            <c:strRef>
              <c:f>Лист1!$F$33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61995.71</c:v>
                </c:pt>
                <c:pt idx="1">
                  <c:v>61995.71</c:v>
                </c:pt>
                <c:pt idx="2">
                  <c:v>64145.16</c:v>
                </c:pt>
              </c:numCache>
            </c:numRef>
          </c:val>
        </c:ser>
        <c:ser>
          <c:idx val="6"/>
          <c:order val="6"/>
          <c:tx>
            <c:strRef>
              <c:f>Лист1!$F$35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51277.13</c:v>
                </c:pt>
                <c:pt idx="1">
                  <c:v>51277.13</c:v>
                </c:pt>
                <c:pt idx="2">
                  <c:v>52492.160000000003</c:v>
                </c:pt>
              </c:numCache>
            </c:numRef>
          </c:val>
        </c:ser>
        <c:ser>
          <c:idx val="7"/>
          <c:order val="7"/>
          <c:tx>
            <c:strRef>
              <c:f>Лист1!$F$36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2779.7</c:v>
                </c:pt>
                <c:pt idx="1">
                  <c:v>2779.7</c:v>
                </c:pt>
                <c:pt idx="2">
                  <c:v>3379.35</c:v>
                </c:pt>
              </c:numCache>
            </c:numRef>
          </c:val>
        </c:ser>
        <c:ser>
          <c:idx val="8"/>
          <c:order val="8"/>
          <c:tx>
            <c:strRef>
              <c:f>Лист1!$F$37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11495.2</c:v>
                </c:pt>
                <c:pt idx="1">
                  <c:v>11495.2</c:v>
                </c:pt>
                <c:pt idx="2">
                  <c:v>11559.13</c:v>
                </c:pt>
              </c:numCache>
            </c:numRef>
          </c:val>
        </c:ser>
        <c:ser>
          <c:idx val="9"/>
          <c:order val="9"/>
          <c:tx>
            <c:strRef>
              <c:f>Лист1!$F$38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3000</c:v>
                </c:pt>
                <c:pt idx="1">
                  <c:v>3000</c:v>
                </c:pt>
                <c:pt idx="2">
                  <c:v>5465.76</c:v>
                </c:pt>
              </c:numCache>
            </c:numRef>
          </c:val>
        </c:ser>
        <c:ser>
          <c:idx val="10"/>
          <c:order val="10"/>
          <c:tx>
            <c:strRef>
              <c:f>Лист1!$F$39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6006.33</c:v>
                </c:pt>
                <c:pt idx="1">
                  <c:v>6006.33</c:v>
                </c:pt>
                <c:pt idx="2">
                  <c:v>14157.34</c:v>
                </c:pt>
              </c:numCache>
            </c:numRef>
          </c:val>
        </c:ser>
        <c:ser>
          <c:idx val="11"/>
          <c:order val="11"/>
          <c:tx>
            <c:strRef>
              <c:f>Лист1!$F$40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28.63</c:v>
                </c:pt>
                <c:pt idx="1">
                  <c:v>28.63</c:v>
                </c:pt>
                <c:pt idx="2">
                  <c:v>1125.76</c:v>
                </c:pt>
              </c:numCache>
            </c:numRef>
          </c:val>
        </c:ser>
        <c:ser>
          <c:idx val="12"/>
          <c:order val="12"/>
          <c:tx>
            <c:strRef>
              <c:f>Лист1!$F$41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582119.30000000005</c:v>
                </c:pt>
                <c:pt idx="1">
                  <c:v>582119.30000000005</c:v>
                </c:pt>
                <c:pt idx="2">
                  <c:v>582119.30000000005</c:v>
                </c:pt>
              </c:numCache>
            </c:numRef>
          </c:val>
        </c:ser>
        <c:ser>
          <c:idx val="13"/>
          <c:order val="13"/>
          <c:tx>
            <c:strRef>
              <c:f>Лист1!$F$42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#,##0.00</c:formatCode>
                <c:ptCount val="3"/>
                <c:pt idx="0">
                  <c:v>1789959.73</c:v>
                </c:pt>
                <c:pt idx="1">
                  <c:v>1789959.73</c:v>
                </c:pt>
                <c:pt idx="2">
                  <c:v>1591048.25</c:v>
                </c:pt>
              </c:numCache>
            </c:numRef>
          </c:val>
        </c:ser>
        <c:ser>
          <c:idx val="14"/>
          <c:order val="14"/>
          <c:tx>
            <c:strRef>
              <c:f>Лист1!$F$43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1232228.47</c:v>
                </c:pt>
                <c:pt idx="1">
                  <c:v>1232228.47</c:v>
                </c:pt>
                <c:pt idx="2">
                  <c:v>1224598.72</c:v>
                </c:pt>
              </c:numCache>
            </c:numRef>
          </c:val>
        </c:ser>
        <c:ser>
          <c:idx val="15"/>
          <c:order val="15"/>
          <c:tx>
            <c:strRef>
              <c:f>Лист1!$F$45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Лист1!$G$45:$I$45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Лист1!$G$46:$I$46</c:f>
              <c:numCache>
                <c:formatCode>#,##0.00</c:formatCode>
                <c:ptCount val="3"/>
                <c:pt idx="0">
                  <c:v>-19368.18</c:v>
                </c:pt>
                <c:pt idx="1">
                  <c:v>-19368.18</c:v>
                </c:pt>
                <c:pt idx="2">
                  <c:v>-19368.18</c:v>
                </c:pt>
              </c:numCache>
            </c:numRef>
          </c:val>
        </c:ser>
        <c:ser>
          <c:idx val="17"/>
          <c:order val="17"/>
          <c:tx>
            <c:strRef>
              <c:f>Лист1!$F$34:$I$34</c:f>
              <c:strCache>
                <c:ptCount val="1"/>
                <c:pt idx="0">
                  <c:v>Задолженность по отмененным налогам и иным обязательным платежам  0,10 0,10 0,17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hape val="box"/>
        <c:axId val="63609088"/>
        <c:axId val="63717376"/>
        <c:axId val="0"/>
      </c:bar3DChart>
      <c:catAx>
        <c:axId val="6360908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3717376"/>
        <c:crosses val="autoZero"/>
        <c:auto val="1"/>
        <c:lblAlgn val="ctr"/>
        <c:lblOffset val="100"/>
      </c:catAx>
      <c:valAx>
        <c:axId val="63717376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360908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491082.79</c:v>
                </c:pt>
                <c:pt idx="1">
                  <c:v>414691.01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455</c:v>
                </c:pt>
                <c:pt idx="1">
                  <c:v>455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7590.16</c:v>
                </c:pt>
                <c:pt idx="1">
                  <c:v>7546.86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608970.43000000005</c:v>
                </c:pt>
                <c:pt idx="1">
                  <c:v>553322.31000000006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808698.78</c:v>
                </c:pt>
                <c:pt idx="1">
                  <c:v>685157.3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17914.8</c:v>
                </c:pt>
                <c:pt idx="1">
                  <c:v>5386.44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1801762.28</c:v>
                </c:pt>
                <c:pt idx="1">
                  <c:v>1799710.15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324389.40000000002</c:v>
                </c:pt>
                <c:pt idx="1">
                  <c:v>315988.02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195.76</c:v>
                </c:pt>
                <c:pt idx="1">
                  <c:v>195.76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179783.07</c:v>
                </c:pt>
                <c:pt idx="1">
                  <c:v>169741.68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219455.99</c:v>
                </c:pt>
                <c:pt idx="1">
                  <c:v>217741.69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2.0099999999999998</c:v>
                </c:pt>
                <c:pt idx="1">
                  <c:v>2.0099999999999998</c:v>
                </c:pt>
              </c:numCache>
            </c:numRef>
          </c:val>
        </c:ser>
        <c:shape val="box"/>
        <c:axId val="67127936"/>
        <c:axId val="80116736"/>
        <c:axId val="0"/>
      </c:bar3DChart>
      <c:catAx>
        <c:axId val="6712793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0116736"/>
        <c:crosses val="autoZero"/>
        <c:auto val="1"/>
        <c:lblAlgn val="ctr"/>
        <c:lblOffset val="100"/>
      </c:catAx>
      <c:valAx>
        <c:axId val="8011673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1279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59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декабрь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декабрь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913" y="548680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970073884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39552" y="3573016"/>
          <a:ext cx="7920879" cy="2141173"/>
        </p:xfrm>
        <a:graphic>
          <a:graphicData uri="http://schemas.openxmlformats.org/drawingml/2006/table">
            <a:tbl>
              <a:tblPr/>
              <a:tblGrid>
                <a:gridCol w="2213910"/>
                <a:gridCol w="1902323"/>
                <a:gridCol w="1902323"/>
                <a:gridCol w="1902323"/>
              </a:tblGrid>
              <a:tr h="46382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latin typeface="Arial"/>
                        </a:rPr>
                        <a:t>План                                         на 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latin typeface="Arial"/>
                        </a:rPr>
                        <a:t>План  на </a:t>
                      </a:r>
                      <a:r>
                        <a:rPr lang="ru-RU" sz="2000" b="0" i="0" u="none" strike="noStrike" dirty="0" smtClean="0">
                          <a:latin typeface="Arial"/>
                        </a:rPr>
                        <a:t>12 </a:t>
                      </a:r>
                      <a:r>
                        <a:rPr lang="ru-RU" sz="2000" b="0" i="0" u="none" strike="noStrike" dirty="0">
                          <a:latin typeface="Arial"/>
                        </a:rPr>
                        <a:t>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650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370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379,49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4 370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379,49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4 203 340,10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123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460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300,47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4 460</a:t>
                      </a:r>
                      <a:r>
                        <a:rPr lang="ru-RU" sz="2000" b="1" i="0" u="none" strike="noStrike" baseline="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300,47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4 169 938,25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240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дефицит(-)/</a:t>
                      </a:r>
                      <a:r>
                        <a:rPr lang="ru-RU" sz="2000" b="1" i="0" u="none" strike="noStrike" dirty="0" err="1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профицит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-89 920,98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-89 920,98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33 401,85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 </a:t>
            </a:r>
            <a:r>
              <a:rPr lang="ru-RU" b="1" dirty="0" smtClean="0"/>
              <a:t>ДЕКАБРЬ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0" y="404664"/>
          <a:ext cx="4403188" cy="6333758"/>
        </p:xfrm>
        <a:graphic>
          <a:graphicData uri="http://schemas.openxmlformats.org/drawingml/2006/table">
            <a:tbl>
              <a:tblPr/>
              <a:tblGrid>
                <a:gridCol w="1959418"/>
                <a:gridCol w="814590"/>
                <a:gridCol w="814590"/>
                <a:gridCol w="814590"/>
              </a:tblGrid>
              <a:tr h="4706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План  на 12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689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634 391,56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634 391,56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662 368,28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6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8 800,00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8 800,00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9 690,98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77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385 875,42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28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133 268,50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133 268,50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141 712,52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28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40 585,70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40 585,70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42 383,32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2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17 000,00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17 000,00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18 560,71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2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61 995,71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61 995,71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64 145,16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61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01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74 586,99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74 586,99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88 179,51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2673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51 277,13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51 277,13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52 492,16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1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2 779,70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2 779,70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3 379,35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1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11 495,20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11 495,20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11 559,13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1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5 465,76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1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6 006,33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6 006,33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14 157,34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24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1 125,76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1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3 661 400,96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3 661 400,96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3 452 792,33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1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1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1 789 959,73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1 789 959,73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1 591 048,25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1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1 232 228,47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1 232 228,47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1 224 598,72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24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76 461,64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76 461,64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74 394,24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24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1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-19 368,18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-19 368,18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-19 368,18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2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4 370 379,49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4 370 379,49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4 203 340,10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1" y="266700"/>
          <a:ext cx="4572000" cy="659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en-US" b="1" dirty="0" smtClean="0"/>
              <a:t> </a:t>
            </a:r>
            <a:r>
              <a:rPr lang="ru-RU" b="1" dirty="0" smtClean="0"/>
              <a:t>ДЕКАБРЬ</a:t>
            </a:r>
            <a:r>
              <a:rPr lang="ru-RU" b="1" dirty="0" smtClean="0"/>
              <a:t>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4048" y="1052736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4 460 300,5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4 169 938,2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491 082,8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414 691,0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455,0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455,0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7 590,2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7 546,9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608 970,4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553 322,3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808 698,8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685 157,3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17 914,8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5 386,4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2 525 586,5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2 503 377,3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1 801 762,3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1 799 710,2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324 389,4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315 988,0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179 783,1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169 741,7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219 456,0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217 741,7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0" y="404664"/>
          <a:ext cx="4788024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2982</TotalTime>
  <Words>473</Words>
  <Application>Microsoft Office PowerPoint</Application>
  <PresentationFormat>Экран (4:3)</PresentationFormat>
  <Paragraphs>162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404</cp:revision>
  <dcterms:modified xsi:type="dcterms:W3CDTF">2023-03-23T03:00:13Z</dcterms:modified>
</cp:coreProperties>
</file>