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62" r:id="rId3"/>
    <p:sldId id="260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8" autoAdjust="0"/>
  </p:normalViewPr>
  <p:slideViewPr>
    <p:cSldViewPr>
      <p:cViewPr>
        <p:scale>
          <a:sx n="107" d="100"/>
          <a:sy n="107" d="100"/>
        </p:scale>
        <p:origin x="-8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 на 2017 год</c:v>
                </c:pt>
                <c:pt idx="1">
                  <c:v>исполнение за 2017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6618</c:v>
                </c:pt>
                <c:pt idx="1">
                  <c:v>6613.06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 на 2017 год</c:v>
                </c:pt>
                <c:pt idx="1">
                  <c:v>исполнение за 2017 год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 на 2017 год</c:v>
                </c:pt>
                <c:pt idx="1">
                  <c:v>исполнение за 2017 год</c:v>
                </c:pt>
              </c:strCache>
            </c:strRef>
          </c:cat>
          <c:val>
            <c:numRef>
              <c:f>Лист1!$D$2:$D$3</c:f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9757824"/>
        <c:axId val="49322176"/>
        <c:axId val="0"/>
      </c:bar3DChart>
      <c:catAx>
        <c:axId val="159757824"/>
        <c:scaling>
          <c:orientation val="minMax"/>
        </c:scaling>
        <c:delete val="0"/>
        <c:axPos val="b"/>
        <c:majorTickMark val="out"/>
        <c:minorTickMark val="none"/>
        <c:tickLblPos val="nextTo"/>
        <c:crossAx val="49322176"/>
        <c:crosses val="autoZero"/>
        <c:auto val="1"/>
        <c:lblAlgn val="ctr"/>
        <c:lblOffset val="100"/>
        <c:noMultiLvlLbl val="0"/>
      </c:catAx>
      <c:valAx>
        <c:axId val="493221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97578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142852"/>
            <a:ext cx="8458200" cy="357190"/>
          </a:xfrm>
        </p:spPr>
        <p:txBody>
          <a:bodyPr>
            <a:normAutofit fontScale="47500" lnSpcReduction="20000"/>
          </a:bodyPr>
          <a:lstStyle/>
          <a:p>
            <a:r>
              <a:rPr lang="ru-RU" sz="4000" b="1" dirty="0" smtClean="0">
                <a:solidFill>
                  <a:srgbClr val="0070C0"/>
                </a:solidFill>
              </a:rPr>
              <a:t>Муниципальная программа </a:t>
            </a:r>
            <a:endParaRPr lang="ru-RU" sz="4000" dirty="0" smtClean="0">
              <a:solidFill>
                <a:srgbClr val="0070C0"/>
              </a:solidFill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214290"/>
            <a:ext cx="8458200" cy="164307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Социально – экономическая поддержка интересов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населения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города Минусинска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57200" y="1412776"/>
            <a:ext cx="8229600" cy="4713387"/>
          </a:xfrm>
          <a:prstGeom prst="rect">
            <a:avLst/>
          </a:prstGeom>
          <a:noFill/>
          <a:effectLst>
            <a:innerShdw blurRad="736600" dist="25400" dir="13500000">
              <a:prstClr val="black">
                <a:alpha val="50000"/>
              </a:prstClr>
            </a:innerShdw>
          </a:effectLst>
        </p:spPr>
        <p:txBody>
          <a:bodyPr vert="horz">
            <a:norm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целом по муниципальной  программе  расходы исполнены в сумме  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6 613,06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тыс. рублей, что составляет 99,9% от уточненной бюджетной росписи в сумме 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6 618,00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тыс. рублей, в том числе :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за счет средств 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краевого 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бюджета в сумме 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5 000,00 рублей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или 100%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614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Факт исполнения муниципальной программы на </a:t>
            </a:r>
            <a:r>
              <a:rPr lang="ru-RU" dirty="0" smtClean="0"/>
              <a:t>31.12.2017 </a:t>
            </a:r>
            <a:r>
              <a:rPr lang="ru-RU" dirty="0" smtClean="0"/>
              <a:t>год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800081"/>
              </p:ext>
            </p:extLst>
          </p:nvPr>
        </p:nvGraphicFramePr>
        <p:xfrm>
          <a:off x="357158" y="1785927"/>
          <a:ext cx="8501123" cy="1285882"/>
        </p:xfrm>
        <a:graphic>
          <a:graphicData uri="http://schemas.openxmlformats.org/drawingml/2006/table">
            <a:tbl>
              <a:tblPr/>
              <a:tblGrid>
                <a:gridCol w="4160123"/>
                <a:gridCol w="1085250"/>
                <a:gridCol w="1627875"/>
                <a:gridCol w="1627875"/>
              </a:tblGrid>
              <a:tr h="2698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ГРБС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КФСР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Исполнение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698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Администрация города Минусинка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0412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5 500,00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5 500,00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4762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Управление социальной защиты населения администрации города Минусинска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1 118,00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1 113,06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698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6 618,00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6 613,06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143768" y="1428736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рублей</a:t>
            </a:r>
            <a:endParaRPr lang="ru-RU" dirty="0"/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350395658"/>
              </p:ext>
            </p:extLst>
          </p:nvPr>
        </p:nvGraphicFramePr>
        <p:xfrm>
          <a:off x="611559" y="3068959"/>
          <a:ext cx="8194303" cy="3030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116632"/>
            <a:ext cx="8534400" cy="1296144"/>
          </a:xfrm>
        </p:spPr>
        <p:txBody>
          <a:bodyPr>
            <a:normAutofit/>
          </a:bodyPr>
          <a:lstStyle/>
          <a:p>
            <a:r>
              <a:rPr lang="ru-RU" dirty="0" smtClean="0"/>
              <a:t>Показатели результативности </a:t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170010971"/>
              </p:ext>
            </p:extLst>
          </p:nvPr>
        </p:nvGraphicFramePr>
        <p:xfrm>
          <a:off x="301624" y="1480816"/>
          <a:ext cx="8699531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7392"/>
                <a:gridCol w="1412471"/>
                <a:gridCol w="1249834"/>
                <a:gridCol w="1249834"/>
              </a:tblGrid>
              <a:tr h="571000">
                <a:tc gridSpan="4"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Подпрограмма 1 </a:t>
                      </a:r>
                    </a:p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Повышение качества жизни отдельных категорий граждан</a:t>
                      </a: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308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/>
                          <a:ea typeface="Times New Roman"/>
                          <a:cs typeface="Times New Roman"/>
                        </a:rPr>
                        <a:t>Еди­ница изме­рения</a:t>
                      </a:r>
                      <a:endParaRPr lang="ru-RU" sz="1000" kern="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2016 </a:t>
                      </a:r>
                      <a:r>
                        <a:rPr lang="ru-RU" sz="1200" kern="5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/>
                          <a:ea typeface="Times New Roman"/>
                          <a:cs typeface="Times New Roman"/>
                        </a:rPr>
                        <a:t>2017 </a:t>
                      </a: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62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Times New Roman"/>
                        </a:rPr>
                        <a:t>Удельный вес количества обоснованных жалоб к числу муниципальных услуг, предоставленных в календарном году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5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4538822"/>
              </p:ext>
            </p:extLst>
          </p:nvPr>
        </p:nvGraphicFramePr>
        <p:xfrm>
          <a:off x="301625" y="2924943"/>
          <a:ext cx="8699530" cy="37913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4431"/>
                <a:gridCol w="1440160"/>
                <a:gridCol w="1224136"/>
                <a:gridCol w="1260803"/>
              </a:tblGrid>
              <a:tr h="927679">
                <a:tc gridSpan="3"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Подпрограмма 2 </a:t>
                      </a:r>
                    </a:p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Calibri"/>
                        </a:rPr>
                        <a:t>Поддержка субъектов малого и среднего предпринимательства в муниципальном образовании  город Минусинск</a:t>
                      </a: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357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2016 </a:t>
                      </a:r>
                      <a:r>
                        <a:rPr lang="ru-RU" sz="1200" kern="5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2017 год</a:t>
                      </a:r>
                      <a:endParaRPr lang="ru-RU" sz="12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99812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Оборот малых и средних предприятий (с учетом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</a:rPr>
                        <a:t>микропредприятий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), занимающихся обрабатывающим производством</a:t>
                      </a:r>
                      <a:endParaRPr lang="ru-RU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Млрд. рублей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2,11</a:t>
                      </a:r>
                      <a:endParaRPr lang="ru-RU" sz="12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2,16</a:t>
                      </a:r>
                      <a:endParaRPr lang="ru-RU" sz="12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07950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Количество субъектов малого и среднего предпринимательства, получивших государственную поддержку </a:t>
                      </a:r>
                      <a:endParaRPr lang="ru-RU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Единиц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2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2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07950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Количество созданных рабочих в секторе малого и среднего предпринимательства при реализации подпрограммы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Единиц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endParaRPr lang="ru-RU" sz="12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  <a:endParaRPr lang="ru-RU" sz="12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6111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Количество сохраненных рабочих мест в секторе малого и среднего предпринимательства при реализации подпрограммы 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Единиц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389</a:t>
                      </a:r>
                      <a:endParaRPr lang="ru-RU" sz="12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342</a:t>
                      </a:r>
                      <a:endParaRPr lang="ru-RU" sz="12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6111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Объем привлеченных инвестиций в секторе малого и среднего предпринимательства при реализации подпрограммы </a:t>
                      </a:r>
                      <a:endParaRPr lang="ru-RU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Млн. рублей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45,61</a:t>
                      </a:r>
                      <a:endParaRPr lang="ru-RU" sz="12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32,50</a:t>
                      </a:r>
                      <a:endParaRPr lang="ru-RU" sz="12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165</TotalTime>
  <Words>196</Words>
  <Application>Microsoft Office PowerPoint</Application>
  <PresentationFormat>Экран (4:3)</PresentationFormat>
  <Paragraphs>60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Официальная</vt:lpstr>
      <vt:lpstr>«Социально – экономическая поддержка интересов  населения города Минусинска» </vt:lpstr>
      <vt:lpstr>Факт исполнения муниципальной программы на 31.12.2017 год</vt:lpstr>
      <vt:lpstr>Показатели результативности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«Эффективное управление муниципальным имуществом города Минусинска»</dc:title>
  <dc:creator>User</dc:creator>
  <cp:lastModifiedBy>Ekon9_2</cp:lastModifiedBy>
  <cp:revision>21</cp:revision>
  <dcterms:created xsi:type="dcterms:W3CDTF">2016-04-08T05:14:21Z</dcterms:created>
  <dcterms:modified xsi:type="dcterms:W3CDTF">2018-01-17T10:23:45Z</dcterms:modified>
</cp:coreProperties>
</file>