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4" r:id="rId1"/>
  </p:sldMasterIdLst>
  <p:notesMasterIdLst>
    <p:notesMasterId r:id="rId17"/>
  </p:notesMasterIdLst>
  <p:sldIdLst>
    <p:sldId id="256" r:id="rId2"/>
    <p:sldId id="275" r:id="rId3"/>
    <p:sldId id="276" r:id="rId4"/>
    <p:sldId id="280" r:id="rId5"/>
    <p:sldId id="278" r:id="rId6"/>
    <p:sldId id="277" r:id="rId7"/>
    <p:sldId id="285" r:id="rId8"/>
    <p:sldId id="286" r:id="rId9"/>
    <p:sldId id="287" r:id="rId10"/>
    <p:sldId id="289" r:id="rId11"/>
    <p:sldId id="288" r:id="rId12"/>
    <p:sldId id="290" r:id="rId13"/>
    <p:sldId id="279" r:id="rId14"/>
    <p:sldId id="291" r:id="rId15"/>
    <p:sldId id="283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66CCFF"/>
    <a:srgbClr val="FFFFFF"/>
    <a:srgbClr val="003300"/>
    <a:srgbClr val="008000"/>
    <a:srgbClr val="000066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FA1449E-06A5-4148-B7D6-33C7DBEB8C2A}" type="datetimeFigureOut">
              <a:rPr lang="ru-RU"/>
              <a:pPr>
                <a:defRPr/>
              </a:pPr>
              <a:t>03.12.2015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B648D44-6EBC-46A4-91B9-A1F6D47593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9622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A72933-5266-423C-9E4A-EAD432836CD7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0494B-F325-40B8-B213-8105C44818C7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65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020EB-35AA-400D-AD1D-6FF90C30D73E}" type="datetimeFigureOut">
              <a:rPr lang="ru-RU"/>
              <a:pPr>
                <a:defRPr/>
              </a:pPr>
              <a:t>03.12.2015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B1357-CEC2-41AC-AC73-BAF96CA61B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8C43D-907C-4332-B009-75DE93F80419}" type="datetimeFigureOut">
              <a:rPr lang="ru-RU"/>
              <a:pPr>
                <a:defRPr/>
              </a:pPr>
              <a:t>03.12.2015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F23B3-049A-448E-8F93-3D27564F7B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D5410-7AFC-4DCC-AD16-DC0990BBDA4A}" type="datetimeFigureOut">
              <a:rPr lang="ru-RU"/>
              <a:pPr>
                <a:defRPr/>
              </a:pPr>
              <a:t>03.12.2015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D8193-5A59-43E8-BAF6-0E77E3D15E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0137F-425D-45CE-9F4E-4D0B914C5D15}" type="datetimeFigureOut">
              <a:rPr lang="ru-RU"/>
              <a:pPr>
                <a:defRPr/>
              </a:pPr>
              <a:t>03.12.2015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5A3CF-879C-4930-859C-BF1C2C233A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38595-54A3-451B-9FA7-1B6D92F3F55C}" type="datetimeFigureOut">
              <a:rPr lang="ru-RU"/>
              <a:pPr>
                <a:defRPr/>
              </a:pPr>
              <a:t>03.12.2015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342C0-AC9E-4C30-8820-93BA41B667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BCFEF-CA2D-48BB-9A03-A0C65F9FCEA3}" type="datetimeFigureOut">
              <a:rPr lang="ru-RU"/>
              <a:pPr>
                <a:defRPr/>
              </a:pPr>
              <a:t>03.12.2015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4BEC2-E26E-4081-A835-A19F7D930F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37902-099D-4113-9601-D9A7889A279B}" type="datetimeFigureOut">
              <a:rPr lang="ru-RU"/>
              <a:pPr>
                <a:defRPr/>
              </a:pPr>
              <a:t>03.12.2015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49314-4AA2-40F9-8CE2-588D22FD68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3A7E7-E908-4A4E-A371-8EA1BC58A87E}" type="datetimeFigureOut">
              <a:rPr lang="ru-RU"/>
              <a:pPr>
                <a:defRPr/>
              </a:pPr>
              <a:t>03.12.2015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0071A-5950-4743-8B89-61AA54670E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24452-E2EB-45CD-A431-23A817BA5912}" type="datetimeFigureOut">
              <a:rPr lang="ru-RU"/>
              <a:pPr>
                <a:defRPr/>
              </a:pPr>
              <a:t>03.12.2015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98822-6635-40C9-A05F-8E06326896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8B8BA-4C25-40F7-89FB-4A0DF3C28786}" type="datetimeFigureOut">
              <a:rPr lang="ru-RU"/>
              <a:pPr>
                <a:defRPr/>
              </a:pPr>
              <a:t>03.12.2015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C34BD-CA6F-4715-8BB6-E944426A7D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004BF-046D-43C8-8291-BB1E8C549188}" type="datetimeFigureOut">
              <a:rPr lang="ru-RU"/>
              <a:pPr>
                <a:defRPr/>
              </a:pPr>
              <a:t>03.12.2015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807F5-F350-4CFA-805C-CABA6F7791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64498-74EC-4251-9889-E5CC2885FA7D}" type="datetimeFigureOut">
              <a:rPr lang="ru-RU"/>
              <a:pPr>
                <a:defRPr/>
              </a:pPr>
              <a:t>03.12.2015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22751-75C9-4AD7-A65B-4200B6CF38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29438AD-CD88-4221-833E-CAA60653B19E}" type="datetimeFigureOut">
              <a:rPr lang="ru-RU"/>
              <a:pPr>
                <a:defRPr/>
              </a:pPr>
              <a:t>03.12.2015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9C8F8159-BF54-445A-8545-13D36E064C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28662" y="1000108"/>
            <a:ext cx="72009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4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бюджета (отрасль культура)</a:t>
            </a:r>
            <a:endParaRPr lang="ru-RU" sz="4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4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2016 </a:t>
            </a:r>
            <a:r>
              <a:rPr lang="ru-RU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год и плановый период</a:t>
            </a:r>
          </a:p>
          <a:p>
            <a:pPr algn="ctr">
              <a:defRPr/>
            </a:pPr>
            <a:r>
              <a:rPr lang="ru-RU" sz="4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2017-2018 годы</a:t>
            </a:r>
          </a:p>
          <a:p>
            <a:pPr algn="ctr">
              <a:defRPr/>
            </a:pPr>
            <a:endParaRPr lang="ru-RU" sz="4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3438" y="5286388"/>
            <a:ext cx="41434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i="1" dirty="0" smtClean="0">
                <a:solidFill>
                  <a:srgbClr val="FFFFFF"/>
                </a:solidFill>
              </a:rPr>
              <a:t>Начальник отдела культуры </a:t>
            </a:r>
          </a:p>
          <a:p>
            <a:pPr algn="r"/>
            <a:r>
              <a:rPr lang="ru-RU" sz="2000" b="1" i="1" dirty="0" smtClean="0">
                <a:solidFill>
                  <a:srgbClr val="FFFFFF"/>
                </a:solidFill>
              </a:rPr>
              <a:t>администрации г.Минусинска</a:t>
            </a:r>
          </a:p>
          <a:p>
            <a:pPr algn="r"/>
            <a:r>
              <a:rPr lang="ru-RU" sz="2000" b="1" i="1" dirty="0" smtClean="0">
                <a:solidFill>
                  <a:srgbClr val="FFFFFF"/>
                </a:solidFill>
              </a:rPr>
              <a:t>Ирина Степановна </a:t>
            </a:r>
            <a:r>
              <a:rPr lang="ru-RU" sz="2000" b="1" i="1" dirty="0" err="1" smtClean="0">
                <a:solidFill>
                  <a:srgbClr val="FFFFFF"/>
                </a:solidFill>
              </a:rPr>
              <a:t>Вдонина</a:t>
            </a:r>
            <a:endParaRPr lang="ru-RU" sz="2000" b="1" i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357188" y="1500174"/>
            <a:ext cx="8786812" cy="785812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Муниципальных бюджетных  учреждений культуры - </a:t>
            </a:r>
            <a:r>
              <a:rPr lang="ru-RU" sz="28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rPr>
              <a:t>7 </a:t>
            </a:r>
            <a:endParaRPr lang="ru-RU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611188" y="476250"/>
            <a:ext cx="799306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Подведомственные  учреждения </a:t>
            </a:r>
            <a:r>
              <a:rPr lang="ru-RU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культуры</a:t>
            </a:r>
          </a:p>
        </p:txBody>
      </p:sp>
      <p:grpSp>
        <p:nvGrpSpPr>
          <p:cNvPr id="1029" name="Group 16"/>
          <p:cNvGrpSpPr>
            <a:grpSpLocks/>
          </p:cNvGrpSpPr>
          <p:nvPr/>
        </p:nvGrpSpPr>
        <p:grpSpPr bwMode="auto">
          <a:xfrm>
            <a:off x="2857488" y="1895475"/>
            <a:ext cx="6858000" cy="4962525"/>
            <a:chOff x="930" y="1194"/>
            <a:chExt cx="4320" cy="3126"/>
          </a:xfrm>
        </p:grpSpPr>
        <p:graphicFrame>
          <p:nvGraphicFramePr>
            <p:cNvPr id="1026" name="Object 8"/>
            <p:cNvGraphicFramePr>
              <a:graphicFrameLocks noChangeAspect="1"/>
            </p:cNvGraphicFramePr>
            <p:nvPr/>
          </p:nvGraphicFramePr>
          <p:xfrm>
            <a:off x="930" y="1194"/>
            <a:ext cx="4320" cy="31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0" name="Диаграмма" r:id="rId3" imgW="6858081" imgH="4962632" progId="MSGraph.Chart.8">
                    <p:embed followColorScheme="full"/>
                  </p:oleObj>
                </mc:Choice>
                <mc:Fallback>
                  <p:oleObj name="Диаграмма" r:id="rId3" imgW="6858081" imgH="4962632" progId="MSGraph.Chart.8">
                    <p:embed followColorScheme="full"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0" y="1194"/>
                          <a:ext cx="4320" cy="31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05" name="Text Box 9"/>
            <p:cNvSpPr txBox="1">
              <a:spLocks noChangeArrowheads="1"/>
            </p:cNvSpPr>
            <p:nvPr/>
          </p:nvSpPr>
          <p:spPr bwMode="auto">
            <a:xfrm>
              <a:off x="3198" y="2568"/>
              <a:ext cx="104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Библиотеки</a:t>
              </a:r>
            </a:p>
          </p:txBody>
        </p:sp>
        <p:grpSp>
          <p:nvGrpSpPr>
            <p:cNvPr id="1032" name="Group 15"/>
            <p:cNvGrpSpPr>
              <a:grpSpLocks/>
            </p:cNvGrpSpPr>
            <p:nvPr/>
          </p:nvGrpSpPr>
          <p:grpSpPr bwMode="auto">
            <a:xfrm>
              <a:off x="1973" y="1525"/>
              <a:ext cx="1138" cy="1884"/>
              <a:chOff x="1973" y="1525"/>
              <a:chExt cx="1138" cy="1884"/>
            </a:xfrm>
          </p:grpSpPr>
          <p:sp>
            <p:nvSpPr>
              <p:cNvPr id="4106" name="Text Box 10"/>
              <p:cNvSpPr txBox="1">
                <a:spLocks noChangeArrowheads="1"/>
              </p:cNvSpPr>
              <p:nvPr/>
            </p:nvSpPr>
            <p:spPr bwMode="auto">
              <a:xfrm rot="-45388568">
                <a:off x="2043" y="3178"/>
                <a:ext cx="99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ru-RU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ДМШ, ДХШ</a:t>
                </a:r>
              </a:p>
            </p:txBody>
          </p:sp>
          <p:sp>
            <p:nvSpPr>
              <p:cNvPr id="4107" name="Text Box 11"/>
              <p:cNvSpPr txBox="1">
                <a:spLocks noChangeArrowheads="1"/>
              </p:cNvSpPr>
              <p:nvPr/>
            </p:nvSpPr>
            <p:spPr bwMode="auto">
              <a:xfrm>
                <a:off x="1973" y="2840"/>
                <a:ext cx="453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ru-RU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ДК</a:t>
                </a:r>
              </a:p>
            </p:txBody>
          </p:sp>
          <p:sp>
            <p:nvSpPr>
              <p:cNvPr id="4108" name="Text Box 12"/>
              <p:cNvSpPr txBox="1">
                <a:spLocks noChangeArrowheads="1"/>
              </p:cNvSpPr>
              <p:nvPr/>
            </p:nvSpPr>
            <p:spPr bwMode="auto">
              <a:xfrm rot="1468669">
                <a:off x="2018" y="2251"/>
                <a:ext cx="95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ru-RU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Музей</a:t>
                </a:r>
              </a:p>
            </p:txBody>
          </p:sp>
          <p:sp>
            <p:nvSpPr>
              <p:cNvPr id="4109" name="Text Box 13"/>
              <p:cNvSpPr txBox="1">
                <a:spLocks noChangeArrowheads="1"/>
              </p:cNvSpPr>
              <p:nvPr/>
            </p:nvSpPr>
            <p:spPr bwMode="auto">
              <a:xfrm rot="-16747037">
                <a:off x="2496" y="1909"/>
                <a:ext cx="99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ru-RU" b="1" dirty="0" err="1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ПКи</a:t>
                </a:r>
                <a:endParaRPr lang="ru-RU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4110" name="Text Box 14"/>
              <p:cNvSpPr txBox="1">
                <a:spLocks noChangeArrowheads="1"/>
              </p:cNvSpPr>
              <p:nvPr/>
            </p:nvSpPr>
            <p:spPr bwMode="auto">
              <a:xfrm rot="3776964">
                <a:off x="2238" y="2077"/>
                <a:ext cx="1134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ru-RU" sz="1600" b="1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Карт. галлерея</a:t>
                </a:r>
              </a:p>
            </p:txBody>
          </p:sp>
        </p:grpSp>
      </p:grpSp>
      <p:sp>
        <p:nvSpPr>
          <p:cNvPr id="15" name="TextBox 14"/>
          <p:cNvSpPr txBox="1"/>
          <p:nvPr/>
        </p:nvSpPr>
        <p:spPr>
          <a:xfrm>
            <a:off x="5214942" y="4500570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FF"/>
                </a:solidFill>
              </a:rPr>
              <a:t>2</a:t>
            </a:r>
            <a:endParaRPr lang="ru-RU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Бюджет отрасли «культура»</a:t>
            </a:r>
          </a:p>
        </p:txBody>
      </p:sp>
      <p:sp>
        <p:nvSpPr>
          <p:cNvPr id="4099" name="Rectangle 8"/>
          <p:cNvSpPr>
            <a:spLocks noChangeArrowheads="1"/>
          </p:cNvSpPr>
          <p:nvPr/>
        </p:nvSpPr>
        <p:spPr bwMode="auto">
          <a:xfrm>
            <a:off x="971550" y="2636838"/>
            <a:ext cx="1081088" cy="2303462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1116013" y="1989138"/>
            <a:ext cx="100806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2015</a:t>
            </a:r>
          </a:p>
          <a:p>
            <a:pPr algn="ctr">
              <a:spcBef>
                <a:spcPct val="50000"/>
              </a:spcBef>
              <a:defRPr/>
            </a:pP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395288" y="5013325"/>
            <a:ext cx="28082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124 584 030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руб.</a:t>
            </a:r>
          </a:p>
        </p:txBody>
      </p:sp>
      <p:sp>
        <p:nvSpPr>
          <p:cNvPr id="4102" name="Rectangle 11"/>
          <p:cNvSpPr>
            <a:spLocks noChangeArrowheads="1"/>
          </p:cNvSpPr>
          <p:nvPr/>
        </p:nvSpPr>
        <p:spPr bwMode="auto">
          <a:xfrm>
            <a:off x="4275819" y="2205038"/>
            <a:ext cx="1079500" cy="2879725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4284663" y="1557338"/>
            <a:ext cx="1296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2016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3492500" y="5084763"/>
            <a:ext cx="3095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  <a:buAutoNum type="arabicPlain" startAt="126"/>
              <a:defRPr/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646  520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руб.</a:t>
            </a:r>
          </a:p>
        </p:txBody>
      </p:sp>
      <p:sp>
        <p:nvSpPr>
          <p:cNvPr id="4105" name="Rectangle 14"/>
          <p:cNvSpPr>
            <a:spLocks noChangeArrowheads="1"/>
          </p:cNvSpPr>
          <p:nvPr/>
        </p:nvSpPr>
        <p:spPr bwMode="auto">
          <a:xfrm>
            <a:off x="7092950" y="3933825"/>
            <a:ext cx="1079500" cy="1152525"/>
          </a:xfrm>
          <a:prstGeom prst="rect">
            <a:avLst/>
          </a:prstGeom>
          <a:solidFill>
            <a:srgbClr val="33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66FF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7019925" y="3429000"/>
            <a:ext cx="1368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Прирост</a:t>
            </a:r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6732588" y="5084763"/>
            <a:ext cx="21605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2 062 490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руб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 отрасли на 2016 год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214313" y="1600200"/>
            <a:ext cx="8929687" cy="5114925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bg1"/>
                </a:solidFill>
              </a:rPr>
              <a:t>Фонд оплаты труда                  107992,11 тыс. </a:t>
            </a:r>
            <a:r>
              <a:rPr lang="ru-RU" b="1" dirty="0" err="1" smtClean="0">
                <a:solidFill>
                  <a:schemeClr val="bg1"/>
                </a:solidFill>
              </a:rPr>
              <a:t>руб</a:t>
            </a:r>
            <a:endParaRPr lang="ru-RU" b="1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ru-RU" b="1" dirty="0" smtClean="0">
                <a:solidFill>
                  <a:schemeClr val="bg1"/>
                </a:solidFill>
              </a:rPr>
              <a:t>Коммунальные расходы           4424,80 тыс. </a:t>
            </a:r>
            <a:r>
              <a:rPr lang="ru-RU" b="1" dirty="0" err="1" smtClean="0">
                <a:solidFill>
                  <a:schemeClr val="bg1"/>
                </a:solidFill>
              </a:rPr>
              <a:t>руб</a:t>
            </a:r>
            <a:endParaRPr lang="ru-RU" b="1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ru-RU" b="1" dirty="0" smtClean="0">
                <a:solidFill>
                  <a:schemeClr val="bg1"/>
                </a:solidFill>
              </a:rPr>
              <a:t>Прочие расходы                         14229,61 тыс. </a:t>
            </a:r>
            <a:r>
              <a:rPr lang="ru-RU" b="1" dirty="0" err="1" smtClean="0">
                <a:solidFill>
                  <a:schemeClr val="bg1"/>
                </a:solidFill>
              </a:rPr>
              <a:t>руб</a:t>
            </a:r>
            <a:endParaRPr lang="ru-RU" b="1" dirty="0" smtClean="0">
              <a:solidFill>
                <a:schemeClr val="bg1"/>
              </a:solidFill>
            </a:endParaRPr>
          </a:p>
          <a:p>
            <a:pPr eaLnBrk="1" hangingPunct="1">
              <a:buNone/>
            </a:pPr>
            <a:r>
              <a:rPr lang="ru-RU" b="1" dirty="0" smtClean="0">
                <a:solidFill>
                  <a:schemeClr val="bg1"/>
                </a:solidFill>
              </a:rPr>
              <a:t>     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>
          <a:xfrm>
            <a:off x="214282" y="115888"/>
            <a:ext cx="8678893" cy="955658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Субсидии бюджетным  учреждениям на 2016 год (выполнение муниципального  задания)</a:t>
            </a:r>
            <a:endParaRPr lang="ru-RU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774819"/>
              </p:ext>
            </p:extLst>
          </p:nvPr>
        </p:nvGraphicFramePr>
        <p:xfrm>
          <a:off x="357160" y="1397000"/>
          <a:ext cx="8501120" cy="505259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747386"/>
                <a:gridCol w="1763110"/>
                <a:gridCol w="1590795"/>
                <a:gridCol w="1399829"/>
              </a:tblGrid>
              <a:tr h="46036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Наименование учреждений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 anchor="ctr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/>
                        <a:t>Субсидия на выполнение муниципального задания</a:t>
                      </a:r>
                      <a:endParaRPr lang="ru-RU" sz="105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79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2016 </a:t>
                      </a:r>
                      <a:r>
                        <a:rPr lang="ru-RU" sz="1600" b="1" dirty="0"/>
                        <a:t>год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2017 </a:t>
                      </a:r>
                      <a:r>
                        <a:rPr lang="ru-RU" sz="1600" b="1" dirty="0"/>
                        <a:t>год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2018 </a:t>
                      </a:r>
                      <a:r>
                        <a:rPr lang="ru-RU" sz="1600" b="1" dirty="0"/>
                        <a:t>год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</a:tr>
              <a:tr h="3279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/>
                        <a:t>МБУК «Картинная галерея»</a:t>
                      </a:r>
                      <a:endParaRPr lang="ru-RU" sz="105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595,55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595,55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595,55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</a:tr>
              <a:tr h="5557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/>
                        <a:t>МБУК «Минусинский краеведческий музей им. Н.М. Мартьянова»</a:t>
                      </a:r>
                      <a:endParaRPr lang="ru-RU" sz="105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28530,71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28530,71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28530,71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</a:tr>
              <a:tr h="6558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/>
                        <a:t>МБУК «Централизованная библиотечная система»</a:t>
                      </a:r>
                      <a:endParaRPr lang="ru-RU" sz="105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26688,48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26688,48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26688,48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</a:tr>
              <a:tr h="4242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МБУК «Городской Дом культуры»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28614,89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28614,89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28614,89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</a:tr>
              <a:tr h="6558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МБУК  «Дом культуры поселка Зеленый Бор»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2620,69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2620,69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2620,69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</a:tr>
              <a:tr h="6558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МОБУ ДОД «Детская музыкальная школа»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27770,27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27770,27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27770,278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</a:tr>
              <a:tr h="6558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/>
                        <a:t>МОБУ ДОД «Детская художественная школа»</a:t>
                      </a:r>
                      <a:endParaRPr lang="ru-RU" sz="1050" b="1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6381,39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6381,39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6381,39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</a:tr>
              <a:tr h="3279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Итого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121201,98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121201,98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121201,98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Целевые субсидии за счет средств городского бюджета на 2016 год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576932"/>
              </p:ext>
            </p:extLst>
          </p:nvPr>
        </p:nvGraphicFramePr>
        <p:xfrm>
          <a:off x="285720" y="1428736"/>
          <a:ext cx="8643998" cy="384744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810368"/>
                <a:gridCol w="1792742"/>
                <a:gridCol w="1617532"/>
                <a:gridCol w="1423356"/>
              </a:tblGrid>
              <a:tr h="69396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/>
                        <a:t>Наименование учреждений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/>
                        <a:t>Целевые субсидии, тыс. рублей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39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/>
                        <a:t>2016год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/>
                        <a:t>2017 </a:t>
                      </a:r>
                      <a:r>
                        <a:rPr lang="ru-RU" sz="2000" b="1" dirty="0"/>
                        <a:t>год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/>
                        <a:t>2018 </a:t>
                      </a:r>
                      <a:r>
                        <a:rPr lang="ru-RU" sz="2000" b="1" dirty="0"/>
                        <a:t>год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80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Приобретение основных средств для нужд подведомственных учреждений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/>
                        <a:t>498,42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/>
                        <a:t>0,00</a:t>
                      </a:r>
                      <a:endParaRPr lang="ru-RU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/>
                        <a:t>0,00</a:t>
                      </a:r>
                      <a:endParaRPr lang="ru-RU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674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Times New Roman"/>
                          <a:cs typeface="Times New Roman"/>
                        </a:rPr>
                        <a:t>Создание безопасных и комфортных условий функционирования учреждений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/>
                        <a:t>1555,57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/>
                        <a:t>0,00</a:t>
                      </a:r>
                      <a:endParaRPr lang="ru-RU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/>
                        <a:t>0,00</a:t>
                      </a:r>
                      <a:endParaRPr lang="ru-RU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39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/>
                        <a:t>Итого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/>
                        <a:t>2053,99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/>
                        <a:t>0,00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/>
                        <a:t>0,00</a:t>
                      </a:r>
                      <a:endParaRPr lang="ru-RU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Муниципальная программа «Культура города Минусинска» на 2016-2018 годы</a:t>
            </a: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chemeClr val="bg1"/>
                </a:solidFill>
              </a:rPr>
              <a:t>Основные задачи Программы:</a:t>
            </a:r>
            <a:endParaRPr lang="ru-RU" sz="2000" b="1" u="sng" dirty="0" smtClean="0">
              <a:solidFill>
                <a:schemeClr val="bg1"/>
              </a:solidFill>
            </a:endParaRPr>
          </a:p>
          <a:p>
            <a:pPr lvl="1"/>
            <a:r>
              <a:rPr lang="ru-RU" b="1" dirty="0" smtClean="0">
                <a:solidFill>
                  <a:schemeClr val="bg1"/>
                </a:solidFill>
              </a:rPr>
              <a:t>сохранение и эффективное использование культурного наследия города Минусинска»;</a:t>
            </a:r>
            <a:endParaRPr lang="ru-RU" sz="1800" b="1" dirty="0" smtClean="0">
              <a:solidFill>
                <a:schemeClr val="bg1"/>
              </a:solidFill>
            </a:endParaRPr>
          </a:p>
          <a:p>
            <a:pPr lvl="1"/>
            <a:r>
              <a:rPr lang="ru-RU" b="1" dirty="0" smtClean="0">
                <a:solidFill>
                  <a:srgbClr val="FFFF00"/>
                </a:solidFill>
              </a:rPr>
              <a:t>обеспечение доступа населения города Минусинска  к культурным услугам и их участию в жизни города;</a:t>
            </a:r>
            <a:endParaRPr lang="ru-RU" sz="1800" b="1" dirty="0" smtClean="0">
              <a:solidFill>
                <a:srgbClr val="FFFF00"/>
              </a:solidFill>
            </a:endParaRPr>
          </a:p>
          <a:p>
            <a:pPr lvl="1"/>
            <a:r>
              <a:rPr lang="ru-RU" b="1" dirty="0" smtClean="0">
                <a:solidFill>
                  <a:schemeClr val="bg1"/>
                </a:solidFill>
              </a:rPr>
              <a:t>создание условий для устойчивого развития отрасли «Культура» в городе Минусинске.</a:t>
            </a:r>
            <a:endParaRPr lang="ru-RU" sz="1800" b="1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55576" y="268925"/>
            <a:ext cx="7344816" cy="12241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Муниципальная программа </a:t>
            </a:r>
            <a:b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«Культура  города Минусинска» </a:t>
            </a:r>
            <a:b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2016 - 2018 годы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5272" y="2656998"/>
            <a:ext cx="2808312" cy="19442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подпрограмма 1 «Культурное наследие»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67844" y="2636912"/>
            <a:ext cx="2808312" cy="19442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подпрограмма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«Искусство </a:t>
            </a: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народное творчество»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12160" y="2636912"/>
            <a:ext cx="2808312" cy="19442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подпрограмма 3 «Обеспечение условий реализации программы и прочие мероприятия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Прямая со стрелкой 8"/>
          <p:cNvCxnSpPr>
            <a:endCxn id="5" idx="0"/>
          </p:cNvCxnSpPr>
          <p:nvPr/>
        </p:nvCxnSpPr>
        <p:spPr>
          <a:xfrm flipH="1">
            <a:off x="1709428" y="1640502"/>
            <a:ext cx="2214500" cy="1016496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endCxn id="6" idx="0"/>
          </p:cNvCxnSpPr>
          <p:nvPr/>
        </p:nvCxnSpPr>
        <p:spPr>
          <a:xfrm>
            <a:off x="3979241" y="1651466"/>
            <a:ext cx="592759" cy="985446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7" idx="0"/>
          </p:cNvCxnSpPr>
          <p:nvPr/>
        </p:nvCxnSpPr>
        <p:spPr>
          <a:xfrm>
            <a:off x="3923928" y="1620416"/>
            <a:ext cx="3492388" cy="1016496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774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751492"/>
              </p:ext>
            </p:extLst>
          </p:nvPr>
        </p:nvGraphicFramePr>
        <p:xfrm>
          <a:off x="357155" y="560953"/>
          <a:ext cx="8501123" cy="57970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0287"/>
                <a:gridCol w="1698021"/>
                <a:gridCol w="468618"/>
                <a:gridCol w="468618"/>
                <a:gridCol w="468618"/>
                <a:gridCol w="535563"/>
                <a:gridCol w="468618"/>
                <a:gridCol w="80960"/>
                <a:gridCol w="410287"/>
                <a:gridCol w="412336"/>
                <a:gridCol w="467725"/>
                <a:gridCol w="484136"/>
                <a:gridCol w="486188"/>
                <a:gridCol w="410287"/>
                <a:gridCol w="410287"/>
                <a:gridCol w="410287"/>
                <a:gridCol w="410287"/>
              </a:tblGrid>
              <a:tr h="405074">
                <a:tc gridSpan="17">
                  <a:txBody>
                    <a:bodyPr/>
                    <a:lstStyle/>
                    <a:p>
                      <a:pPr algn="ctr" fontAlgn="t"/>
                      <a:r>
                        <a:rPr lang="ru-RU" sz="20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Целевые показатели на долгосрочный период</a:t>
                      </a:r>
                      <a:endParaRPr lang="ru-RU" sz="20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</a:endParaRPr>
                    </a:p>
                  </a:txBody>
                  <a:tcPr marL="6022" marR="6022" marT="6022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6671"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22" marR="6022" marT="6022" marB="0"/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6022" marR="6022" marT="6022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l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22" marR="6022" marT="602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22" marR="6022" marT="6022" marB="0" anchor="b"/>
                </a:tc>
              </a:tr>
              <a:tr h="653345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</a:rPr>
                        <a:t>Цели, задачи, показатели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</a:rPr>
                        <a:t>Единица  изме-рения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2013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2014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2015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</a:rPr>
                        <a:t>Плановый период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</a:rPr>
                        <a:t>Долгосрочный период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33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2016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2017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2018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2019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2020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2021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2022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2023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2024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2025год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</a:tr>
              <a:tr h="653001"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>
                          <a:solidFill>
                            <a:srgbClr val="C00000"/>
                          </a:solidFill>
                          <a:effectLst/>
                        </a:rPr>
                        <a:t>1</a:t>
                      </a:r>
                      <a:endParaRPr lang="ru-RU" sz="1400" b="1" i="0" u="none" strike="noStrike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gridSpan="16"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Цель программы: создание условий для развития и реализации культурного и духовного потенциала населения Красноярского </a:t>
                      </a:r>
                      <a:r>
                        <a:rPr lang="ru-RU" sz="1400" b="1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края</a:t>
                      </a:r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</a:tr>
              <a:tr h="179887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1.1.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Удельный вес населения, участвующего в платных культурно-досуговых мероприятиях, проводимых государственными (муниципальными) учреждениями культуры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effectLst/>
                        </a:rPr>
                        <a:t>446,3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effectLst/>
                        </a:rPr>
                        <a:t>480,4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effectLst/>
                        </a:rPr>
                        <a:t>277,1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effectLst/>
                        </a:rPr>
                        <a:t>280,5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gridSpan="2"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effectLst/>
                        </a:rPr>
                        <a:t>283,2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hMerge="1">
                  <a:txBody>
                    <a:bodyPr/>
                    <a:lstStyle/>
                    <a:p>
                      <a:pPr algn="r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</a:rPr>
                        <a:t>458,8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</a:rPr>
                        <a:t>458,8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</a:rPr>
                        <a:t>458,8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</a:rPr>
                        <a:t>458,8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</a:rPr>
                        <a:t>458,8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</a:rPr>
                        <a:t>458,8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</a:rPr>
                        <a:t>458,8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</a:rPr>
                        <a:t>458,8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</a:tr>
              <a:tr h="130669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</a:rPr>
                        <a:t>1.2.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effectLst/>
                        </a:rPr>
                        <a:t>Количество экземпляров новых поступлений в библиотечные фонды общедоступных библиотек на 1 тыс. человек населения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</a:rPr>
                        <a:t>экз.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effectLst/>
                        </a:rPr>
                        <a:t>150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smtClean="0">
                          <a:effectLst/>
                        </a:rPr>
                        <a:t>134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</a:rPr>
                        <a:t>135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</a:rPr>
                        <a:t>135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gridSpan="2"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 smtClean="0">
                          <a:effectLst/>
                        </a:rPr>
                        <a:t>136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 hMerge="1">
                  <a:txBody>
                    <a:bodyPr/>
                    <a:lstStyle/>
                    <a:p>
                      <a:pPr algn="r" fontAlgn="t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</a:rPr>
                        <a:t>136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</a:rPr>
                        <a:t>136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</a:rPr>
                        <a:t>136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</a:rPr>
                        <a:t>136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</a:rPr>
                        <a:t>136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</a:rPr>
                        <a:t>136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>
                          <a:effectLst/>
                        </a:rPr>
                        <a:t>136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u="none" strike="noStrike" dirty="0">
                          <a:effectLst/>
                        </a:rPr>
                        <a:t>136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22" marR="6022" marT="6022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151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429684" cy="1143000"/>
          </a:xfrm>
        </p:spPr>
        <p:txBody>
          <a:bodyPr/>
          <a:lstStyle/>
          <a:p>
            <a:pPr lvl="0"/>
            <a:r>
              <a:rPr kumimoji="0" lang="ru-RU" sz="3600" b="1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Объём ф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инансирования муниципальной программы 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Культура города Минусинска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/>
            </a:r>
            <a:b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</a:br>
            <a:endParaRPr lang="ru-RU" sz="3600" dirty="0"/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0" y="2214554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составляет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487 447,15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тыс. рублей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в том числе по годам: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2016 год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– 239191,95 тыс. рублей;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2017 год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– 124131,80 тыс. рублей;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2018 год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– 124123,40 тыс. рублей.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563639"/>
              </p:ext>
            </p:extLst>
          </p:nvPr>
        </p:nvGraphicFramePr>
        <p:xfrm>
          <a:off x="285722" y="1214423"/>
          <a:ext cx="8501120" cy="500065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747386"/>
                <a:gridCol w="1763109"/>
                <a:gridCol w="1590796"/>
                <a:gridCol w="1399829"/>
              </a:tblGrid>
              <a:tr h="45460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/>
                        <a:t>Наименование подпрограммы</a:t>
                      </a:r>
                      <a:endParaRPr lang="ru-RU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/>
                        <a:t>Объем финансирования</a:t>
                      </a:r>
                      <a:endParaRPr lang="ru-RU" sz="12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46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/>
                        <a:t>2016 </a:t>
                      </a:r>
                      <a:r>
                        <a:rPr lang="ru-RU" sz="1800" b="1" dirty="0"/>
                        <a:t>год</a:t>
                      </a:r>
                      <a:endParaRPr lang="ru-RU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/>
                        <a:t>2017 </a:t>
                      </a:r>
                      <a:r>
                        <a:rPr lang="ru-RU" sz="1800" b="1" dirty="0"/>
                        <a:t>год</a:t>
                      </a:r>
                      <a:endParaRPr lang="ru-RU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/>
                        <a:t>2018 </a:t>
                      </a:r>
                      <a:r>
                        <a:rPr lang="ru-RU" sz="1800" b="1" dirty="0"/>
                        <a:t>год</a:t>
                      </a:r>
                      <a:endParaRPr lang="ru-RU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092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/>
                        <a:t>Подпрограмма «Культурное наследие»</a:t>
                      </a:r>
                      <a:endParaRPr lang="ru-RU" sz="12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/>
                        <a:t>168551,77</a:t>
                      </a:r>
                      <a:endParaRPr lang="ru-RU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/>
                        <a:t>55814,74</a:t>
                      </a:r>
                      <a:endParaRPr lang="ru-RU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/>
                        <a:t>55814,74</a:t>
                      </a:r>
                      <a:endParaRPr lang="ru-RU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092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/>
                        <a:t>Подпрограмма </a:t>
                      </a:r>
                      <a:r>
                        <a:rPr lang="ru-RU" sz="1800" b="1" dirty="0" smtClean="0"/>
                        <a:t>«Искусство </a:t>
                      </a:r>
                      <a:r>
                        <a:rPr lang="ru-RU" sz="1800" b="1" dirty="0"/>
                        <a:t>и народное творчество»</a:t>
                      </a:r>
                      <a:endParaRPr lang="ru-RU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/>
                        <a:t>31235,58</a:t>
                      </a:r>
                      <a:endParaRPr lang="ru-RU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/>
                        <a:t>31235,58</a:t>
                      </a:r>
                      <a:endParaRPr lang="ru-RU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/>
                        <a:t>31235,58</a:t>
                      </a:r>
                      <a:endParaRPr lang="ru-RU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184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/>
                        <a:t>Подпрограмма «Обеспечение условий реализации программы и прочие мероприятия»</a:t>
                      </a:r>
                      <a:endParaRPr lang="ru-RU" sz="12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/>
                        <a:t>39404,60</a:t>
                      </a:r>
                      <a:endParaRPr lang="ru-RU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/>
                        <a:t>37081,48</a:t>
                      </a:r>
                      <a:endParaRPr lang="ru-RU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/>
                        <a:t>37073,08</a:t>
                      </a:r>
                      <a:endParaRPr lang="ru-RU" sz="12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46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/>
                        <a:t>Итого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/>
                        <a:t>239191,95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/>
                        <a:t>124131,80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/>
                        <a:t>124123,40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214290"/>
            <a:ext cx="9144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Финансирование муниципальной программы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Культура города Минусинска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382099"/>
              </p:ext>
            </p:extLst>
          </p:nvPr>
        </p:nvGraphicFramePr>
        <p:xfrm>
          <a:off x="142844" y="1428737"/>
          <a:ext cx="8858280" cy="340539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904825"/>
                <a:gridCol w="1837184"/>
                <a:gridCol w="1657630"/>
                <a:gridCol w="1458641"/>
              </a:tblGrid>
              <a:tr h="485778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/>
                        <a:t>Наименование подпрограммы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/>
                        <a:t>Объем финансирования</a:t>
                      </a:r>
                      <a:endParaRPr lang="ru-RU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57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/>
                        <a:t>2016 </a:t>
                      </a:r>
                      <a:r>
                        <a:rPr lang="ru-RU" sz="2000" b="1" dirty="0"/>
                        <a:t>год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/>
                        <a:t>2017 </a:t>
                      </a:r>
                      <a:r>
                        <a:rPr lang="ru-RU" sz="2000" b="1" dirty="0"/>
                        <a:t>год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/>
                        <a:t>2018 </a:t>
                      </a:r>
                      <a:r>
                        <a:rPr lang="ru-RU" sz="2000" b="1" dirty="0"/>
                        <a:t>год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431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/>
                        <a:t>Муниципальная программа «Развитие образования города Минусинска на 2014-2016 годы»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/>
                        <a:t>200,00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57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/>
                        <a:t>Итого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/>
                        <a:t>     200,00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142852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Соисполнение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 муниципальным программам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313" y="214313"/>
            <a:ext cx="8786812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Приоритетные задачи отрасли культуры на 2016 год</a:t>
            </a: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250825" y="1341438"/>
            <a:ext cx="8424863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Повышение качества и доступности культурных услуг для населения.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  <a:defRPr/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Модернизация материально-технической базы и деятельности учреждений культуры.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spcBef>
                <a:spcPct val="50000"/>
              </a:spcBef>
              <a:defRPr/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3. Внедрение информационно-коммуникационных технологий в деятельность учреждений культуры.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spcBef>
                <a:spcPct val="50000"/>
              </a:spcBef>
              <a:defRPr/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4. Обеспечение сохранности  и эффективное использование объектов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культурного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наследия, находящихся в муниципальной собственности.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spcBef>
                <a:spcPct val="50000"/>
              </a:spcBef>
              <a:defRPr/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5. Выявление и поддержка творчески одарённых личностей. Посредством конкурсов, фестивалей и грантов.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643182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Благодарю </a:t>
            </a:r>
            <a:r>
              <a:rPr lang="ru-RU" b="1" smtClean="0">
                <a:solidFill>
                  <a:srgbClr val="FFFF00"/>
                </a:solidFill>
              </a:rPr>
              <a:t>за внимание!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88" y="1785926"/>
            <a:ext cx="8786812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Благодарю за внимание!</a:t>
            </a:r>
            <a:endParaRPr lang="ru-RU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10867</TotalTime>
  <Words>641</Words>
  <Application>Microsoft Office PowerPoint</Application>
  <PresentationFormat>Экран (4:3)</PresentationFormat>
  <Paragraphs>194</Paragraphs>
  <Slides>15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Тема Office</vt:lpstr>
      <vt:lpstr>Диаграмма</vt:lpstr>
      <vt:lpstr>Презентация PowerPoint</vt:lpstr>
      <vt:lpstr>Презентация PowerPoint</vt:lpstr>
      <vt:lpstr>Бюджет отрасли «культура»</vt:lpstr>
      <vt:lpstr>Бюджет отрасли на 2016 год</vt:lpstr>
      <vt:lpstr>Субсидии бюджетным  учреждениям на 2016 год (выполнение муниципального  задания)</vt:lpstr>
      <vt:lpstr>Презентация PowerPoint</vt:lpstr>
      <vt:lpstr>Муниципальная программа «Культура города Минусинска» на 2016-2018 годы</vt:lpstr>
      <vt:lpstr>Презентация PowerPoint</vt:lpstr>
      <vt:lpstr>Презентация PowerPoint</vt:lpstr>
      <vt:lpstr>Объём финансирования муниципальной программы «Культура города Минусинска» </vt:lpstr>
      <vt:lpstr>Презентация PowerPoint</vt:lpstr>
      <vt:lpstr>Презентация PowerPoint</vt:lpstr>
      <vt:lpstr>Презентация PowerPoint</vt:lpstr>
      <vt:lpstr>Благодарю за внимание!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Рома</dc:creator>
  <cp:lastModifiedBy>User</cp:lastModifiedBy>
  <cp:revision>92</cp:revision>
  <cp:lastPrinted>2015-12-03T02:34:06Z</cp:lastPrinted>
  <dcterms:created xsi:type="dcterms:W3CDTF">2011-01-15T23:54:27Z</dcterms:created>
  <dcterms:modified xsi:type="dcterms:W3CDTF">2015-12-03T02:51:16Z</dcterms:modified>
</cp:coreProperties>
</file>