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layout13.xml" ContentType="application/vnd.openxmlformats-officedocument.drawingml.diagramLayout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colors16.xml" ContentType="application/vnd.openxmlformats-officedocument.drawingml.diagramColor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9"/>
  </p:notesMasterIdLst>
  <p:sldIdLst>
    <p:sldId id="256" r:id="rId2"/>
    <p:sldId id="298" r:id="rId3"/>
    <p:sldId id="310" r:id="rId4"/>
    <p:sldId id="302" r:id="rId5"/>
    <p:sldId id="312" r:id="rId6"/>
    <p:sldId id="311" r:id="rId7"/>
    <p:sldId id="304" r:id="rId8"/>
    <p:sldId id="262" r:id="rId9"/>
    <p:sldId id="297" r:id="rId10"/>
    <p:sldId id="307" r:id="rId11"/>
    <p:sldId id="296" r:id="rId12"/>
    <p:sldId id="308" r:id="rId13"/>
    <p:sldId id="292" r:id="rId14"/>
    <p:sldId id="283" r:id="rId15"/>
    <p:sldId id="289" r:id="rId16"/>
    <p:sldId id="309" r:id="rId17"/>
    <p:sldId id="271" r:id="rId18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0033CC"/>
    <a:srgbClr val="BD4823"/>
    <a:srgbClr val="7C5EA0"/>
    <a:srgbClr val="FF0066"/>
    <a:srgbClr val="2ED7E4"/>
    <a:srgbClr val="3099E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>
        <p:scale>
          <a:sx n="89" d="100"/>
          <a:sy n="89" d="100"/>
        </p:scale>
        <p:origin x="-1638" y="-4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1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55;&#1088;&#1086;&#1077;&#1082;&#1090;%20&#1073;&#1102;&#1076;&#1078;&#1077;&#1090;&#1072;%20&#1085;&#1072;%202021%20&#1075;&#1086;&#1076;\&#1055;&#1091;&#1073;&#1083;&#1080;&#1095;&#1085;&#1099;&#1077;%20&#1089;&#1083;&#1091;&#1096;&#1072;&#1085;&#1080;&#1081;\&#1088;&#1072;&#1089;&#1095;&#1077;&#1090;&#1099;%20&#1082;%20&#1089;&#1083;&#1072;&#1081;&#1076;&#1072;&#1084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55;&#1088;&#1086;&#1077;&#1082;&#1090;%20&#1073;&#1102;&#1076;&#1078;&#1077;&#1090;&#1072;%20&#1085;&#1072;%202021%20&#1075;&#1086;&#1076;\&#1055;&#1091;&#1073;&#1083;&#1080;&#1095;&#1085;&#1099;&#1077;%20&#1089;&#1083;&#1091;&#1096;&#1072;&#1085;&#1080;&#1081;\&#1088;&#1072;&#1089;&#1095;&#1077;&#1090;&#1099;%20&#1082;%20&#1089;&#1083;&#1072;&#1081;&#1076;&#1072;&#1084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55;&#1088;&#1086;&#1077;&#1082;&#1090;%20&#1073;&#1102;&#1076;&#1078;&#1077;&#1090;&#1072;%20&#1085;&#1072;%202021%20&#1075;&#1086;&#1076;\&#1055;&#1091;&#1073;&#1083;&#1080;&#1095;&#1085;&#1099;&#1077;%20&#1089;&#1083;&#1091;&#1096;&#1072;&#1085;&#1080;&#1081;\&#1088;&#1072;&#1089;&#1095;&#1077;&#1090;&#1099;%20&#1082;%20&#1089;&#1083;&#1072;&#1081;&#1076;&#1072;&#108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Муниципальные программы на 202</a:t>
            </a:r>
            <a:r>
              <a:rPr lang="en-US"/>
              <a:t>1</a:t>
            </a:r>
            <a:r>
              <a:rPr lang="ru-RU"/>
              <a:t> год</a:t>
            </a:r>
          </a:p>
        </c:rich>
      </c:tx>
      <c:layout>
        <c:manualLayout>
          <c:xMode val="edge"/>
          <c:yMode val="edge"/>
          <c:x val="1.7681748450979241E-2"/>
          <c:y val="1.8395742198891805E-2"/>
        </c:manualLayout>
      </c:layout>
    </c:title>
    <c:plotArea>
      <c:layout>
        <c:manualLayout>
          <c:layoutTarget val="inner"/>
          <c:xMode val="edge"/>
          <c:yMode val="edge"/>
          <c:x val="3.5534667541557326E-2"/>
          <c:y val="0.16892184310294561"/>
          <c:w val="0.54274879702537204"/>
          <c:h val="0.72366506270049602"/>
        </c:manualLayout>
      </c:layout>
      <c:doughnutChart>
        <c:varyColors val="1"/>
        <c:ser>
          <c:idx val="0"/>
          <c:order val="0"/>
          <c:dLbls>
            <c:dLbl>
              <c:idx val="0"/>
              <c:layout>
                <c:manualLayout>
                  <c:x val="-9.5432866413631828E-3"/>
                  <c:y val="1.0820559062218254E-2"/>
                </c:manualLayout>
              </c:layout>
              <c:showPercent val="1"/>
            </c:dLbl>
            <c:dLbl>
              <c:idx val="4"/>
              <c:layout>
                <c:manualLayout>
                  <c:x val="2.3339505556812953E-2"/>
                  <c:y val="7.0609117954033998E-3"/>
                </c:manualLayout>
              </c:layout>
              <c:showPercent val="1"/>
            </c:dLbl>
            <c:dLbl>
              <c:idx val="5"/>
              <c:delete val="1"/>
            </c:dLbl>
            <c:dLbl>
              <c:idx val="6"/>
              <c:layout>
                <c:manualLayout>
                  <c:x val="2.5028262252201412E-2"/>
                  <c:y val="-4.9109883364027024E-3"/>
                </c:manualLayout>
              </c:layout>
              <c:showPercent val="1"/>
            </c:dLbl>
            <c:dLbl>
              <c:idx val="9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dLbl>
              <c:idx val="15"/>
              <c:layout>
                <c:manualLayout>
                  <c:x val="4.1713587138905921E-17"/>
                  <c:y val="-3.6832412523020483E-2"/>
                </c:manualLayout>
              </c:layout>
              <c:showPercent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МП!$B$3:$B$16</c:f>
              <c:strCache>
                <c:ptCount val="14"/>
                <c:pt idx="0">
                  <c:v>"Культура города Минусинска"</c:v>
                </c:pt>
                <c:pt idx="1">
                  <c:v>"Реформирование и модернизация жилищно-коммунального хозяйства и повышение энергетической эффективности муниципального образования город Минусинск"</c:v>
                </c:pt>
                <c:pt idx="2">
                  <c:v> "Обеспечение транспортной инфраструктуры муниципального образования город Минусинск"</c:v>
                </c:pt>
                <c:pt idx="3">
                  <c:v> "Обеспечение жизнедеятельности территории "</c:v>
                </c:pt>
                <c:pt idx="4">
                  <c:v>"Благоустройство территории муниципального образования город Минусинск"</c:v>
                </c:pt>
                <c:pt idx="5">
                  <c:v>"Молодежь Минусинска"</c:v>
                </c:pt>
                <c:pt idx="6">
                  <c:v>"Физическая культура и спорт в муниципальном образовании город Минусинск"</c:v>
                </c:pt>
                <c:pt idx="7">
                  <c:v>Управление муниципальными финансами"</c:v>
                </c:pt>
                <c:pt idx="8">
                  <c:v>Эффективное управление муниципальным имуществом города Минусинска"</c:v>
                </c:pt>
                <c:pt idx="9">
                  <c:v> "Социально - экономическая поддержка интересов населения города Минусинска"</c:v>
                </c:pt>
                <c:pt idx="10">
                  <c:v>"Развитие образования города Минусинска"</c:v>
                </c:pt>
                <c:pt idx="11">
                  <c:v>"Безопасный город"</c:v>
                </c:pt>
                <c:pt idx="12">
                  <c:v> "Формирование современной городской среды" на 2018-2022 годы</c:v>
                </c:pt>
                <c:pt idx="13">
                  <c:v>"Информационное общество муниципального образования город Минусинск"</c:v>
                </c:pt>
              </c:strCache>
            </c:strRef>
          </c:cat>
          <c:val>
            <c:numRef>
              <c:f>МП!$C$3:$C$16</c:f>
              <c:numCache>
                <c:formatCode>#,##0.00</c:formatCode>
                <c:ptCount val="14"/>
                <c:pt idx="0">
                  <c:v>263017.39</c:v>
                </c:pt>
                <c:pt idx="1">
                  <c:v>49391.69</c:v>
                </c:pt>
                <c:pt idx="2">
                  <c:v>113710.1</c:v>
                </c:pt>
                <c:pt idx="3">
                  <c:v>129804.07</c:v>
                </c:pt>
                <c:pt idx="4">
                  <c:v>15869.710000000003</c:v>
                </c:pt>
                <c:pt idx="5">
                  <c:v>19598.629999999994</c:v>
                </c:pt>
                <c:pt idx="6">
                  <c:v>65692.899999999994</c:v>
                </c:pt>
                <c:pt idx="7">
                  <c:v>40919.120000000003</c:v>
                </c:pt>
                <c:pt idx="8">
                  <c:v>217467.84999999998</c:v>
                </c:pt>
                <c:pt idx="9">
                  <c:v>4275.5</c:v>
                </c:pt>
                <c:pt idx="10">
                  <c:v>1495696.12</c:v>
                </c:pt>
                <c:pt idx="11">
                  <c:v>1140.32</c:v>
                </c:pt>
                <c:pt idx="12">
                  <c:v>30924.799999999996</c:v>
                </c:pt>
                <c:pt idx="13">
                  <c:v>1250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9476864722247991"/>
          <c:y val="5.1947203623893295E-2"/>
          <c:w val="0.40386803185438136"/>
          <c:h val="0.90080430087084151"/>
        </c:manualLayout>
      </c:layout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3.5797065123147856E-2"/>
          <c:y val="8.963373727705469E-2"/>
          <c:w val="0.89467597779891439"/>
          <c:h val="0.87500000000000022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00B050"/>
              </a:solidFill>
            </c:spPr>
          </c:dPt>
          <c:dPt>
            <c:idx val="1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-2.4613304162731241E-2"/>
                  <c:y val="-2.3222134862508153E-3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/>
                      <a:t>НАЛОГОВЫЕ И НЕНАЛОГОВЫЕ ДОХОДЫ
22%</a:t>
                    </a:r>
                  </a:p>
                </c:rich>
              </c:tx>
              <c:showCatName val="1"/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400" dirty="0"/>
                      <a:t>БЕЗВОЗМЕЗДНЫЕ ПОСТУПЛЕНИЯ
78%</a:t>
                    </a:r>
                  </a:p>
                </c:rich>
              </c:tx>
              <c:showCatName val="1"/>
              <c:showPercent val="1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'структура доходов'!$C$2:$C$3</c:f>
              <c:strCache>
                <c:ptCount val="2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'структура доходов'!$D$2:$D$3</c:f>
              <c:numCache>
                <c:formatCode>#,##0.00</c:formatCode>
                <c:ptCount val="2"/>
                <c:pt idx="0">
                  <c:v>539230</c:v>
                </c:pt>
                <c:pt idx="1">
                  <c:v>1962604.5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5.6867713870791614E-3"/>
                  <c:y val="-1.0041696007511257E-2"/>
                </c:manualLayout>
              </c:layout>
              <c:showVal val="1"/>
            </c:dLbl>
            <c:dLbl>
              <c:idx val="1"/>
              <c:layout>
                <c:manualLayout>
                  <c:x val="6.5738198968783731E-2"/>
                  <c:y val="-3.9862578153340589E-3"/>
                </c:manualLayout>
              </c:layout>
              <c:showVal val="1"/>
            </c:dLbl>
            <c:dLbl>
              <c:idx val="2"/>
              <c:layout>
                <c:manualLayout>
                  <c:x val="8.4433430592749506E-2"/>
                  <c:y val="4.4630006615026814E-2"/>
                </c:manualLayout>
              </c:layout>
              <c:showVal val="1"/>
            </c:dLbl>
            <c:dLbl>
              <c:idx val="3"/>
              <c:layout>
                <c:manualLayout>
                  <c:x val="6.6347229438959723E-2"/>
                  <c:y val="5.1786526684164468E-2"/>
                </c:manualLayout>
              </c:layout>
              <c:showVal val="1"/>
            </c:dLbl>
            <c:dLbl>
              <c:idx val="5"/>
              <c:layout>
                <c:manualLayout>
                  <c:x val="-4.2411500592882762E-2"/>
                  <c:y val="1.6667136120180101E-2"/>
                </c:manualLayout>
              </c:layout>
              <c:showVal val="1"/>
            </c:dLbl>
            <c:dLbl>
              <c:idx val="6"/>
              <c:layout>
                <c:manualLayout>
                  <c:x val="-9.1564117937034548E-2"/>
                  <c:y val="5.567326035465079E-2"/>
                </c:manualLayout>
              </c:layout>
              <c:showVal val="1"/>
            </c:dLbl>
            <c:dLbl>
              <c:idx val="7"/>
              <c:layout>
                <c:manualLayout>
                  <c:x val="-0.11921648880184393"/>
                  <c:y val="3.6163284467490342E-2"/>
                </c:manualLayout>
              </c:layout>
              <c:showVal val="1"/>
            </c:dLbl>
            <c:dLbl>
              <c:idx val="8"/>
              <c:layout>
                <c:manualLayout>
                  <c:x val="-2.8578014042660908E-2"/>
                  <c:y val="-2.1661267951262216E-2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showLeaderLines val="1"/>
          </c:dLbls>
          <c:cat>
            <c:strRef>
              <c:f>'структура расходов'!$C$12:$C$21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ПРОЧИЕ РАСХОДЫ (ВУС, Акарицидная обработка,проценты по кредиту)</c:v>
                </c:pt>
              </c:strCache>
            </c:strRef>
          </c:cat>
          <c:val>
            <c:numRef>
              <c:f>'структура расходов'!$D$12:$D$21</c:f>
              <c:numCache>
                <c:formatCode>#,##0.00</c:formatCode>
                <c:ptCount val="10"/>
                <c:pt idx="0">
                  <c:v>226870.12</c:v>
                </c:pt>
                <c:pt idx="1">
                  <c:v>4057.4300000000007</c:v>
                </c:pt>
                <c:pt idx="2">
                  <c:v>132628.68</c:v>
                </c:pt>
                <c:pt idx="3">
                  <c:v>214209.88999999996</c:v>
                </c:pt>
                <c:pt idx="4">
                  <c:v>1737.24</c:v>
                </c:pt>
                <c:pt idx="5">
                  <c:v>1506644.54</c:v>
                </c:pt>
                <c:pt idx="6">
                  <c:v>228432.93</c:v>
                </c:pt>
                <c:pt idx="7">
                  <c:v>136219.85999999993</c:v>
                </c:pt>
                <c:pt idx="8">
                  <c:v>70268.61</c:v>
                </c:pt>
                <c:pt idx="9">
                  <c:v>526.20000000000005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8056010940067158"/>
          <c:y val="1.353431358872054E-2"/>
          <c:w val="0.31943989059932826"/>
          <c:h val="0.92020179071321617"/>
        </c:manualLayout>
      </c:layout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3E0307-3F1A-40EF-9805-75D9D6FE5E00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8CD631-78B8-41A2-A72C-F2BA954A8596}">
      <dgm:prSet custT="1"/>
      <dgm:spPr>
        <a:solidFill>
          <a:schemeClr val="accent5">
            <a:lumMod val="60000"/>
            <a:lumOff val="40000"/>
            <a:alpha val="90000"/>
          </a:schemeClr>
        </a:solidFill>
        <a:ln w="38100">
          <a:solidFill>
            <a:srgbClr val="00B050"/>
          </a:solidFill>
        </a:ln>
      </dgm:spPr>
      <dgm:t>
        <a:bodyPr/>
        <a:lstStyle/>
        <a:p>
          <a:r>
            <a:rPr lang="ru-RU" sz="1900" b="1" dirty="0" smtClean="0"/>
            <a:t>Реализация указа Президента РФ от 07.05.2018 № 204</a:t>
          </a:r>
          <a:endParaRPr lang="ru-RU" sz="1900" b="1" dirty="0"/>
        </a:p>
      </dgm:t>
    </dgm:pt>
    <dgm:pt modelId="{AF93567F-975E-4384-8217-38B5DE03FAC9}" type="parTrans" cxnId="{511D3222-D84C-4A14-B036-2D90610CBC10}">
      <dgm:prSet/>
      <dgm:spPr/>
      <dgm:t>
        <a:bodyPr/>
        <a:lstStyle/>
        <a:p>
          <a:endParaRPr lang="ru-RU"/>
        </a:p>
      </dgm:t>
    </dgm:pt>
    <dgm:pt modelId="{A92BB22B-B653-416B-AF1E-A42431362392}" type="sibTrans" cxnId="{511D3222-D84C-4A14-B036-2D90610CBC10}">
      <dgm:prSet/>
      <dgm:spPr/>
      <dgm:t>
        <a:bodyPr/>
        <a:lstStyle/>
        <a:p>
          <a:endParaRPr lang="ru-RU"/>
        </a:p>
      </dgm:t>
    </dgm:pt>
    <dgm:pt modelId="{E7891FE0-E987-41D7-A0D8-394323085B65}">
      <dgm:prSet custT="1"/>
      <dgm:spPr>
        <a:solidFill>
          <a:schemeClr val="tx2">
            <a:lumMod val="40000"/>
            <a:lumOff val="60000"/>
            <a:alpha val="90000"/>
          </a:schemeClr>
        </a:solidFill>
        <a:ln w="38100">
          <a:solidFill>
            <a:srgbClr val="00B050"/>
          </a:solidFill>
        </a:ln>
      </dgm:spPr>
      <dgm:t>
        <a:bodyPr/>
        <a:lstStyle/>
        <a:p>
          <a:r>
            <a:rPr lang="ru-RU" sz="1900" b="1" dirty="0" smtClean="0"/>
            <a:t>Устойчивое развитие муниципального образования</a:t>
          </a:r>
          <a:endParaRPr lang="ru-RU" sz="1900" b="1" dirty="0"/>
        </a:p>
      </dgm:t>
    </dgm:pt>
    <dgm:pt modelId="{AB6A9DFC-4F66-4D20-B844-E4A72DC5DB02}" type="parTrans" cxnId="{DA5B50C4-67E8-4718-90E6-A9EA383FF0F5}">
      <dgm:prSet/>
      <dgm:spPr/>
      <dgm:t>
        <a:bodyPr/>
        <a:lstStyle/>
        <a:p>
          <a:endParaRPr lang="ru-RU"/>
        </a:p>
      </dgm:t>
    </dgm:pt>
    <dgm:pt modelId="{DCA36F73-3890-4CEB-8B7C-D92158373AAA}" type="sibTrans" cxnId="{DA5B50C4-67E8-4718-90E6-A9EA383FF0F5}">
      <dgm:prSet/>
      <dgm:spPr/>
      <dgm:t>
        <a:bodyPr/>
        <a:lstStyle/>
        <a:p>
          <a:endParaRPr lang="ru-RU"/>
        </a:p>
      </dgm:t>
    </dgm:pt>
    <dgm:pt modelId="{0AE6A3B5-7843-4283-B736-16E44ADA3F94}">
      <dgm:prSet custT="1"/>
      <dgm:spPr>
        <a:solidFill>
          <a:schemeClr val="accent2">
            <a:lumMod val="20000"/>
            <a:lumOff val="80000"/>
            <a:alpha val="90000"/>
          </a:schemeClr>
        </a:solidFill>
        <a:ln w="38100">
          <a:solidFill>
            <a:srgbClr val="00B050"/>
          </a:solidFill>
        </a:ln>
      </dgm:spPr>
      <dgm:t>
        <a:bodyPr/>
        <a:lstStyle/>
        <a:p>
          <a:r>
            <a:rPr lang="ru-RU" sz="1900" b="1" dirty="0" smtClean="0"/>
            <a:t>Повышение эффективности бюджетных расходов, вовлечение в бюджетный процесс граждан</a:t>
          </a:r>
          <a:endParaRPr lang="ru-RU" sz="1900" b="1" dirty="0"/>
        </a:p>
      </dgm:t>
    </dgm:pt>
    <dgm:pt modelId="{D327C5D1-CCDF-44B3-80CA-E1EAD9B0D981}" type="parTrans" cxnId="{6E0FBF88-51EF-41D1-96A9-21B74211370D}">
      <dgm:prSet/>
      <dgm:spPr/>
      <dgm:t>
        <a:bodyPr/>
        <a:lstStyle/>
        <a:p>
          <a:endParaRPr lang="ru-RU"/>
        </a:p>
      </dgm:t>
    </dgm:pt>
    <dgm:pt modelId="{C1A538FD-EEB7-4F74-B2A7-11CD77350FCB}" type="sibTrans" cxnId="{6E0FBF88-51EF-41D1-96A9-21B74211370D}">
      <dgm:prSet/>
      <dgm:spPr/>
      <dgm:t>
        <a:bodyPr/>
        <a:lstStyle/>
        <a:p>
          <a:endParaRPr lang="ru-RU"/>
        </a:p>
      </dgm:t>
    </dgm:pt>
    <dgm:pt modelId="{E685AB05-EDC8-4BAF-9E93-C58B6D8659E9}">
      <dgm:prSet/>
      <dgm:spPr>
        <a:solidFill>
          <a:schemeClr val="accent4">
            <a:lumMod val="60000"/>
            <a:lumOff val="40000"/>
            <a:alpha val="90000"/>
          </a:schemeClr>
        </a:solidFill>
        <a:ln w="38100">
          <a:solidFill>
            <a:srgbClr val="00B050"/>
          </a:solidFill>
        </a:ln>
      </dgm:spPr>
      <dgm:t>
        <a:bodyPr/>
        <a:lstStyle/>
        <a:p>
          <a:r>
            <a:rPr lang="ru-RU" b="1" dirty="0" smtClean="0"/>
            <a:t>Повышение открытости и прозрачности городского бюджета</a:t>
          </a:r>
          <a:endParaRPr lang="ru-RU" b="1" dirty="0"/>
        </a:p>
      </dgm:t>
    </dgm:pt>
    <dgm:pt modelId="{F44358DA-25D4-4EB3-93FD-B30C39D5E6B6}" type="parTrans" cxnId="{C062354C-BD30-4E96-AC1B-2D76D19946FA}">
      <dgm:prSet/>
      <dgm:spPr/>
      <dgm:t>
        <a:bodyPr/>
        <a:lstStyle/>
        <a:p>
          <a:endParaRPr lang="ru-RU"/>
        </a:p>
      </dgm:t>
    </dgm:pt>
    <dgm:pt modelId="{65BB4370-54CF-4BBB-A040-6A72E549849E}" type="sibTrans" cxnId="{C062354C-BD30-4E96-AC1B-2D76D19946FA}">
      <dgm:prSet/>
      <dgm:spPr/>
      <dgm:t>
        <a:bodyPr/>
        <a:lstStyle/>
        <a:p>
          <a:endParaRPr lang="ru-RU"/>
        </a:p>
      </dgm:t>
    </dgm:pt>
    <dgm:pt modelId="{308A6D7D-13C5-499E-A725-406B9B0EE330}" type="pres">
      <dgm:prSet presAssocID="{5B3E0307-3F1A-40EF-9805-75D9D6FE5E00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A2254684-D19B-4CEB-82E8-97560BBF1FD7}" type="pres">
      <dgm:prSet presAssocID="{5B3E0307-3F1A-40EF-9805-75D9D6FE5E00}" presName="pyramid" presStyleLbl="node1" presStyleIdx="0" presStyleCnt="1" custScaleX="135297" custLinFactNeighborX="-8864" custLinFactNeighborY="-9090"/>
      <dgm:spPr/>
      <dgm:t>
        <a:bodyPr/>
        <a:lstStyle/>
        <a:p>
          <a:endParaRPr lang="ru-RU"/>
        </a:p>
      </dgm:t>
    </dgm:pt>
    <dgm:pt modelId="{E198E77E-ABEA-4F45-B22A-C0CD77603714}" type="pres">
      <dgm:prSet presAssocID="{5B3E0307-3F1A-40EF-9805-75D9D6FE5E00}" presName="theList" presStyleCnt="0"/>
      <dgm:spPr/>
    </dgm:pt>
    <dgm:pt modelId="{6ABED3B8-E4A8-45EA-85CC-A73D1DA3B5EB}" type="pres">
      <dgm:prSet presAssocID="{E08CD631-78B8-41A2-A72C-F2BA954A8596}" presName="aNode" presStyleLbl="fgAcc1" presStyleIdx="0" presStyleCnt="4" custScaleX="118467" custScaleY="49335" custLinFactY="-6358" custLinFactNeighborX="1039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A7A737-E77C-40A8-BFED-7DCB0ADA923D}" type="pres">
      <dgm:prSet presAssocID="{E08CD631-78B8-41A2-A72C-F2BA954A8596}" presName="aSpace" presStyleCnt="0"/>
      <dgm:spPr/>
    </dgm:pt>
    <dgm:pt modelId="{A816EE48-7E03-4E5B-82A8-55036DF850E3}" type="pres">
      <dgm:prSet presAssocID="{E7891FE0-E987-41D7-A0D8-394323085B65}" presName="aNode" presStyleLbl="fgAcc1" presStyleIdx="1" presStyleCnt="4" custScaleX="117045" custScaleY="49239" custLinFactY="-6083" custLinFactNeighborX="328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00002D-07DC-4FBD-87CC-C9F5EA20E303}" type="pres">
      <dgm:prSet presAssocID="{E7891FE0-E987-41D7-A0D8-394323085B65}" presName="aSpace" presStyleCnt="0"/>
      <dgm:spPr/>
    </dgm:pt>
    <dgm:pt modelId="{E9375DA7-527A-4956-A33C-FC59EB375DC3}" type="pres">
      <dgm:prSet presAssocID="{0AE6A3B5-7843-4283-B736-16E44ADA3F94}" presName="aNode" presStyleLbl="fgAcc1" presStyleIdx="2" presStyleCnt="4" custScaleX="116985" custScaleY="116468" custLinFactNeighborX="298" custLinFactNeighborY="111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2D3C44-9EAF-404C-A66F-75CF1515DF0F}" type="pres">
      <dgm:prSet presAssocID="{0AE6A3B5-7843-4283-B736-16E44ADA3F94}" presName="aSpace" presStyleCnt="0"/>
      <dgm:spPr/>
    </dgm:pt>
    <dgm:pt modelId="{4EB10657-3D7D-4714-AF7B-377408D2331A}" type="pres">
      <dgm:prSet presAssocID="{E685AB05-EDC8-4BAF-9E93-C58B6D8659E9}" presName="aNode" presStyleLbl="fgAcc1" presStyleIdx="3" presStyleCnt="4" custScaleX="117198" custScaleY="67995" custLinFactY="15768" custLinFactNeighborX="5691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BCE0AD-D5E7-42F5-B843-A4AA4EEB7222}" type="pres">
      <dgm:prSet presAssocID="{E685AB05-EDC8-4BAF-9E93-C58B6D8659E9}" presName="aSpace" presStyleCnt="0"/>
      <dgm:spPr/>
    </dgm:pt>
  </dgm:ptLst>
  <dgm:cxnLst>
    <dgm:cxn modelId="{F4C05EA9-C9C6-4E82-87BF-47BC21C3B837}" type="presOf" srcId="{E685AB05-EDC8-4BAF-9E93-C58B6D8659E9}" destId="{4EB10657-3D7D-4714-AF7B-377408D2331A}" srcOrd="0" destOrd="0" presId="urn:microsoft.com/office/officeart/2005/8/layout/pyramid2"/>
    <dgm:cxn modelId="{511D3222-D84C-4A14-B036-2D90610CBC10}" srcId="{5B3E0307-3F1A-40EF-9805-75D9D6FE5E00}" destId="{E08CD631-78B8-41A2-A72C-F2BA954A8596}" srcOrd="0" destOrd="0" parTransId="{AF93567F-975E-4384-8217-38B5DE03FAC9}" sibTransId="{A92BB22B-B653-416B-AF1E-A42431362392}"/>
    <dgm:cxn modelId="{DA5B50C4-67E8-4718-90E6-A9EA383FF0F5}" srcId="{5B3E0307-3F1A-40EF-9805-75D9D6FE5E00}" destId="{E7891FE0-E987-41D7-A0D8-394323085B65}" srcOrd="1" destOrd="0" parTransId="{AB6A9DFC-4F66-4D20-B844-E4A72DC5DB02}" sibTransId="{DCA36F73-3890-4CEB-8B7C-D92158373AAA}"/>
    <dgm:cxn modelId="{4AEA00BB-16BF-4AEC-9FE9-0C16C01ADB75}" type="presOf" srcId="{0AE6A3B5-7843-4283-B736-16E44ADA3F94}" destId="{E9375DA7-527A-4956-A33C-FC59EB375DC3}" srcOrd="0" destOrd="0" presId="urn:microsoft.com/office/officeart/2005/8/layout/pyramid2"/>
    <dgm:cxn modelId="{990CB70A-BD78-4847-8426-441C12A77182}" type="presOf" srcId="{5B3E0307-3F1A-40EF-9805-75D9D6FE5E00}" destId="{308A6D7D-13C5-499E-A725-406B9B0EE330}" srcOrd="0" destOrd="0" presId="urn:microsoft.com/office/officeart/2005/8/layout/pyramid2"/>
    <dgm:cxn modelId="{07F42029-31CC-4CE2-821A-510AD2F794B6}" type="presOf" srcId="{E08CD631-78B8-41A2-A72C-F2BA954A8596}" destId="{6ABED3B8-E4A8-45EA-85CC-A73D1DA3B5EB}" srcOrd="0" destOrd="0" presId="urn:microsoft.com/office/officeart/2005/8/layout/pyramid2"/>
    <dgm:cxn modelId="{49040279-73FB-45AF-89A6-2B08456DD2F2}" type="presOf" srcId="{E7891FE0-E987-41D7-A0D8-394323085B65}" destId="{A816EE48-7E03-4E5B-82A8-55036DF850E3}" srcOrd="0" destOrd="0" presId="urn:microsoft.com/office/officeart/2005/8/layout/pyramid2"/>
    <dgm:cxn modelId="{6E0FBF88-51EF-41D1-96A9-21B74211370D}" srcId="{5B3E0307-3F1A-40EF-9805-75D9D6FE5E00}" destId="{0AE6A3B5-7843-4283-B736-16E44ADA3F94}" srcOrd="2" destOrd="0" parTransId="{D327C5D1-CCDF-44B3-80CA-E1EAD9B0D981}" sibTransId="{C1A538FD-EEB7-4F74-B2A7-11CD77350FCB}"/>
    <dgm:cxn modelId="{C062354C-BD30-4E96-AC1B-2D76D19946FA}" srcId="{5B3E0307-3F1A-40EF-9805-75D9D6FE5E00}" destId="{E685AB05-EDC8-4BAF-9E93-C58B6D8659E9}" srcOrd="3" destOrd="0" parTransId="{F44358DA-25D4-4EB3-93FD-B30C39D5E6B6}" sibTransId="{65BB4370-54CF-4BBB-A040-6A72E549849E}"/>
    <dgm:cxn modelId="{8D00340C-DF25-4B86-825B-98B9BBF1FCBD}" type="presParOf" srcId="{308A6D7D-13C5-499E-A725-406B9B0EE330}" destId="{A2254684-D19B-4CEB-82E8-97560BBF1FD7}" srcOrd="0" destOrd="0" presId="urn:microsoft.com/office/officeart/2005/8/layout/pyramid2"/>
    <dgm:cxn modelId="{803B7D8C-CACF-440C-A470-DEB6591CB186}" type="presParOf" srcId="{308A6D7D-13C5-499E-A725-406B9B0EE330}" destId="{E198E77E-ABEA-4F45-B22A-C0CD77603714}" srcOrd="1" destOrd="0" presId="urn:microsoft.com/office/officeart/2005/8/layout/pyramid2"/>
    <dgm:cxn modelId="{80132543-CF73-4F64-951B-4F0BE7B6AF4D}" type="presParOf" srcId="{E198E77E-ABEA-4F45-B22A-C0CD77603714}" destId="{6ABED3B8-E4A8-45EA-85CC-A73D1DA3B5EB}" srcOrd="0" destOrd="0" presId="urn:microsoft.com/office/officeart/2005/8/layout/pyramid2"/>
    <dgm:cxn modelId="{ED2E123F-4F44-4467-8B3B-2B97987DC9C3}" type="presParOf" srcId="{E198E77E-ABEA-4F45-B22A-C0CD77603714}" destId="{CDA7A737-E77C-40A8-BFED-7DCB0ADA923D}" srcOrd="1" destOrd="0" presId="urn:microsoft.com/office/officeart/2005/8/layout/pyramid2"/>
    <dgm:cxn modelId="{FDF2B714-28C1-48E0-A1FC-8B3D7B8F41E2}" type="presParOf" srcId="{E198E77E-ABEA-4F45-B22A-C0CD77603714}" destId="{A816EE48-7E03-4E5B-82A8-55036DF850E3}" srcOrd="2" destOrd="0" presId="urn:microsoft.com/office/officeart/2005/8/layout/pyramid2"/>
    <dgm:cxn modelId="{6D2BEE11-E840-4165-8699-1A6EECEDF81C}" type="presParOf" srcId="{E198E77E-ABEA-4F45-B22A-C0CD77603714}" destId="{3E00002D-07DC-4FBD-87CC-C9F5EA20E303}" srcOrd="3" destOrd="0" presId="urn:microsoft.com/office/officeart/2005/8/layout/pyramid2"/>
    <dgm:cxn modelId="{B4D913ED-FDDA-44B0-AC0E-74F61380595E}" type="presParOf" srcId="{E198E77E-ABEA-4F45-B22A-C0CD77603714}" destId="{E9375DA7-527A-4956-A33C-FC59EB375DC3}" srcOrd="4" destOrd="0" presId="urn:microsoft.com/office/officeart/2005/8/layout/pyramid2"/>
    <dgm:cxn modelId="{8EA88AA8-C81E-47E6-A943-5567465E02DA}" type="presParOf" srcId="{E198E77E-ABEA-4F45-B22A-C0CD77603714}" destId="{6C2D3C44-9EAF-404C-A66F-75CF1515DF0F}" srcOrd="5" destOrd="0" presId="urn:microsoft.com/office/officeart/2005/8/layout/pyramid2"/>
    <dgm:cxn modelId="{188EEC27-8466-4212-82B2-3CC4D762CEB3}" type="presParOf" srcId="{E198E77E-ABEA-4F45-B22A-C0CD77603714}" destId="{4EB10657-3D7D-4714-AF7B-377408D2331A}" srcOrd="6" destOrd="0" presId="urn:microsoft.com/office/officeart/2005/8/layout/pyramid2"/>
    <dgm:cxn modelId="{25DFD970-BFA0-449D-95AC-CF4A1B7C51D0}" type="presParOf" srcId="{E198E77E-ABEA-4F45-B22A-C0CD77603714}" destId="{16BCE0AD-D5E7-42F5-B843-A4AA4EEB7222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A2B343-D132-4B5B-B45E-35AA1F99830C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2B2A59F-7AAD-45CB-8226-1999719D8532}">
      <dgm:prSet phldrT="[Текст]"/>
      <dgm:spPr>
        <a:noFill/>
        <a:ln w="57150">
          <a:solidFill>
            <a:srgbClr val="00B050"/>
          </a:solidFill>
        </a:ln>
      </dgm:spPr>
      <dgm:t>
        <a:bodyPr/>
        <a:lstStyle/>
        <a:p>
          <a:endParaRPr lang="ru-RU" i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B603203-A31C-448D-8252-5400AFDC12EE}" type="parTrans" cxnId="{2F860912-C143-4E18-AEC0-7F22CC30C2F8}">
      <dgm:prSet/>
      <dgm:spPr/>
      <dgm:t>
        <a:bodyPr/>
        <a:lstStyle/>
        <a:p>
          <a:endParaRPr lang="ru-RU"/>
        </a:p>
      </dgm:t>
    </dgm:pt>
    <dgm:pt modelId="{83F88BE0-E659-4B87-BC40-D760C368A397}" type="sibTrans" cxnId="{2F860912-C143-4E18-AEC0-7F22CC30C2F8}">
      <dgm:prSet/>
      <dgm:spPr/>
      <dgm:t>
        <a:bodyPr/>
        <a:lstStyle/>
        <a:p>
          <a:endParaRPr lang="ru-RU"/>
        </a:p>
      </dgm:t>
    </dgm:pt>
    <dgm:pt modelId="{CDEA672F-7A03-4CAA-BC66-8AD4C976780F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just" rtl="0"/>
          <a:endParaRPr lang="ru-RU" sz="3600" b="1" i="0" dirty="0" smtClean="0">
            <a:ln>
              <a:solidFill>
                <a:srgbClr val="00B050"/>
              </a:solidFill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F7924D-FABC-4DED-92AE-4419CAD66292}" type="parTrans" cxnId="{48BFB191-847D-4FB8-BF3A-E0ADA3D132B9}">
      <dgm:prSet/>
      <dgm:spPr/>
      <dgm:t>
        <a:bodyPr/>
        <a:lstStyle/>
        <a:p>
          <a:endParaRPr lang="ru-RU"/>
        </a:p>
      </dgm:t>
    </dgm:pt>
    <dgm:pt modelId="{8A95129A-FBA8-4996-B7C6-E3B196435551}" type="sibTrans" cxnId="{48BFB191-847D-4FB8-BF3A-E0ADA3D132B9}">
      <dgm:prSet/>
      <dgm:spPr>
        <a:solidFill>
          <a:srgbClr val="92D050">
            <a:alpha val="90000"/>
          </a:srgbClr>
        </a:solidFill>
        <a:ln>
          <a:solidFill>
            <a:srgbClr val="0033CC">
              <a:alpha val="90000"/>
            </a:srgbClr>
          </a:solidFill>
        </a:ln>
      </dgm:spPr>
      <dgm:t>
        <a:bodyPr/>
        <a:lstStyle/>
        <a:p>
          <a:endParaRPr lang="ru-RU"/>
        </a:p>
      </dgm:t>
    </dgm:pt>
    <dgm:pt modelId="{07A06C9C-AEF6-464A-82CE-11AE4220782C}">
      <dgm:prSet/>
      <dgm:spPr>
        <a:noFill/>
        <a:ln w="57150">
          <a:solidFill>
            <a:srgbClr val="00B050"/>
          </a:solidFill>
        </a:ln>
      </dgm:spPr>
      <dgm:t>
        <a:bodyPr/>
        <a:lstStyle/>
        <a:p>
          <a:pPr algn="l" rtl="0"/>
          <a:endParaRPr lang="ru-RU" b="1" i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0AA1DDC-456B-4742-A29D-2376DF9F2E77}" type="parTrans" cxnId="{83DB798A-F047-4C6B-9F3A-4402AC74C0D5}">
      <dgm:prSet/>
      <dgm:spPr/>
      <dgm:t>
        <a:bodyPr/>
        <a:lstStyle/>
        <a:p>
          <a:endParaRPr lang="ru-RU"/>
        </a:p>
      </dgm:t>
    </dgm:pt>
    <dgm:pt modelId="{5183CF60-30F2-4122-843B-D6AAAAD4EEEA}" type="sibTrans" cxnId="{83DB798A-F047-4C6B-9F3A-4402AC74C0D5}">
      <dgm:prSet/>
      <dgm:spPr>
        <a:solidFill>
          <a:srgbClr val="92D050">
            <a:alpha val="90000"/>
          </a:srgbClr>
        </a:solidFill>
        <a:ln>
          <a:solidFill>
            <a:srgbClr val="0033CC">
              <a:alpha val="90000"/>
            </a:srgbClr>
          </a:solidFill>
        </a:ln>
      </dgm:spPr>
      <dgm:t>
        <a:bodyPr/>
        <a:lstStyle/>
        <a:p>
          <a:endParaRPr lang="ru-RU"/>
        </a:p>
      </dgm:t>
    </dgm:pt>
    <dgm:pt modelId="{037C2D47-E836-43C4-A54A-0FBB6A64AD94}" type="pres">
      <dgm:prSet presAssocID="{48A2B343-D132-4B5B-B45E-35AA1F99830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762862-6D0A-4FC7-918A-508F2AA84DCE}" type="pres">
      <dgm:prSet presAssocID="{48A2B343-D132-4B5B-B45E-35AA1F99830C}" presName="dummyMaxCanvas" presStyleCnt="0">
        <dgm:presLayoutVars/>
      </dgm:prSet>
      <dgm:spPr/>
    </dgm:pt>
    <dgm:pt modelId="{88B843E5-48D6-4740-BD20-8B66C02286D8}" type="pres">
      <dgm:prSet presAssocID="{48A2B343-D132-4B5B-B45E-35AA1F99830C}" presName="ThreeNodes_1" presStyleLbl="node1" presStyleIdx="0" presStyleCnt="3" custScaleX="111117" custScaleY="72336" custLinFactNeighborX="93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3B8456-4026-4DA8-9430-4806003DD6DC}" type="pres">
      <dgm:prSet presAssocID="{48A2B343-D132-4B5B-B45E-35AA1F99830C}" presName="ThreeNodes_2" presStyleLbl="node1" presStyleIdx="1" presStyleCnt="3" custScaleY="74170" custLinFactNeighborX="-29" custLinFactNeighborY="-93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8EFE2A-8851-4C80-94AE-995AF9135913}" type="pres">
      <dgm:prSet presAssocID="{48A2B343-D132-4B5B-B45E-35AA1F99830C}" presName="ThreeNodes_3" presStyleLbl="node1" presStyleIdx="2" presStyleCnt="3" custScaleX="84264" custScaleY="78047" custLinFactNeighborX="0" custLinFactNeighborY="-226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08B2D6-8C4B-492C-B0E2-874C41DB9105}" type="pres">
      <dgm:prSet presAssocID="{48A2B343-D132-4B5B-B45E-35AA1F99830C}" presName="ThreeConn_1-2" presStyleLbl="fgAccFollowNode1" presStyleIdx="0" presStyleCnt="2" custScaleX="66328" custScaleY="46664" custLinFactNeighborX="0" custLinFactNeighborY="-107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F41230-7AC5-44AD-B1B7-8AFC4E091F4C}" type="pres">
      <dgm:prSet presAssocID="{48A2B343-D132-4B5B-B45E-35AA1F99830C}" presName="ThreeConn_2-3" presStyleLbl="fgAccFollowNode1" presStyleIdx="1" presStyleCnt="2" custScaleX="66104" custScaleY="46763" custLinFactNeighborX="962" custLinFactNeighborY="-222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251F5F-F264-4D44-BC99-2FAB33130D00}" type="pres">
      <dgm:prSet presAssocID="{48A2B343-D132-4B5B-B45E-35AA1F99830C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5C46B7-D1E7-4C1A-AEB0-0E2F818A7DD2}" type="pres">
      <dgm:prSet presAssocID="{48A2B343-D132-4B5B-B45E-35AA1F99830C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338FCF-C1CF-4A0C-B2B6-B128F2C869A8}" type="pres">
      <dgm:prSet presAssocID="{48A2B343-D132-4B5B-B45E-35AA1F99830C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3DB798A-F047-4C6B-9F3A-4402AC74C0D5}" srcId="{48A2B343-D132-4B5B-B45E-35AA1F99830C}" destId="{07A06C9C-AEF6-464A-82CE-11AE4220782C}" srcOrd="1" destOrd="0" parTransId="{B0AA1DDC-456B-4742-A29D-2376DF9F2E77}" sibTransId="{5183CF60-30F2-4122-843B-D6AAAAD4EEEA}"/>
    <dgm:cxn modelId="{AC3C8DAC-02DA-436E-98B2-3907AAB4ECBF}" type="presOf" srcId="{48A2B343-D132-4B5B-B45E-35AA1F99830C}" destId="{037C2D47-E836-43C4-A54A-0FBB6A64AD94}" srcOrd="0" destOrd="0" presId="urn:microsoft.com/office/officeart/2005/8/layout/vProcess5"/>
    <dgm:cxn modelId="{FEB8299C-65F7-431C-B145-BD1BAC10D75F}" type="presOf" srcId="{8A95129A-FBA8-4996-B7C6-E3B196435551}" destId="{9908B2D6-8C4B-492C-B0E2-874C41DB9105}" srcOrd="0" destOrd="0" presId="urn:microsoft.com/office/officeart/2005/8/layout/vProcess5"/>
    <dgm:cxn modelId="{AC58A08D-31DE-455B-B2CC-7ADBD44DFFA3}" type="presOf" srcId="{5183CF60-30F2-4122-843B-D6AAAAD4EEEA}" destId="{5CF41230-7AC5-44AD-B1B7-8AFC4E091F4C}" srcOrd="0" destOrd="0" presId="urn:microsoft.com/office/officeart/2005/8/layout/vProcess5"/>
    <dgm:cxn modelId="{C5887CCC-BC18-4203-AA12-CFA67EB544DF}" type="presOf" srcId="{32B2A59F-7AAD-45CB-8226-1999719D8532}" destId="{B98EFE2A-8851-4C80-94AE-995AF9135913}" srcOrd="0" destOrd="0" presId="urn:microsoft.com/office/officeart/2005/8/layout/vProcess5"/>
    <dgm:cxn modelId="{2F860912-C143-4E18-AEC0-7F22CC30C2F8}" srcId="{48A2B343-D132-4B5B-B45E-35AA1F99830C}" destId="{32B2A59F-7AAD-45CB-8226-1999719D8532}" srcOrd="2" destOrd="0" parTransId="{2B603203-A31C-448D-8252-5400AFDC12EE}" sibTransId="{83F88BE0-E659-4B87-BC40-D760C368A397}"/>
    <dgm:cxn modelId="{3CF3E6B9-F5B3-48EC-B862-366C005E3C5E}" type="presOf" srcId="{07A06C9C-AEF6-464A-82CE-11AE4220782C}" destId="{4C5C46B7-D1E7-4C1A-AEB0-0E2F818A7DD2}" srcOrd="1" destOrd="0" presId="urn:microsoft.com/office/officeart/2005/8/layout/vProcess5"/>
    <dgm:cxn modelId="{1325E31D-E47B-4C73-ADA9-EAEA19764B88}" type="presOf" srcId="{CDEA672F-7A03-4CAA-BC66-8AD4C976780F}" destId="{88B843E5-48D6-4740-BD20-8B66C02286D8}" srcOrd="0" destOrd="0" presId="urn:microsoft.com/office/officeart/2005/8/layout/vProcess5"/>
    <dgm:cxn modelId="{48BFB191-847D-4FB8-BF3A-E0ADA3D132B9}" srcId="{48A2B343-D132-4B5B-B45E-35AA1F99830C}" destId="{CDEA672F-7A03-4CAA-BC66-8AD4C976780F}" srcOrd="0" destOrd="0" parTransId="{F1F7924D-FABC-4DED-92AE-4419CAD66292}" sibTransId="{8A95129A-FBA8-4996-B7C6-E3B196435551}"/>
    <dgm:cxn modelId="{C2DBCC53-7D66-4F83-B401-D6DFFC8179B3}" type="presOf" srcId="{32B2A59F-7AAD-45CB-8226-1999719D8532}" destId="{EE338FCF-C1CF-4A0C-B2B6-B128F2C869A8}" srcOrd="1" destOrd="0" presId="urn:microsoft.com/office/officeart/2005/8/layout/vProcess5"/>
    <dgm:cxn modelId="{79BE75E8-243C-471E-A958-39C6EBE62424}" type="presOf" srcId="{CDEA672F-7A03-4CAA-BC66-8AD4C976780F}" destId="{97251F5F-F264-4D44-BC99-2FAB33130D00}" srcOrd="1" destOrd="0" presId="urn:microsoft.com/office/officeart/2005/8/layout/vProcess5"/>
    <dgm:cxn modelId="{00EA21E6-509B-4E49-8C79-25EA9BD7E5BF}" type="presOf" srcId="{07A06C9C-AEF6-464A-82CE-11AE4220782C}" destId="{AD3B8456-4026-4DA8-9430-4806003DD6DC}" srcOrd="0" destOrd="0" presId="urn:microsoft.com/office/officeart/2005/8/layout/vProcess5"/>
    <dgm:cxn modelId="{FAD5327F-7BE1-4FB1-8D03-AD67D5186E42}" type="presParOf" srcId="{037C2D47-E836-43C4-A54A-0FBB6A64AD94}" destId="{33762862-6D0A-4FC7-918A-508F2AA84DCE}" srcOrd="0" destOrd="0" presId="urn:microsoft.com/office/officeart/2005/8/layout/vProcess5"/>
    <dgm:cxn modelId="{48B9E200-E820-48B8-B0D8-3A0CD8005E7A}" type="presParOf" srcId="{037C2D47-E836-43C4-A54A-0FBB6A64AD94}" destId="{88B843E5-48D6-4740-BD20-8B66C02286D8}" srcOrd="1" destOrd="0" presId="urn:microsoft.com/office/officeart/2005/8/layout/vProcess5"/>
    <dgm:cxn modelId="{541F049B-0F09-4569-BAFE-85743D941D6B}" type="presParOf" srcId="{037C2D47-E836-43C4-A54A-0FBB6A64AD94}" destId="{AD3B8456-4026-4DA8-9430-4806003DD6DC}" srcOrd="2" destOrd="0" presId="urn:microsoft.com/office/officeart/2005/8/layout/vProcess5"/>
    <dgm:cxn modelId="{F6DEEEB9-43E5-43E2-B4BF-2EAA0312719E}" type="presParOf" srcId="{037C2D47-E836-43C4-A54A-0FBB6A64AD94}" destId="{B98EFE2A-8851-4C80-94AE-995AF9135913}" srcOrd="3" destOrd="0" presId="urn:microsoft.com/office/officeart/2005/8/layout/vProcess5"/>
    <dgm:cxn modelId="{3566BEA5-05E1-48A0-A514-9F361B1EA946}" type="presParOf" srcId="{037C2D47-E836-43C4-A54A-0FBB6A64AD94}" destId="{9908B2D6-8C4B-492C-B0E2-874C41DB9105}" srcOrd="4" destOrd="0" presId="urn:microsoft.com/office/officeart/2005/8/layout/vProcess5"/>
    <dgm:cxn modelId="{7C16DD3A-9CAF-412D-98FB-1261E5B39081}" type="presParOf" srcId="{037C2D47-E836-43C4-A54A-0FBB6A64AD94}" destId="{5CF41230-7AC5-44AD-B1B7-8AFC4E091F4C}" srcOrd="5" destOrd="0" presId="urn:microsoft.com/office/officeart/2005/8/layout/vProcess5"/>
    <dgm:cxn modelId="{B7F07587-938C-48AF-85BF-340E495C4004}" type="presParOf" srcId="{037C2D47-E836-43C4-A54A-0FBB6A64AD94}" destId="{97251F5F-F264-4D44-BC99-2FAB33130D00}" srcOrd="6" destOrd="0" presId="urn:microsoft.com/office/officeart/2005/8/layout/vProcess5"/>
    <dgm:cxn modelId="{2AEAE16F-9229-423F-9F3D-28123F84D817}" type="presParOf" srcId="{037C2D47-E836-43C4-A54A-0FBB6A64AD94}" destId="{4C5C46B7-D1E7-4C1A-AEB0-0E2F818A7DD2}" srcOrd="7" destOrd="0" presId="urn:microsoft.com/office/officeart/2005/8/layout/vProcess5"/>
    <dgm:cxn modelId="{17E77446-6AF1-4D34-9082-4EC110937A09}" type="presParOf" srcId="{037C2D47-E836-43C4-A54A-0FBB6A64AD94}" destId="{EE338FCF-C1CF-4A0C-B2B6-B128F2C869A8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B1DDF60-D7D9-4F10-BEAF-79779EE15704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19171A-9F86-42CA-96B1-9779E73C2CB8}" type="pres">
      <dgm:prSet presAssocID="{5B1DDF60-D7D9-4F10-BEAF-79779EE1570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C67F87F-C607-472A-9A75-DE09DDC41FF2}" type="presOf" srcId="{5B1DDF60-D7D9-4F10-BEAF-79779EE15704}" destId="{C819171A-9F86-42CA-96B1-9779E73C2CB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D034068-3017-44DA-A2C7-F0AC2C98FB2F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F4160ED-14B2-4D12-95B8-4AC7E9F18E5D}">
      <dgm:prSet phldrT="[Текст]" custT="1"/>
      <dgm:spPr>
        <a:noFill/>
        <a:ln w="38100">
          <a:solidFill>
            <a:srgbClr val="00B050"/>
          </a:solidFill>
        </a:ln>
      </dgm:spPr>
      <dgm:t>
        <a:bodyPr/>
        <a:lstStyle/>
        <a:p>
          <a:pPr rtl="0"/>
          <a:r>
            <a:rPr lang="ru-RU" sz="3000" b="1" i="0" dirty="0" smtClean="0">
              <a:ln>
                <a:solidFill>
                  <a:srgbClr val="0033CC"/>
                </a:solidFill>
              </a:ln>
              <a:solidFill>
                <a:srgbClr val="0000FF"/>
              </a:solidFill>
            </a:rPr>
            <a:t>Повышение открытости и прозрачности местных бюджетов</a:t>
          </a:r>
          <a:endParaRPr lang="ru-RU" sz="3000" i="0" dirty="0">
            <a:ln>
              <a:solidFill>
                <a:srgbClr val="0033CC"/>
              </a:solidFill>
            </a:ln>
            <a:solidFill>
              <a:srgbClr val="0000FF"/>
            </a:solidFill>
          </a:endParaRPr>
        </a:p>
      </dgm:t>
    </dgm:pt>
    <dgm:pt modelId="{A3AF55CD-6E7B-42A9-BF11-1955423E16C6}" type="parTrans" cxnId="{EF059C58-7D44-484C-A837-C6940B64ACFD}">
      <dgm:prSet/>
      <dgm:spPr/>
      <dgm:t>
        <a:bodyPr/>
        <a:lstStyle/>
        <a:p>
          <a:endParaRPr lang="ru-RU"/>
        </a:p>
      </dgm:t>
    </dgm:pt>
    <dgm:pt modelId="{1984D05A-F013-4620-85DA-3491207B4D25}" type="sibTrans" cxnId="{EF059C58-7D44-484C-A837-C6940B64ACFD}">
      <dgm:prSet/>
      <dgm:spPr/>
      <dgm:t>
        <a:bodyPr/>
        <a:lstStyle/>
        <a:p>
          <a:endParaRPr lang="ru-RU"/>
        </a:p>
      </dgm:t>
    </dgm:pt>
    <dgm:pt modelId="{790B2C51-F80E-4CFE-8D4C-3571E95806E3}">
      <dgm:prSet/>
      <dgm:spPr>
        <a:noFill/>
        <a:ln w="38100">
          <a:solidFill>
            <a:srgbClr val="00B050"/>
          </a:solidFill>
        </a:ln>
      </dgm:spPr>
      <dgm:t>
        <a:bodyPr/>
        <a:lstStyle/>
        <a:p>
          <a:r>
            <a:rPr lang="ru-RU" b="1" i="1" u="sng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Разработан сайт муниципального образования город Минусинск для публикации бюджетных данных    (</a:t>
          </a:r>
          <a:r>
            <a:rPr lang="en-US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http://minusinsk-fin24.ru/</a:t>
          </a:r>
          <a:r>
            <a:rPr lang="ru-RU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 )</a:t>
          </a:r>
          <a:endParaRPr lang="ru-RU" b="1" i="1" u="sng" dirty="0">
            <a:solidFill>
              <a:srgbClr val="0000FF"/>
            </a:solidFill>
            <a:latin typeface="Times New Roman" pitchFamily="18" charset="0"/>
            <a:cs typeface="Times New Roman" pitchFamily="18" charset="0"/>
          </a:endParaRPr>
        </a:p>
      </dgm:t>
    </dgm:pt>
    <dgm:pt modelId="{FE0BF288-1A3A-4F46-AEB6-993725054DE9}" type="parTrans" cxnId="{D8C868C9-49B7-47E3-B253-3C79538C1168}">
      <dgm:prSet/>
      <dgm:spPr/>
      <dgm:t>
        <a:bodyPr/>
        <a:lstStyle/>
        <a:p>
          <a:endParaRPr lang="ru-RU"/>
        </a:p>
      </dgm:t>
    </dgm:pt>
    <dgm:pt modelId="{D56260B6-289F-4797-9C5E-FD58F7FF13B3}" type="sibTrans" cxnId="{D8C868C9-49B7-47E3-B253-3C79538C1168}">
      <dgm:prSet/>
      <dgm:spPr/>
      <dgm:t>
        <a:bodyPr/>
        <a:lstStyle/>
        <a:p>
          <a:endParaRPr lang="ru-RU"/>
        </a:p>
      </dgm:t>
    </dgm:pt>
    <dgm:pt modelId="{AC4D734E-D591-47DD-9762-376E4E1DCBB7}" type="pres">
      <dgm:prSet presAssocID="{AD034068-3017-44DA-A2C7-F0AC2C98FB2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E27AF9-3D7A-4AAA-A09C-339D6E1EC840}" type="pres">
      <dgm:prSet presAssocID="{790B2C51-F80E-4CFE-8D4C-3571E95806E3}" presName="boxAndChildren" presStyleCnt="0"/>
      <dgm:spPr/>
    </dgm:pt>
    <dgm:pt modelId="{5A5BAD16-E6BE-4CC6-8776-29BA7CB5553A}" type="pres">
      <dgm:prSet presAssocID="{790B2C51-F80E-4CFE-8D4C-3571E95806E3}" presName="parentTextBox" presStyleLbl="node1" presStyleIdx="0" presStyleCnt="2"/>
      <dgm:spPr/>
      <dgm:t>
        <a:bodyPr/>
        <a:lstStyle/>
        <a:p>
          <a:endParaRPr lang="ru-RU"/>
        </a:p>
      </dgm:t>
    </dgm:pt>
    <dgm:pt modelId="{F6BECCF5-E843-4FE0-91D3-84B49628329B}" type="pres">
      <dgm:prSet presAssocID="{1984D05A-F013-4620-85DA-3491207B4D25}" presName="sp" presStyleCnt="0"/>
      <dgm:spPr/>
    </dgm:pt>
    <dgm:pt modelId="{925EEE17-0530-465C-A1CF-89B00B6F0F87}" type="pres">
      <dgm:prSet presAssocID="{6F4160ED-14B2-4D12-95B8-4AC7E9F18E5D}" presName="arrowAndChildren" presStyleCnt="0"/>
      <dgm:spPr/>
    </dgm:pt>
    <dgm:pt modelId="{70A6DC11-2B25-4250-9297-5660A810E4CD}" type="pres">
      <dgm:prSet presAssocID="{6F4160ED-14B2-4D12-95B8-4AC7E9F18E5D}" presName="parentTextArrow" presStyleLbl="node1" presStyleIdx="1" presStyleCnt="2" custLinFactY="-17266" custLinFactNeighborX="126" custLinFactNeighborY="-100000"/>
      <dgm:spPr/>
      <dgm:t>
        <a:bodyPr/>
        <a:lstStyle/>
        <a:p>
          <a:endParaRPr lang="ru-RU"/>
        </a:p>
      </dgm:t>
    </dgm:pt>
  </dgm:ptLst>
  <dgm:cxnLst>
    <dgm:cxn modelId="{D7B891B3-5021-4245-B04E-26E46397911C}" type="presOf" srcId="{790B2C51-F80E-4CFE-8D4C-3571E95806E3}" destId="{5A5BAD16-E6BE-4CC6-8776-29BA7CB5553A}" srcOrd="0" destOrd="0" presId="urn:microsoft.com/office/officeart/2005/8/layout/process4"/>
    <dgm:cxn modelId="{D8C868C9-49B7-47E3-B253-3C79538C1168}" srcId="{AD034068-3017-44DA-A2C7-F0AC2C98FB2F}" destId="{790B2C51-F80E-4CFE-8D4C-3571E95806E3}" srcOrd="1" destOrd="0" parTransId="{FE0BF288-1A3A-4F46-AEB6-993725054DE9}" sibTransId="{D56260B6-289F-4797-9C5E-FD58F7FF13B3}"/>
    <dgm:cxn modelId="{7F36603D-7E3B-4429-BC8F-EF8F4DD0FEAD}" type="presOf" srcId="{6F4160ED-14B2-4D12-95B8-4AC7E9F18E5D}" destId="{70A6DC11-2B25-4250-9297-5660A810E4CD}" srcOrd="0" destOrd="0" presId="urn:microsoft.com/office/officeart/2005/8/layout/process4"/>
    <dgm:cxn modelId="{91D14149-62ED-495B-A776-3090C7E20532}" type="presOf" srcId="{AD034068-3017-44DA-A2C7-F0AC2C98FB2F}" destId="{AC4D734E-D591-47DD-9762-376E4E1DCBB7}" srcOrd="0" destOrd="0" presId="urn:microsoft.com/office/officeart/2005/8/layout/process4"/>
    <dgm:cxn modelId="{EF059C58-7D44-484C-A837-C6940B64ACFD}" srcId="{AD034068-3017-44DA-A2C7-F0AC2C98FB2F}" destId="{6F4160ED-14B2-4D12-95B8-4AC7E9F18E5D}" srcOrd="0" destOrd="0" parTransId="{A3AF55CD-6E7B-42A9-BF11-1955423E16C6}" sibTransId="{1984D05A-F013-4620-85DA-3491207B4D25}"/>
    <dgm:cxn modelId="{547AB894-F44F-4B30-93B3-F63BDE328D94}" type="presParOf" srcId="{AC4D734E-D591-47DD-9762-376E4E1DCBB7}" destId="{4CE27AF9-3D7A-4AAA-A09C-339D6E1EC840}" srcOrd="0" destOrd="0" presId="urn:microsoft.com/office/officeart/2005/8/layout/process4"/>
    <dgm:cxn modelId="{AF0DCDB0-3242-4C56-A37F-FBE8698DD12E}" type="presParOf" srcId="{4CE27AF9-3D7A-4AAA-A09C-339D6E1EC840}" destId="{5A5BAD16-E6BE-4CC6-8776-29BA7CB5553A}" srcOrd="0" destOrd="0" presId="urn:microsoft.com/office/officeart/2005/8/layout/process4"/>
    <dgm:cxn modelId="{B1AB26C1-74C0-4D7B-80DD-187163EE11E5}" type="presParOf" srcId="{AC4D734E-D591-47DD-9762-376E4E1DCBB7}" destId="{F6BECCF5-E843-4FE0-91D3-84B49628329B}" srcOrd="1" destOrd="0" presId="urn:microsoft.com/office/officeart/2005/8/layout/process4"/>
    <dgm:cxn modelId="{31405811-7645-400D-91AB-C6937BB2E056}" type="presParOf" srcId="{AC4D734E-D591-47DD-9762-376E4E1DCBB7}" destId="{925EEE17-0530-465C-A1CF-89B00B6F0F87}" srcOrd="2" destOrd="0" presId="urn:microsoft.com/office/officeart/2005/8/layout/process4"/>
    <dgm:cxn modelId="{0A782D63-1EA7-4F9A-A5DF-7446BB3B57F0}" type="presParOf" srcId="{925EEE17-0530-465C-A1CF-89B00B6F0F87}" destId="{70A6DC11-2B25-4250-9297-5660A810E4CD}" srcOrd="0" destOrd="0" presId="urn:microsoft.com/office/officeart/2005/8/layout/process4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26D41F5-2CFD-4403-A80C-385F2B9C055A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C1DCD89-99A9-4EE5-A346-A767CB422059}">
      <dgm:prSet custT="1"/>
      <dgm:spPr>
        <a:noFill/>
        <a:ln w="38100">
          <a:solidFill>
            <a:srgbClr val="00B050"/>
          </a:solidFill>
        </a:ln>
      </dgm:spPr>
      <dgm:t>
        <a:bodyPr/>
        <a:lstStyle/>
        <a:p>
          <a:pPr rtl="0"/>
          <a:endParaRPr lang="ru-RU" sz="2400" b="0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11BE9646-EA8E-4977-8543-9A9E91D62F9C}" type="parTrans" cxnId="{1B6608BC-F113-4207-87FD-FED94603D343}">
      <dgm:prSet/>
      <dgm:spPr/>
      <dgm:t>
        <a:bodyPr/>
        <a:lstStyle/>
        <a:p>
          <a:endParaRPr lang="ru-RU"/>
        </a:p>
      </dgm:t>
    </dgm:pt>
    <dgm:pt modelId="{1F80BE5A-2140-481E-AC46-B4BE27374F96}" type="sibTrans" cxnId="{1B6608BC-F113-4207-87FD-FED94603D343}">
      <dgm:prSet/>
      <dgm:spPr/>
      <dgm:t>
        <a:bodyPr/>
        <a:lstStyle/>
        <a:p>
          <a:endParaRPr lang="ru-RU"/>
        </a:p>
      </dgm:t>
    </dgm:pt>
    <dgm:pt modelId="{22782BDA-571B-41BA-98CD-19872AD24792}" type="pres">
      <dgm:prSet presAssocID="{B26D41F5-2CFD-4403-A80C-385F2B9C055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DBA0E9-18B7-4B8A-A79D-209D1AFA2175}" type="pres">
      <dgm:prSet presAssocID="{4C1DCD89-99A9-4EE5-A346-A767CB422059}" presName="parentText" presStyleLbl="node1" presStyleIdx="0" presStyleCnt="1" custScaleY="349603" custLinFactNeighborX="-3722" custLinFactNeighborY="-1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5DF0D5-CC3F-468C-98E2-DBDE55872B14}" type="presOf" srcId="{B26D41F5-2CFD-4403-A80C-385F2B9C055A}" destId="{22782BDA-571B-41BA-98CD-19872AD24792}" srcOrd="0" destOrd="0" presId="urn:microsoft.com/office/officeart/2005/8/layout/vList2"/>
    <dgm:cxn modelId="{1B6608BC-F113-4207-87FD-FED94603D343}" srcId="{B26D41F5-2CFD-4403-A80C-385F2B9C055A}" destId="{4C1DCD89-99A9-4EE5-A346-A767CB422059}" srcOrd="0" destOrd="0" parTransId="{11BE9646-EA8E-4977-8543-9A9E91D62F9C}" sibTransId="{1F80BE5A-2140-481E-AC46-B4BE27374F96}"/>
    <dgm:cxn modelId="{13A3E0FF-2820-4876-BFC4-0274765BBC0D}" type="presOf" srcId="{4C1DCD89-99A9-4EE5-A346-A767CB422059}" destId="{2EDBA0E9-18B7-4B8A-A79D-209D1AFA2175}" srcOrd="0" destOrd="0" presId="urn:microsoft.com/office/officeart/2005/8/layout/vList2"/>
    <dgm:cxn modelId="{3F8B1234-EAF5-4826-91B2-3D496D0973C6}" type="presParOf" srcId="{22782BDA-571B-41BA-98CD-19872AD24792}" destId="{2EDBA0E9-18B7-4B8A-A79D-209D1AFA217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26D41F5-2CFD-4403-A80C-385F2B9C055A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C1DCD89-99A9-4EE5-A346-A767CB422059}">
      <dgm:prSet custT="1"/>
      <dgm:spPr>
        <a:noFill/>
        <a:ln w="38100">
          <a:solidFill>
            <a:srgbClr val="00B050"/>
          </a:solidFill>
        </a:ln>
      </dgm:spPr>
      <dgm:t>
        <a:bodyPr/>
        <a:lstStyle/>
        <a:p>
          <a:pPr rtl="0"/>
          <a:endParaRPr lang="ru-RU" sz="2400" b="0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11BE9646-EA8E-4977-8543-9A9E91D62F9C}" type="parTrans" cxnId="{1B6608BC-F113-4207-87FD-FED94603D343}">
      <dgm:prSet/>
      <dgm:spPr/>
      <dgm:t>
        <a:bodyPr/>
        <a:lstStyle/>
        <a:p>
          <a:endParaRPr lang="ru-RU"/>
        </a:p>
      </dgm:t>
    </dgm:pt>
    <dgm:pt modelId="{1F80BE5A-2140-481E-AC46-B4BE27374F96}" type="sibTrans" cxnId="{1B6608BC-F113-4207-87FD-FED94603D343}">
      <dgm:prSet/>
      <dgm:spPr/>
      <dgm:t>
        <a:bodyPr/>
        <a:lstStyle/>
        <a:p>
          <a:endParaRPr lang="ru-RU"/>
        </a:p>
      </dgm:t>
    </dgm:pt>
    <dgm:pt modelId="{22782BDA-571B-41BA-98CD-19872AD24792}" type="pres">
      <dgm:prSet presAssocID="{B26D41F5-2CFD-4403-A80C-385F2B9C055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DBA0E9-18B7-4B8A-A79D-209D1AFA2175}" type="pres">
      <dgm:prSet presAssocID="{4C1DCD89-99A9-4EE5-A346-A767CB422059}" presName="parentText" presStyleLbl="node1" presStyleIdx="0" presStyleCnt="1" custScaleY="349603" custLinFactNeighborX="-3722" custLinFactNeighborY="-1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B6608BC-F113-4207-87FD-FED94603D343}" srcId="{B26D41F5-2CFD-4403-A80C-385F2B9C055A}" destId="{4C1DCD89-99A9-4EE5-A346-A767CB422059}" srcOrd="0" destOrd="0" parTransId="{11BE9646-EA8E-4977-8543-9A9E91D62F9C}" sibTransId="{1F80BE5A-2140-481E-AC46-B4BE27374F96}"/>
    <dgm:cxn modelId="{F26D0F8D-4F92-4EF1-B563-0F105B95E8D7}" type="presOf" srcId="{4C1DCD89-99A9-4EE5-A346-A767CB422059}" destId="{2EDBA0E9-18B7-4B8A-A79D-209D1AFA2175}" srcOrd="0" destOrd="0" presId="urn:microsoft.com/office/officeart/2005/8/layout/vList2"/>
    <dgm:cxn modelId="{9B1FAC20-5CFF-4CDC-A1EF-D1B01E760027}" type="presOf" srcId="{B26D41F5-2CFD-4403-A80C-385F2B9C055A}" destId="{22782BDA-571B-41BA-98CD-19872AD24792}" srcOrd="0" destOrd="0" presId="urn:microsoft.com/office/officeart/2005/8/layout/vList2"/>
    <dgm:cxn modelId="{F2CD67F4-2E92-48D8-886C-68B93C11540F}" type="presParOf" srcId="{22782BDA-571B-41BA-98CD-19872AD24792}" destId="{2EDBA0E9-18B7-4B8A-A79D-209D1AFA217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26D41F5-2CFD-4403-A80C-385F2B9C055A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C1DCD89-99A9-4EE5-A346-A767CB422059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rtl="0"/>
          <a:r>
            <a:rPr lang="ru-RU" sz="24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проведение работ по сохранению объектов культурного наследия </a:t>
          </a:r>
          <a:endParaRPr lang="ru-RU" sz="2400" b="1" i="0" cap="none" spc="0" baseline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endParaRPr>
        </a:p>
      </dgm:t>
    </dgm:pt>
    <dgm:pt modelId="{11BE9646-EA8E-4977-8543-9A9E91D62F9C}" type="parTrans" cxnId="{1B6608BC-F113-4207-87FD-FED94603D343}">
      <dgm:prSet/>
      <dgm:spPr/>
      <dgm:t>
        <a:bodyPr/>
        <a:lstStyle/>
        <a:p>
          <a:endParaRPr lang="ru-RU"/>
        </a:p>
      </dgm:t>
    </dgm:pt>
    <dgm:pt modelId="{1F80BE5A-2140-481E-AC46-B4BE27374F96}" type="sibTrans" cxnId="{1B6608BC-F113-4207-87FD-FED94603D343}">
      <dgm:prSet/>
      <dgm:spPr/>
      <dgm:t>
        <a:bodyPr/>
        <a:lstStyle/>
        <a:p>
          <a:endParaRPr lang="ru-RU"/>
        </a:p>
      </dgm:t>
    </dgm:pt>
    <dgm:pt modelId="{22782BDA-571B-41BA-98CD-19872AD24792}" type="pres">
      <dgm:prSet presAssocID="{B26D41F5-2CFD-4403-A80C-385F2B9C055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DBA0E9-18B7-4B8A-A79D-209D1AFA2175}" type="pres">
      <dgm:prSet presAssocID="{4C1DCD89-99A9-4EE5-A346-A767CB422059}" presName="parentText" presStyleLbl="node1" presStyleIdx="0" presStyleCnt="1" custScaleY="349603" custLinFactNeighborX="-3722" custLinFactNeighborY="-1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7C4DF4-FE4F-4D47-AA8D-BA1DE81805CA}" type="presOf" srcId="{4C1DCD89-99A9-4EE5-A346-A767CB422059}" destId="{2EDBA0E9-18B7-4B8A-A79D-209D1AFA2175}" srcOrd="0" destOrd="0" presId="urn:microsoft.com/office/officeart/2005/8/layout/vList2"/>
    <dgm:cxn modelId="{2A24FDB0-D032-4B97-94E6-7BE6875EBD83}" type="presOf" srcId="{B26D41F5-2CFD-4403-A80C-385F2B9C055A}" destId="{22782BDA-571B-41BA-98CD-19872AD24792}" srcOrd="0" destOrd="0" presId="urn:microsoft.com/office/officeart/2005/8/layout/vList2"/>
    <dgm:cxn modelId="{1B6608BC-F113-4207-87FD-FED94603D343}" srcId="{B26D41F5-2CFD-4403-A80C-385F2B9C055A}" destId="{4C1DCD89-99A9-4EE5-A346-A767CB422059}" srcOrd="0" destOrd="0" parTransId="{11BE9646-EA8E-4977-8543-9A9E91D62F9C}" sibTransId="{1F80BE5A-2140-481E-AC46-B4BE27374F96}"/>
    <dgm:cxn modelId="{72E67A8D-461A-4FFE-815B-86ACF0384547}" type="presParOf" srcId="{22782BDA-571B-41BA-98CD-19872AD24792}" destId="{2EDBA0E9-18B7-4B8A-A79D-209D1AFA217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26D41F5-2CFD-4403-A80C-385F2B9C055A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C1DCD89-99A9-4EE5-A346-A767CB422059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rtl="0"/>
          <a:r>
            <a:rPr lang="ru-RU" sz="24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капитальный ремонт и ремонт автомобильных дорог общего пользования местного значения за счет средств дорожного фонда Красноярского края</a:t>
          </a:r>
          <a:endParaRPr lang="ru-RU" sz="24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1BE9646-EA8E-4977-8543-9A9E91D62F9C}" type="parTrans" cxnId="{1B6608BC-F113-4207-87FD-FED94603D343}">
      <dgm:prSet/>
      <dgm:spPr/>
      <dgm:t>
        <a:bodyPr/>
        <a:lstStyle/>
        <a:p>
          <a:endParaRPr lang="ru-RU"/>
        </a:p>
      </dgm:t>
    </dgm:pt>
    <dgm:pt modelId="{1F80BE5A-2140-481E-AC46-B4BE27374F96}" type="sibTrans" cxnId="{1B6608BC-F113-4207-87FD-FED94603D343}">
      <dgm:prSet/>
      <dgm:spPr/>
      <dgm:t>
        <a:bodyPr/>
        <a:lstStyle/>
        <a:p>
          <a:endParaRPr lang="ru-RU"/>
        </a:p>
      </dgm:t>
    </dgm:pt>
    <dgm:pt modelId="{22782BDA-571B-41BA-98CD-19872AD24792}" type="pres">
      <dgm:prSet presAssocID="{B26D41F5-2CFD-4403-A80C-385F2B9C055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DBA0E9-18B7-4B8A-A79D-209D1AFA2175}" type="pres">
      <dgm:prSet presAssocID="{4C1DCD89-99A9-4EE5-A346-A767CB422059}" presName="parentText" presStyleLbl="node1" presStyleIdx="0" presStyleCnt="1" custScaleY="427740" custLinFactY="-9683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D8B4E7-F1F3-4547-92F3-D00791C31E1F}" type="presOf" srcId="{4C1DCD89-99A9-4EE5-A346-A767CB422059}" destId="{2EDBA0E9-18B7-4B8A-A79D-209D1AFA2175}" srcOrd="0" destOrd="0" presId="urn:microsoft.com/office/officeart/2005/8/layout/vList2"/>
    <dgm:cxn modelId="{1B6608BC-F113-4207-87FD-FED94603D343}" srcId="{B26D41F5-2CFD-4403-A80C-385F2B9C055A}" destId="{4C1DCD89-99A9-4EE5-A346-A767CB422059}" srcOrd="0" destOrd="0" parTransId="{11BE9646-EA8E-4977-8543-9A9E91D62F9C}" sibTransId="{1F80BE5A-2140-481E-AC46-B4BE27374F96}"/>
    <dgm:cxn modelId="{0D0E0FC6-CD01-4DEF-A576-747F27CA9FC2}" type="presOf" srcId="{B26D41F5-2CFD-4403-A80C-385F2B9C055A}" destId="{22782BDA-571B-41BA-98CD-19872AD24792}" srcOrd="0" destOrd="0" presId="urn:microsoft.com/office/officeart/2005/8/layout/vList2"/>
    <dgm:cxn modelId="{6DFE8B72-34DF-44D7-9B2E-9C6EEBC81A15}" type="presParOf" srcId="{22782BDA-571B-41BA-98CD-19872AD24792}" destId="{2EDBA0E9-18B7-4B8A-A79D-209D1AFA217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26D41F5-2CFD-4403-A80C-385F2B9C055A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C1DCD89-99A9-4EE5-A346-A767CB422059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rtl="0"/>
          <a:r>
            <a:rPr lang="ru-RU" sz="24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расходы на разработку проектно-сметной документации на капитальный ремонт и строительство автомобильных дорог </a:t>
          </a:r>
          <a:endParaRPr lang="ru-RU" sz="24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80BE5A-2140-481E-AC46-B4BE27374F96}" type="sibTrans" cxnId="{1B6608BC-F113-4207-87FD-FED94603D343}">
      <dgm:prSet/>
      <dgm:spPr/>
      <dgm:t>
        <a:bodyPr/>
        <a:lstStyle/>
        <a:p>
          <a:endParaRPr lang="ru-RU"/>
        </a:p>
      </dgm:t>
    </dgm:pt>
    <dgm:pt modelId="{11BE9646-EA8E-4977-8543-9A9E91D62F9C}" type="parTrans" cxnId="{1B6608BC-F113-4207-87FD-FED94603D343}">
      <dgm:prSet/>
      <dgm:spPr/>
      <dgm:t>
        <a:bodyPr/>
        <a:lstStyle/>
        <a:p>
          <a:endParaRPr lang="ru-RU"/>
        </a:p>
      </dgm:t>
    </dgm:pt>
    <dgm:pt modelId="{22782BDA-571B-41BA-98CD-19872AD24792}" type="pres">
      <dgm:prSet presAssocID="{B26D41F5-2CFD-4403-A80C-385F2B9C055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DBA0E9-18B7-4B8A-A79D-209D1AFA2175}" type="pres">
      <dgm:prSet presAssocID="{4C1DCD89-99A9-4EE5-A346-A767CB422059}" presName="parentText" presStyleLbl="node1" presStyleIdx="0" presStyleCnt="1" custScaleY="539390" custLinFactNeighborX="-3722" custLinFactNeighborY="-1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897275B-390F-4FA5-AD82-88F6951D2055}" type="presOf" srcId="{B26D41F5-2CFD-4403-A80C-385F2B9C055A}" destId="{22782BDA-571B-41BA-98CD-19872AD24792}" srcOrd="0" destOrd="0" presId="urn:microsoft.com/office/officeart/2005/8/layout/vList2"/>
    <dgm:cxn modelId="{1B6608BC-F113-4207-87FD-FED94603D343}" srcId="{B26D41F5-2CFD-4403-A80C-385F2B9C055A}" destId="{4C1DCD89-99A9-4EE5-A346-A767CB422059}" srcOrd="0" destOrd="0" parTransId="{11BE9646-EA8E-4977-8543-9A9E91D62F9C}" sibTransId="{1F80BE5A-2140-481E-AC46-B4BE27374F96}"/>
    <dgm:cxn modelId="{B5983975-83C3-4136-B447-5064E2FD4E35}" type="presOf" srcId="{4C1DCD89-99A9-4EE5-A346-A767CB422059}" destId="{2EDBA0E9-18B7-4B8A-A79D-209D1AFA2175}" srcOrd="0" destOrd="0" presId="urn:microsoft.com/office/officeart/2005/8/layout/vList2"/>
    <dgm:cxn modelId="{7E89EBCE-B547-4221-99C7-09FABD2120AF}" type="presParOf" srcId="{22782BDA-571B-41BA-98CD-19872AD24792}" destId="{2EDBA0E9-18B7-4B8A-A79D-209D1AFA217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2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26D41F5-2CFD-4403-A80C-385F2B9C055A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C1DCD89-99A9-4EE5-A346-A767CB422059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rtl="0"/>
          <a:r>
            <a:rPr lang="ru-RU" sz="24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изготовление и установка малых архитектурных форм </a:t>
          </a:r>
          <a:endParaRPr lang="ru-RU" sz="24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1BE9646-EA8E-4977-8543-9A9E91D62F9C}" type="parTrans" cxnId="{1B6608BC-F113-4207-87FD-FED94603D343}">
      <dgm:prSet/>
      <dgm:spPr/>
      <dgm:t>
        <a:bodyPr/>
        <a:lstStyle/>
        <a:p>
          <a:endParaRPr lang="ru-RU"/>
        </a:p>
      </dgm:t>
    </dgm:pt>
    <dgm:pt modelId="{1F80BE5A-2140-481E-AC46-B4BE27374F96}" type="sibTrans" cxnId="{1B6608BC-F113-4207-87FD-FED94603D343}">
      <dgm:prSet/>
      <dgm:spPr/>
      <dgm:t>
        <a:bodyPr/>
        <a:lstStyle/>
        <a:p>
          <a:endParaRPr lang="ru-RU"/>
        </a:p>
      </dgm:t>
    </dgm:pt>
    <dgm:pt modelId="{22782BDA-571B-41BA-98CD-19872AD24792}" type="pres">
      <dgm:prSet presAssocID="{B26D41F5-2CFD-4403-A80C-385F2B9C055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DBA0E9-18B7-4B8A-A79D-209D1AFA2175}" type="pres">
      <dgm:prSet presAssocID="{4C1DCD89-99A9-4EE5-A346-A767CB422059}" presName="parentText" presStyleLbl="node1" presStyleIdx="0" presStyleCnt="1" custScaleY="427740" custLinFactY="-100000" custLinFactNeighborY="-11446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575BD7-277E-425E-B0E6-E6236E222308}" type="presOf" srcId="{4C1DCD89-99A9-4EE5-A346-A767CB422059}" destId="{2EDBA0E9-18B7-4B8A-A79D-209D1AFA2175}" srcOrd="0" destOrd="0" presId="urn:microsoft.com/office/officeart/2005/8/layout/vList2"/>
    <dgm:cxn modelId="{2C1A4657-3615-40F2-AC43-B902027F8908}" type="presOf" srcId="{B26D41F5-2CFD-4403-A80C-385F2B9C055A}" destId="{22782BDA-571B-41BA-98CD-19872AD24792}" srcOrd="0" destOrd="0" presId="urn:microsoft.com/office/officeart/2005/8/layout/vList2"/>
    <dgm:cxn modelId="{1B6608BC-F113-4207-87FD-FED94603D343}" srcId="{B26D41F5-2CFD-4403-A80C-385F2B9C055A}" destId="{4C1DCD89-99A9-4EE5-A346-A767CB422059}" srcOrd="0" destOrd="0" parTransId="{11BE9646-EA8E-4977-8543-9A9E91D62F9C}" sibTransId="{1F80BE5A-2140-481E-AC46-B4BE27374F96}"/>
    <dgm:cxn modelId="{81523973-B15B-4E89-94E7-FEC7A64386F6}" type="presParOf" srcId="{22782BDA-571B-41BA-98CD-19872AD24792}" destId="{2EDBA0E9-18B7-4B8A-A79D-209D1AFA217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2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69EA36-26E5-473D-A4AC-53FAAD415C1B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ctr" rtl="0"/>
          <a:r>
            <a:rPr lang="ru-RU" sz="3600" b="1" i="0" cap="none" spc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Софинансирование краевых субсидий</a:t>
          </a:r>
          <a:endParaRPr lang="ru-RU" sz="3600" b="1" i="0" cap="none" spc="0" baseline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3A012AA8-F4AC-43ED-B688-2F9545C145DA}" type="parTrans" cxnId="{FBD207DB-9FBD-430D-B882-D6B8CDB391E3}">
      <dgm:prSet/>
      <dgm:spPr/>
      <dgm:t>
        <a:bodyPr/>
        <a:lstStyle/>
        <a:p>
          <a:endParaRPr lang="ru-RU"/>
        </a:p>
      </dgm:t>
    </dgm:pt>
    <dgm:pt modelId="{91CBBA81-C6E4-4FEF-84CC-F005F719B1C4}" type="sibTrans" cxnId="{FBD207DB-9FBD-430D-B882-D6B8CDB391E3}">
      <dgm:prSet/>
      <dgm:spPr/>
      <dgm:t>
        <a:bodyPr/>
        <a:lstStyle/>
        <a:p>
          <a:endParaRPr lang="ru-RU"/>
        </a:p>
      </dgm:t>
    </dgm:pt>
    <dgm:pt modelId="{257431F0-45C9-44D2-AECC-466EE9405495}" type="pres">
      <dgm:prSet presAssocID="{14AF04DA-2576-41CC-B86D-2FDFC0CFD6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1D7C2A-7191-47E6-8017-2B1E15913859}" type="pres">
      <dgm:prSet presAssocID="{F269EA36-26E5-473D-A4AC-53FAAD415C1B}" presName="parentText" presStyleLbl="node1" presStyleIdx="0" presStyleCnt="1" custLinFactNeighborX="-359" custLinFactNeighborY="-60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D207DB-9FBD-430D-B882-D6B8CDB391E3}" srcId="{14AF04DA-2576-41CC-B86D-2FDFC0CFD64B}" destId="{F269EA36-26E5-473D-A4AC-53FAAD415C1B}" srcOrd="0" destOrd="0" parTransId="{3A012AA8-F4AC-43ED-B688-2F9545C145DA}" sibTransId="{91CBBA81-C6E4-4FEF-84CC-F005F719B1C4}"/>
    <dgm:cxn modelId="{2E27AEA9-2E56-4FCB-8D02-1A37C116D526}" type="presOf" srcId="{14AF04DA-2576-41CC-B86D-2FDFC0CFD64B}" destId="{257431F0-45C9-44D2-AECC-466EE9405495}" srcOrd="0" destOrd="0" presId="urn:microsoft.com/office/officeart/2005/8/layout/vList2"/>
    <dgm:cxn modelId="{B13CAA02-817E-4E96-87C0-8F6245A826A7}" type="presOf" srcId="{F269EA36-26E5-473D-A4AC-53FAAD415C1B}" destId="{1C1D7C2A-7191-47E6-8017-2B1E15913859}" srcOrd="0" destOrd="0" presId="urn:microsoft.com/office/officeart/2005/8/layout/vList2"/>
    <dgm:cxn modelId="{0690E6AA-428A-437B-A6E0-ADFB3079DA55}" type="presParOf" srcId="{257431F0-45C9-44D2-AECC-466EE9405495}" destId="{1C1D7C2A-7191-47E6-8017-2B1E1591385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69EA36-26E5-473D-A4AC-53FAAD415C1B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ctr" rtl="0"/>
          <a:r>
            <a:rPr lang="ru-RU" sz="3600" b="1" i="0" cap="none" spc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Софинансирование краевых субсидий</a:t>
          </a:r>
          <a:endParaRPr lang="ru-RU" sz="3600" b="1" i="0" cap="none" spc="0" baseline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3A012AA8-F4AC-43ED-B688-2F9545C145DA}" type="parTrans" cxnId="{FBD207DB-9FBD-430D-B882-D6B8CDB391E3}">
      <dgm:prSet/>
      <dgm:spPr/>
      <dgm:t>
        <a:bodyPr/>
        <a:lstStyle/>
        <a:p>
          <a:endParaRPr lang="ru-RU"/>
        </a:p>
      </dgm:t>
    </dgm:pt>
    <dgm:pt modelId="{91CBBA81-C6E4-4FEF-84CC-F005F719B1C4}" type="sibTrans" cxnId="{FBD207DB-9FBD-430D-B882-D6B8CDB391E3}">
      <dgm:prSet/>
      <dgm:spPr/>
      <dgm:t>
        <a:bodyPr/>
        <a:lstStyle/>
        <a:p>
          <a:endParaRPr lang="ru-RU"/>
        </a:p>
      </dgm:t>
    </dgm:pt>
    <dgm:pt modelId="{257431F0-45C9-44D2-AECC-466EE9405495}" type="pres">
      <dgm:prSet presAssocID="{14AF04DA-2576-41CC-B86D-2FDFC0CFD6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1D7C2A-7191-47E6-8017-2B1E15913859}" type="pres">
      <dgm:prSet presAssocID="{F269EA36-26E5-473D-A4AC-53FAAD415C1B}" presName="parentText" presStyleLbl="node1" presStyleIdx="0" presStyleCnt="1" custLinFactNeighborX="-359" custLinFactNeighborY="-60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D207DB-9FBD-430D-B882-D6B8CDB391E3}" srcId="{14AF04DA-2576-41CC-B86D-2FDFC0CFD64B}" destId="{F269EA36-26E5-473D-A4AC-53FAAD415C1B}" srcOrd="0" destOrd="0" parTransId="{3A012AA8-F4AC-43ED-B688-2F9545C145DA}" sibTransId="{91CBBA81-C6E4-4FEF-84CC-F005F719B1C4}"/>
    <dgm:cxn modelId="{3C0F604D-315C-4653-B18A-3AED7D534C00}" type="presOf" srcId="{14AF04DA-2576-41CC-B86D-2FDFC0CFD64B}" destId="{257431F0-45C9-44D2-AECC-466EE9405495}" srcOrd="0" destOrd="0" presId="urn:microsoft.com/office/officeart/2005/8/layout/vList2"/>
    <dgm:cxn modelId="{E56CCC52-45E5-4605-A7E4-FEB13A1C0BED}" type="presOf" srcId="{F269EA36-26E5-473D-A4AC-53FAAD415C1B}" destId="{1C1D7C2A-7191-47E6-8017-2B1E15913859}" srcOrd="0" destOrd="0" presId="urn:microsoft.com/office/officeart/2005/8/layout/vList2"/>
    <dgm:cxn modelId="{5BEA4936-7F61-4942-BDA2-6EF63532F073}" type="presParOf" srcId="{257431F0-45C9-44D2-AECC-466EE9405495}" destId="{1C1D7C2A-7191-47E6-8017-2B1E1591385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36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2021 год и плановый период </a:t>
          </a:r>
        </a:p>
        <a:p>
          <a:pPr algn="ctr" rtl="0"/>
          <a:r>
            <a:rPr lang="ru-RU" sz="36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2022-2023 годов:</a:t>
          </a:r>
          <a:endParaRPr lang="ru-RU" sz="36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2AFA8A7-57AD-4282-815D-A50B8721C537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EECCF63-DD07-4AEC-8F6D-362D5F3BC59A}" type="presOf" srcId="{80EA9BA2-0E64-4F17-9598-2C4CBCC2093E}" destId="{EB6B35A9-2E54-47E8-82AD-054A02153DE4}" srcOrd="0" destOrd="0" presId="urn:microsoft.com/office/officeart/2005/8/layout/vList2"/>
    <dgm:cxn modelId="{1CC3EE40-2C56-49EF-9B91-6CBA904E866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noFill/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2984E0-5A34-418F-A630-752A9F07FE2D}" type="presOf" srcId="{0A132B50-5A60-46CE-B29D-0BC70264D67E}" destId="{4BE7FD2E-877B-4E5D-8E15-C326610DAEDD}" srcOrd="0" destOrd="0" presId="urn:microsoft.com/office/officeart/2005/8/layout/vList2"/>
    <dgm:cxn modelId="{24F5304D-F375-442B-841A-515261C1CDC1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A6F7017A-73DB-44AD-BD28-D7E9A615E15B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DBF6B56-0AC6-4EC0-ABCE-C83C8B26D877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1D472E-AA1F-4F47-ACE7-77A64A319440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ctr" rtl="0"/>
          <a:r>
            <a:rPr lang="ru-RU" sz="3600" b="1" i="0" dirty="0" smtClean="0">
              <a:solidFill>
                <a:srgbClr val="0000FF"/>
              </a:solidFill>
              <a:effectLst/>
            </a:rPr>
            <a:t>Структура доходов городского бюджета на 2021 год</a:t>
          </a:r>
          <a:endParaRPr lang="ru-RU" sz="3600" b="1" i="0" dirty="0">
            <a:solidFill>
              <a:srgbClr val="0000FF"/>
            </a:solidFill>
            <a:effectLst/>
          </a:endParaRPr>
        </a:p>
      </dgm:t>
    </dgm:pt>
    <dgm:pt modelId="{43603703-C6E3-419D-B053-68F294351B12}" type="parTrans" cxnId="{730B6687-91A4-47F9-B61E-94BDE4796466}">
      <dgm:prSet/>
      <dgm:spPr/>
      <dgm:t>
        <a:bodyPr/>
        <a:lstStyle/>
        <a:p>
          <a:endParaRPr lang="ru-RU"/>
        </a:p>
      </dgm:t>
    </dgm:pt>
    <dgm:pt modelId="{0E869053-B4BF-42FF-B9DE-D9CED11663E6}" type="sibTrans" cxnId="{730B6687-91A4-47F9-B61E-94BDE4796466}">
      <dgm:prSet/>
      <dgm:spPr/>
      <dgm:t>
        <a:bodyPr/>
        <a:lstStyle/>
        <a:p>
          <a:endParaRPr lang="ru-RU"/>
        </a:p>
      </dgm:t>
    </dgm:pt>
    <dgm:pt modelId="{E2F3213F-788D-4AB0-B79F-9F09F8B171BD}" type="pres">
      <dgm:prSet presAssocID="{3DBF6B56-0AC6-4EC0-ABCE-C83C8B26D87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922DBC1-8921-43AA-BD01-5ED7891DF7A7}" type="pres">
      <dgm:prSet presAssocID="{401D472E-AA1F-4F47-ACE7-77A64A319440}" presName="parentText" presStyleLbl="node1" presStyleIdx="0" presStyleCnt="1" custScaleY="23177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0B6687-91A4-47F9-B61E-94BDE4796466}" srcId="{3DBF6B56-0AC6-4EC0-ABCE-C83C8B26D877}" destId="{401D472E-AA1F-4F47-ACE7-77A64A319440}" srcOrd="0" destOrd="0" parTransId="{43603703-C6E3-419D-B053-68F294351B12}" sibTransId="{0E869053-B4BF-42FF-B9DE-D9CED11663E6}"/>
    <dgm:cxn modelId="{194771D4-3D3D-46D8-A324-E775BEF12569}" type="presOf" srcId="{3DBF6B56-0AC6-4EC0-ABCE-C83C8B26D877}" destId="{E2F3213F-788D-4AB0-B79F-9F09F8B171BD}" srcOrd="0" destOrd="0" presId="urn:microsoft.com/office/officeart/2005/8/layout/vList2"/>
    <dgm:cxn modelId="{389DB9F7-C4EC-42A2-A230-0A81073BE723}" type="presOf" srcId="{401D472E-AA1F-4F47-ACE7-77A64A319440}" destId="{B922DBC1-8921-43AA-BD01-5ED7891DF7A7}" srcOrd="0" destOrd="0" presId="urn:microsoft.com/office/officeart/2005/8/layout/vList2"/>
    <dgm:cxn modelId="{93E7F85E-33F2-45A3-8828-034851C78A9F}" type="presParOf" srcId="{E2F3213F-788D-4AB0-B79F-9F09F8B171BD}" destId="{B922DBC1-8921-43AA-BD01-5ED7891DF7A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9282B943-81BC-4733-A11A-78E8AE2596BE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B31AAB-96C1-4CBF-A32D-C803BC1E4F7E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ctr" rtl="0"/>
          <a:r>
            <a:rPr lang="ru-RU" sz="2800" b="1" i="0" dirty="0" smtClean="0">
              <a:solidFill>
                <a:srgbClr val="0000FF"/>
              </a:solidFill>
            </a:rPr>
            <a:t>Структура расходов городского бюджета                                                                на 2021 год                    </a:t>
          </a:r>
          <a:r>
            <a:rPr lang="ru-RU" sz="1600" b="1" i="0" dirty="0" smtClean="0">
              <a:solidFill>
                <a:srgbClr val="0000FF"/>
              </a:solidFill>
            </a:rPr>
            <a:t>(тыс. руб.)     </a:t>
          </a:r>
          <a:endParaRPr lang="ru-RU" sz="1600" b="1" i="0" dirty="0">
            <a:solidFill>
              <a:srgbClr val="0000FF"/>
            </a:solidFill>
          </a:endParaRPr>
        </a:p>
      </dgm:t>
    </dgm:pt>
    <dgm:pt modelId="{4D3E3CEB-C514-474E-B08F-697ACF9A4FA3}" type="parTrans" cxnId="{EA92D417-30B2-4E98-A4E6-98A1F0234107}">
      <dgm:prSet/>
      <dgm:spPr/>
      <dgm:t>
        <a:bodyPr/>
        <a:lstStyle/>
        <a:p>
          <a:endParaRPr lang="ru-RU"/>
        </a:p>
      </dgm:t>
    </dgm:pt>
    <dgm:pt modelId="{452B3EC6-AD4E-4864-95BE-30BB16DA57BE}" type="sibTrans" cxnId="{EA92D417-30B2-4E98-A4E6-98A1F0234107}">
      <dgm:prSet/>
      <dgm:spPr/>
      <dgm:t>
        <a:bodyPr/>
        <a:lstStyle/>
        <a:p>
          <a:endParaRPr lang="ru-RU"/>
        </a:p>
      </dgm:t>
    </dgm:pt>
    <dgm:pt modelId="{6E0451BC-2879-46B4-BE22-2F3D6F1EEDCC}" type="pres">
      <dgm:prSet presAssocID="{9282B943-81BC-4733-A11A-78E8AE2596B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F62BD18-BB05-411F-90D6-BE0BC1EA1AD2}" type="pres">
      <dgm:prSet presAssocID="{65B31AAB-96C1-4CBF-A32D-C803BC1E4F7E}" presName="parentText" presStyleLbl="node1" presStyleIdx="0" presStyleCnt="1" custLinFactNeighborY="-465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D2536F9-354B-4C11-9511-719B793D5859}" type="presOf" srcId="{9282B943-81BC-4733-A11A-78E8AE2596BE}" destId="{6E0451BC-2879-46B4-BE22-2F3D6F1EEDCC}" srcOrd="0" destOrd="0" presId="urn:microsoft.com/office/officeart/2005/8/layout/vList2"/>
    <dgm:cxn modelId="{EA92D417-30B2-4E98-A4E6-98A1F0234107}" srcId="{9282B943-81BC-4733-A11A-78E8AE2596BE}" destId="{65B31AAB-96C1-4CBF-A32D-C803BC1E4F7E}" srcOrd="0" destOrd="0" parTransId="{4D3E3CEB-C514-474E-B08F-697ACF9A4FA3}" sibTransId="{452B3EC6-AD4E-4864-95BE-30BB16DA57BE}"/>
    <dgm:cxn modelId="{92589955-AFDC-40E9-AB56-CC3DA2AE31B5}" type="presOf" srcId="{65B31AAB-96C1-4CBF-A32D-C803BC1E4F7E}" destId="{7F62BD18-BB05-411F-90D6-BE0BC1EA1AD2}" srcOrd="0" destOrd="0" presId="urn:microsoft.com/office/officeart/2005/8/layout/vList2"/>
    <dgm:cxn modelId="{A68C5968-8EAC-47E9-84F9-8E4F9CD3404A}" type="presParOf" srcId="{6E0451BC-2879-46B4-BE22-2F3D6F1EEDCC}" destId="{7F62BD18-BB05-411F-90D6-BE0BC1EA1AD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69EA36-26E5-473D-A4AC-53FAAD415C1B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/>
      </dgm:spPr>
      <dgm:t>
        <a:bodyPr/>
        <a:lstStyle/>
        <a:p>
          <a:pPr algn="l" rtl="0"/>
          <a:r>
            <a:rPr lang="ru-RU" sz="3000" b="1" i="0" baseline="0" dirty="0" smtClean="0">
              <a:solidFill>
                <a:srgbClr val="0000FF"/>
              </a:solidFill>
            </a:rPr>
            <a:t>Социальная направленность городского бюджета</a:t>
          </a:r>
          <a:endParaRPr lang="ru-RU" sz="3000" b="1" i="0" baseline="0" dirty="0">
            <a:solidFill>
              <a:srgbClr val="0000FF"/>
            </a:solidFill>
          </a:endParaRPr>
        </a:p>
      </dgm:t>
    </dgm:pt>
    <dgm:pt modelId="{3A012AA8-F4AC-43ED-B688-2F9545C145DA}" type="parTrans" cxnId="{FBD207DB-9FBD-430D-B882-D6B8CDB391E3}">
      <dgm:prSet/>
      <dgm:spPr/>
      <dgm:t>
        <a:bodyPr/>
        <a:lstStyle/>
        <a:p>
          <a:endParaRPr lang="ru-RU"/>
        </a:p>
      </dgm:t>
    </dgm:pt>
    <dgm:pt modelId="{91CBBA81-C6E4-4FEF-84CC-F005F719B1C4}" type="sibTrans" cxnId="{FBD207DB-9FBD-430D-B882-D6B8CDB391E3}">
      <dgm:prSet/>
      <dgm:spPr/>
      <dgm:t>
        <a:bodyPr/>
        <a:lstStyle/>
        <a:p>
          <a:endParaRPr lang="ru-RU"/>
        </a:p>
      </dgm:t>
    </dgm:pt>
    <dgm:pt modelId="{257431F0-45C9-44D2-AECC-466EE9405495}" type="pres">
      <dgm:prSet presAssocID="{14AF04DA-2576-41CC-B86D-2FDFC0CFD6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1D7C2A-7191-47E6-8017-2B1E15913859}" type="pres">
      <dgm:prSet presAssocID="{F269EA36-26E5-473D-A4AC-53FAAD415C1B}" presName="parentText" presStyleLbl="node1" presStyleIdx="0" presStyleCnt="1" custLinFactNeighborY="-2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D207DB-9FBD-430D-B882-D6B8CDB391E3}" srcId="{14AF04DA-2576-41CC-B86D-2FDFC0CFD64B}" destId="{F269EA36-26E5-473D-A4AC-53FAAD415C1B}" srcOrd="0" destOrd="0" parTransId="{3A012AA8-F4AC-43ED-B688-2F9545C145DA}" sibTransId="{91CBBA81-C6E4-4FEF-84CC-F005F719B1C4}"/>
    <dgm:cxn modelId="{89BCCB69-CEDE-471B-BEAD-967AE43E0B85}" type="presOf" srcId="{14AF04DA-2576-41CC-B86D-2FDFC0CFD64B}" destId="{257431F0-45C9-44D2-AECC-466EE9405495}" srcOrd="0" destOrd="0" presId="urn:microsoft.com/office/officeart/2005/8/layout/vList2"/>
    <dgm:cxn modelId="{1F796A41-7EC3-4A8F-A796-D3BDF8F6055E}" type="presOf" srcId="{F269EA36-26E5-473D-A4AC-53FAAD415C1B}" destId="{1C1D7C2A-7191-47E6-8017-2B1E15913859}" srcOrd="0" destOrd="0" presId="urn:microsoft.com/office/officeart/2005/8/layout/vList2"/>
    <dgm:cxn modelId="{884A33D7-0454-4765-8E0F-9AE48478A8FA}" type="presParOf" srcId="{257431F0-45C9-44D2-AECC-466EE9405495}" destId="{1C1D7C2A-7191-47E6-8017-2B1E15913859}" srcOrd="0" destOrd="0" presId="urn:microsoft.com/office/officeart/2005/8/layout/vList2"/>
  </dgm:cxnLst>
  <dgm:bg>
    <a:noFill/>
  </dgm:bg>
  <dgm:whole>
    <a:ln w="57150">
      <a:solidFill>
        <a:srgbClr val="00B050"/>
      </a:solidFill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254684-D19B-4CEB-82E8-97560BBF1FD7}">
      <dsp:nvSpPr>
        <dsp:cNvPr id="0" name=""/>
        <dsp:cNvSpPr/>
      </dsp:nvSpPr>
      <dsp:spPr>
        <a:xfrm>
          <a:off x="143907" y="0"/>
          <a:ext cx="4516545" cy="6858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BED3B8-E4A8-45EA-85CC-A73D1DA3B5EB}">
      <dsp:nvSpPr>
        <dsp:cNvPr id="0" name=""/>
        <dsp:cNvSpPr/>
      </dsp:nvSpPr>
      <dsp:spPr>
        <a:xfrm>
          <a:off x="2520272" y="379837"/>
          <a:ext cx="2570567" cy="811485"/>
        </a:xfrm>
        <a:prstGeom prst="roundRect">
          <a:avLst/>
        </a:prstGeom>
        <a:solidFill>
          <a:schemeClr val="accent5">
            <a:lumMod val="60000"/>
            <a:lumOff val="40000"/>
            <a:alpha val="90000"/>
          </a:schemeClr>
        </a:solidFill>
        <a:ln w="381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Реализация указа Президента РФ от 07.05.2018 № 204</a:t>
          </a:r>
          <a:endParaRPr lang="ru-RU" sz="1900" b="1" kern="1200" dirty="0"/>
        </a:p>
      </dsp:txBody>
      <dsp:txXfrm>
        <a:off x="2520272" y="379837"/>
        <a:ext cx="2570567" cy="811485"/>
      </dsp:txXfrm>
    </dsp:sp>
    <dsp:sp modelId="{A816EE48-7E03-4E5B-82A8-55036DF850E3}">
      <dsp:nvSpPr>
        <dsp:cNvPr id="0" name=""/>
        <dsp:cNvSpPr/>
      </dsp:nvSpPr>
      <dsp:spPr>
        <a:xfrm>
          <a:off x="2520272" y="1401452"/>
          <a:ext cx="2539711" cy="809906"/>
        </a:xfrm>
        <a:prstGeom prst="roundRect">
          <a:avLst/>
        </a:prstGeom>
        <a:solidFill>
          <a:schemeClr val="tx2">
            <a:lumMod val="40000"/>
            <a:lumOff val="60000"/>
            <a:alpha val="90000"/>
          </a:schemeClr>
        </a:solidFill>
        <a:ln w="381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Устойчивое развитие муниципального образования</a:t>
          </a:r>
          <a:endParaRPr lang="ru-RU" sz="1900" b="1" kern="1200" dirty="0"/>
        </a:p>
      </dsp:txBody>
      <dsp:txXfrm>
        <a:off x="2520272" y="1401452"/>
        <a:ext cx="2539711" cy="809906"/>
      </dsp:txXfrm>
    </dsp:sp>
    <dsp:sp modelId="{E9375DA7-527A-4956-A33C-FC59EB375DC3}">
      <dsp:nvSpPr>
        <dsp:cNvPr id="0" name=""/>
        <dsp:cNvSpPr/>
      </dsp:nvSpPr>
      <dsp:spPr>
        <a:xfrm>
          <a:off x="2520272" y="2745577"/>
          <a:ext cx="2538409" cy="1915722"/>
        </a:xfrm>
        <a:prstGeom prst="roundRect">
          <a:avLst/>
        </a:prstGeom>
        <a:solidFill>
          <a:schemeClr val="accent2">
            <a:lumMod val="20000"/>
            <a:lumOff val="80000"/>
            <a:alpha val="90000"/>
          </a:schemeClr>
        </a:solidFill>
        <a:ln w="381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Повышение эффективности бюджетных расходов, вовлечение в бюджетный процесс граждан</a:t>
          </a:r>
          <a:endParaRPr lang="ru-RU" sz="1900" b="1" kern="1200" dirty="0"/>
        </a:p>
      </dsp:txBody>
      <dsp:txXfrm>
        <a:off x="2520272" y="2745577"/>
        <a:ext cx="2538409" cy="1915722"/>
      </dsp:txXfrm>
    </dsp:sp>
    <dsp:sp modelId="{4EB10657-3D7D-4714-AF7B-377408D2331A}">
      <dsp:nvSpPr>
        <dsp:cNvPr id="0" name=""/>
        <dsp:cNvSpPr/>
      </dsp:nvSpPr>
      <dsp:spPr>
        <a:xfrm>
          <a:off x="2634982" y="5308921"/>
          <a:ext cx="2543031" cy="1118414"/>
        </a:xfrm>
        <a:prstGeom prst="roundRect">
          <a:avLst/>
        </a:prstGeom>
        <a:solidFill>
          <a:schemeClr val="accent4">
            <a:lumMod val="60000"/>
            <a:lumOff val="40000"/>
            <a:alpha val="90000"/>
          </a:schemeClr>
        </a:solidFill>
        <a:ln w="381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Повышение открытости и прозрачности городского бюджета</a:t>
          </a:r>
          <a:endParaRPr lang="ru-RU" sz="1600" b="1" kern="1200" dirty="0"/>
        </a:p>
      </dsp:txBody>
      <dsp:txXfrm>
        <a:off x="2634982" y="5308921"/>
        <a:ext cx="2543031" cy="111841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8B843E5-48D6-4740-BD20-8B66C02286D8}">
      <dsp:nvSpPr>
        <dsp:cNvPr id="0" name=""/>
        <dsp:cNvSpPr/>
      </dsp:nvSpPr>
      <dsp:spPr>
        <a:xfrm>
          <a:off x="483594" y="284579"/>
          <a:ext cx="8229350" cy="1488240"/>
        </a:xfrm>
        <a:prstGeom prst="roundRect">
          <a:avLst>
            <a:gd name="adj" fmla="val 10000"/>
          </a:avLst>
        </a:prstGeom>
        <a:noFill/>
        <a:ln w="57150" cap="flat" cmpd="sng" algn="ctr">
          <a:solidFill>
            <a:srgbClr val="00B050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just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b="1" i="0" kern="1200" dirty="0" smtClean="0">
            <a:ln>
              <a:solidFill>
                <a:srgbClr val="00B050"/>
              </a:solidFill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83594" y="284579"/>
        <a:ext cx="5896363" cy="1488240"/>
      </dsp:txXfrm>
    </dsp:sp>
    <dsp:sp modelId="{AD3B8456-4026-4DA8-9430-4806003DD6DC}">
      <dsp:nvSpPr>
        <dsp:cNvPr id="0" name=""/>
        <dsp:cNvSpPr/>
      </dsp:nvSpPr>
      <dsp:spPr>
        <a:xfrm>
          <a:off x="857156" y="2473749"/>
          <a:ext cx="7406022" cy="1525973"/>
        </a:xfrm>
        <a:prstGeom prst="roundRect">
          <a:avLst>
            <a:gd name="adj" fmla="val 10000"/>
          </a:avLst>
        </a:prstGeom>
        <a:noFill/>
        <a:ln w="5715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b="1" i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57156" y="2473749"/>
        <a:ext cx="5415240" cy="1525973"/>
      </dsp:txXfrm>
    </dsp:sp>
    <dsp:sp modelId="{B98EFE2A-8851-4C80-94AE-995AF9135913}">
      <dsp:nvSpPr>
        <dsp:cNvPr id="0" name=""/>
        <dsp:cNvSpPr/>
      </dsp:nvSpPr>
      <dsp:spPr>
        <a:xfrm>
          <a:off x="2095482" y="4559565"/>
          <a:ext cx="6240611" cy="1605738"/>
        </a:xfrm>
        <a:prstGeom prst="roundRect">
          <a:avLst>
            <a:gd name="adj" fmla="val 10000"/>
          </a:avLst>
        </a:prstGeom>
        <a:noFill/>
        <a:ln w="5715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i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95482" y="4559565"/>
        <a:ext cx="4563098" cy="1605738"/>
      </dsp:txXfrm>
    </dsp:sp>
    <dsp:sp modelId="{9908B2D6-8C4B-492C-B0E2-874C41DB9105}">
      <dsp:nvSpPr>
        <dsp:cNvPr id="0" name=""/>
        <dsp:cNvSpPr/>
      </dsp:nvSpPr>
      <dsp:spPr>
        <a:xfrm>
          <a:off x="6499694" y="1772813"/>
          <a:ext cx="887010" cy="624042"/>
        </a:xfrm>
        <a:prstGeom prst="downArrow">
          <a:avLst>
            <a:gd name="adj1" fmla="val 55000"/>
            <a:gd name="adj2" fmla="val 45000"/>
          </a:avLst>
        </a:prstGeom>
        <a:solidFill>
          <a:srgbClr val="92D050">
            <a:alpha val="90000"/>
          </a:srgbClr>
        </a:solidFill>
        <a:ln w="25400" cap="flat" cmpd="sng" algn="ctr">
          <a:solidFill>
            <a:srgbClr val="0033CC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900" kern="1200"/>
        </a:p>
      </dsp:txBody>
      <dsp:txXfrm>
        <a:off x="6499694" y="1772813"/>
        <a:ext cx="887010" cy="624042"/>
      </dsp:txXfrm>
    </dsp:sp>
    <dsp:sp modelId="{5CF41230-7AC5-44AD-B1B7-8AFC4E091F4C}">
      <dsp:nvSpPr>
        <dsp:cNvPr id="0" name=""/>
        <dsp:cNvSpPr/>
      </dsp:nvSpPr>
      <dsp:spPr>
        <a:xfrm>
          <a:off x="7167529" y="4005065"/>
          <a:ext cx="884015" cy="625366"/>
        </a:xfrm>
        <a:prstGeom prst="downArrow">
          <a:avLst>
            <a:gd name="adj1" fmla="val 55000"/>
            <a:gd name="adj2" fmla="val 45000"/>
          </a:avLst>
        </a:prstGeom>
        <a:solidFill>
          <a:srgbClr val="92D050">
            <a:alpha val="90000"/>
          </a:srgbClr>
        </a:solidFill>
        <a:ln w="25400" cap="flat" cmpd="sng" algn="ctr">
          <a:solidFill>
            <a:srgbClr val="0033CC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/>
        </a:p>
      </dsp:txBody>
      <dsp:txXfrm>
        <a:off x="7167529" y="4005065"/>
        <a:ext cx="884015" cy="62536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A5BAD16-E6BE-4CC6-8776-29BA7CB5553A}">
      <dsp:nvSpPr>
        <dsp:cNvPr id="0" name=""/>
        <dsp:cNvSpPr/>
      </dsp:nvSpPr>
      <dsp:spPr>
        <a:xfrm>
          <a:off x="0" y="1868807"/>
          <a:ext cx="8229600" cy="1226140"/>
        </a:xfrm>
        <a:prstGeom prst="rect">
          <a:avLst/>
        </a:prstGeom>
        <a:noFill/>
        <a:ln w="381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1" u="sng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Разработан сайт муниципального образования город Минусинск для публикации бюджетных данных    (</a:t>
          </a:r>
          <a:r>
            <a:rPr lang="en-US" sz="2200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http://minusinsk-fin24.ru/</a:t>
          </a:r>
          <a:r>
            <a:rPr lang="ru-RU" sz="2200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 )</a:t>
          </a:r>
          <a:endParaRPr lang="ru-RU" sz="2200" b="1" i="1" u="sng" kern="1200" dirty="0">
            <a:solidFill>
              <a:srgbClr val="0000FF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1868807"/>
        <a:ext cx="8229600" cy="1226140"/>
      </dsp:txXfrm>
    </dsp:sp>
    <dsp:sp modelId="{70A6DC11-2B25-4250-9297-5660A810E4CD}">
      <dsp:nvSpPr>
        <dsp:cNvPr id="0" name=""/>
        <dsp:cNvSpPr/>
      </dsp:nvSpPr>
      <dsp:spPr>
        <a:xfrm rot="10800000">
          <a:off x="0" y="0"/>
          <a:ext cx="8229600" cy="1885803"/>
        </a:xfrm>
        <a:prstGeom prst="upArrowCallout">
          <a:avLst/>
        </a:prstGeom>
        <a:noFill/>
        <a:ln w="381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i="0" kern="1200" dirty="0" smtClean="0">
              <a:ln>
                <a:solidFill>
                  <a:srgbClr val="0033CC"/>
                </a:solidFill>
              </a:ln>
              <a:solidFill>
                <a:srgbClr val="0000FF"/>
              </a:solidFill>
            </a:rPr>
            <a:t>Повышение открытости и прозрачности местных бюджетов</a:t>
          </a:r>
          <a:endParaRPr lang="ru-RU" sz="3000" i="0" kern="1200" dirty="0">
            <a:ln>
              <a:solidFill>
                <a:srgbClr val="0033CC"/>
              </a:solidFill>
            </a:ln>
            <a:solidFill>
              <a:srgbClr val="0000FF"/>
            </a:solidFill>
          </a:endParaRPr>
        </a:p>
      </dsp:txBody>
      <dsp:txXfrm rot="10800000">
        <a:off x="0" y="0"/>
        <a:ext cx="8229600" cy="1885803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EDBA0E9-18B7-4B8A-A79D-209D1AFA2175}">
      <dsp:nvSpPr>
        <dsp:cNvPr id="0" name=""/>
        <dsp:cNvSpPr/>
      </dsp:nvSpPr>
      <dsp:spPr>
        <a:xfrm>
          <a:off x="0" y="31796"/>
          <a:ext cx="8691858" cy="916239"/>
        </a:xfrm>
        <a:prstGeom prst="roundRect">
          <a:avLst/>
        </a:prstGeom>
        <a:noFill/>
        <a:ln w="38100">
          <a:solidFill>
            <a:srgbClr val="00B050"/>
          </a:solidFill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1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0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31796"/>
        <a:ext cx="8691858" cy="916239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EDBA0E9-18B7-4B8A-A79D-209D1AFA2175}">
      <dsp:nvSpPr>
        <dsp:cNvPr id="0" name=""/>
        <dsp:cNvSpPr/>
      </dsp:nvSpPr>
      <dsp:spPr>
        <a:xfrm>
          <a:off x="0" y="6234"/>
          <a:ext cx="8691857" cy="850793"/>
        </a:xfrm>
        <a:prstGeom prst="roundRect">
          <a:avLst/>
        </a:prstGeom>
        <a:noFill/>
        <a:ln w="38100">
          <a:solidFill>
            <a:srgbClr val="00B050"/>
          </a:solidFill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1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0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6234"/>
        <a:ext cx="8691857" cy="850793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EDBA0E9-18B7-4B8A-A79D-209D1AFA2175}">
      <dsp:nvSpPr>
        <dsp:cNvPr id="0" name=""/>
        <dsp:cNvSpPr/>
      </dsp:nvSpPr>
      <dsp:spPr>
        <a:xfrm>
          <a:off x="0" y="0"/>
          <a:ext cx="8691857" cy="791314"/>
        </a:xfrm>
        <a:prstGeom prst="roundRect">
          <a:avLst/>
        </a:prstGeom>
        <a:gradFill rotWithShape="1">
          <a:gsLst>
            <a:gs pos="0">
              <a:schemeClr val="accent3">
                <a:tint val="10000"/>
                <a:satMod val="300000"/>
              </a:schemeClr>
            </a:gs>
            <a:gs pos="34000">
              <a:schemeClr val="accent3">
                <a:tint val="13500"/>
                <a:satMod val="250000"/>
              </a:schemeClr>
            </a:gs>
            <a:gs pos="100000">
              <a:schemeClr val="accent3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3">
              <a:satMod val="12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проведение работ по сохранению объектов культурного наследия </a:t>
          </a:r>
          <a:endParaRPr lang="ru-RU" sz="2400" b="1" i="0" kern="1200" cap="none" spc="0" baseline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endParaRPr>
        </a:p>
      </dsp:txBody>
      <dsp:txXfrm>
        <a:off x="0" y="0"/>
        <a:ext cx="8691857" cy="791314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EDBA0E9-18B7-4B8A-A79D-209D1AFA2175}">
      <dsp:nvSpPr>
        <dsp:cNvPr id="0" name=""/>
        <dsp:cNvSpPr/>
      </dsp:nvSpPr>
      <dsp:spPr>
        <a:xfrm>
          <a:off x="0" y="0"/>
          <a:ext cx="8691857" cy="1151002"/>
        </a:xfrm>
        <a:prstGeom prst="roundRect">
          <a:avLst/>
        </a:prstGeom>
        <a:gradFill rotWithShape="1">
          <a:gsLst>
            <a:gs pos="0">
              <a:schemeClr val="accent3">
                <a:tint val="10000"/>
                <a:satMod val="300000"/>
              </a:schemeClr>
            </a:gs>
            <a:gs pos="34000">
              <a:schemeClr val="accent3">
                <a:tint val="13500"/>
                <a:satMod val="250000"/>
              </a:schemeClr>
            </a:gs>
            <a:gs pos="100000">
              <a:schemeClr val="accent3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3">
              <a:satMod val="12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капитальный ремонт и ремонт автомобильных дорог общего пользования местного значения за счет средств дорожного фонда Красноярского края</a:t>
          </a:r>
          <a:endParaRPr lang="ru-RU" sz="24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8691857" cy="1151002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EDBA0E9-18B7-4B8A-A79D-209D1AFA2175}">
      <dsp:nvSpPr>
        <dsp:cNvPr id="0" name=""/>
        <dsp:cNvSpPr/>
      </dsp:nvSpPr>
      <dsp:spPr>
        <a:xfrm>
          <a:off x="0" y="160"/>
          <a:ext cx="8691857" cy="935189"/>
        </a:xfrm>
        <a:prstGeom prst="roundRect">
          <a:avLst/>
        </a:prstGeom>
        <a:gradFill rotWithShape="1">
          <a:gsLst>
            <a:gs pos="0">
              <a:schemeClr val="accent3">
                <a:tint val="10000"/>
                <a:satMod val="300000"/>
              </a:schemeClr>
            </a:gs>
            <a:gs pos="34000">
              <a:schemeClr val="accent3">
                <a:tint val="13500"/>
                <a:satMod val="250000"/>
              </a:schemeClr>
            </a:gs>
            <a:gs pos="100000">
              <a:schemeClr val="accent3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3">
              <a:satMod val="12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расходы на разработку проектно-сметной документации на капитальный ремонт и строительство автомобильных дорог </a:t>
          </a:r>
          <a:endParaRPr lang="ru-RU" sz="24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60"/>
        <a:ext cx="8691857" cy="935189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EDBA0E9-18B7-4B8A-A79D-209D1AFA2175}">
      <dsp:nvSpPr>
        <dsp:cNvPr id="0" name=""/>
        <dsp:cNvSpPr/>
      </dsp:nvSpPr>
      <dsp:spPr>
        <a:xfrm>
          <a:off x="0" y="0"/>
          <a:ext cx="8691857" cy="1007127"/>
        </a:xfrm>
        <a:prstGeom prst="roundRect">
          <a:avLst/>
        </a:prstGeom>
        <a:gradFill rotWithShape="1">
          <a:gsLst>
            <a:gs pos="0">
              <a:schemeClr val="accent3">
                <a:tint val="10000"/>
                <a:satMod val="300000"/>
              </a:schemeClr>
            </a:gs>
            <a:gs pos="34000">
              <a:schemeClr val="accent3">
                <a:tint val="13500"/>
                <a:satMod val="250000"/>
              </a:schemeClr>
            </a:gs>
            <a:gs pos="100000">
              <a:schemeClr val="accent3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3">
              <a:satMod val="12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изготовление и установка малых архитектурных форм </a:t>
          </a:r>
          <a:endParaRPr lang="ru-RU" sz="24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8691857" cy="1007127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C1D7C2A-7191-47E6-8017-2B1E15913859}">
      <dsp:nvSpPr>
        <dsp:cNvPr id="0" name=""/>
        <dsp:cNvSpPr/>
      </dsp:nvSpPr>
      <dsp:spPr>
        <a:xfrm>
          <a:off x="0" y="0"/>
          <a:ext cx="8606759" cy="692676"/>
        </a:xfrm>
        <a:prstGeom prst="roundRect">
          <a:avLst/>
        </a:prstGeom>
        <a:gradFill rotWithShape="1">
          <a:gsLst>
            <a:gs pos="0">
              <a:schemeClr val="accent1">
                <a:tint val="10000"/>
                <a:satMod val="300000"/>
              </a:schemeClr>
            </a:gs>
            <a:gs pos="34000">
              <a:schemeClr val="accent1">
                <a:tint val="13500"/>
                <a:satMod val="250000"/>
              </a:schemeClr>
            </a:gs>
            <a:gs pos="100000">
              <a:schemeClr val="accent1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1">
              <a:satMod val="12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i="0" kern="1200" cap="none" spc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Софинансирование краевых субсидий</a:t>
          </a:r>
          <a:endParaRPr lang="ru-RU" sz="3600" b="1" i="0" kern="1200" cap="none" spc="0" baseline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606759" cy="692676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C1D7C2A-7191-47E6-8017-2B1E15913859}">
      <dsp:nvSpPr>
        <dsp:cNvPr id="0" name=""/>
        <dsp:cNvSpPr/>
      </dsp:nvSpPr>
      <dsp:spPr>
        <a:xfrm>
          <a:off x="0" y="0"/>
          <a:ext cx="8606759" cy="692676"/>
        </a:xfrm>
        <a:prstGeom prst="roundRect">
          <a:avLst/>
        </a:prstGeom>
        <a:gradFill rotWithShape="1">
          <a:gsLst>
            <a:gs pos="0">
              <a:schemeClr val="accent1">
                <a:tint val="10000"/>
                <a:satMod val="300000"/>
              </a:schemeClr>
            </a:gs>
            <a:gs pos="34000">
              <a:schemeClr val="accent1">
                <a:tint val="13500"/>
                <a:satMod val="250000"/>
              </a:schemeClr>
            </a:gs>
            <a:gs pos="100000">
              <a:schemeClr val="accent1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1">
              <a:satMod val="12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i="0" kern="1200" cap="none" spc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Софинансирование краевых субсидий</a:t>
          </a:r>
          <a:endParaRPr lang="ru-RU" sz="3600" b="1" i="0" kern="1200" cap="none" spc="0" baseline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606759" cy="692676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404397" cy="1895030"/>
        </a:xfrm>
        <a:prstGeom prst="roundRect">
          <a:avLst/>
        </a:prstGeom>
        <a:noFill/>
        <a:ln w="57150" cap="flat" cmpd="sng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2021 год и плановый период </a:t>
          </a:r>
        </a:p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2022-2023 годов:</a:t>
          </a:r>
          <a:endParaRPr lang="ru-RU" sz="36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404397" cy="1895030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7335"/>
          <a:ext cx="1623993" cy="486719"/>
        </a:xfrm>
        <a:prstGeom prst="roundRect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17335"/>
        <a:ext cx="1623993" cy="486719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922DBC1-8921-43AA-BD01-5ED7891DF7A7}">
      <dsp:nvSpPr>
        <dsp:cNvPr id="0" name=""/>
        <dsp:cNvSpPr/>
      </dsp:nvSpPr>
      <dsp:spPr>
        <a:xfrm>
          <a:off x="0" y="436"/>
          <a:ext cx="7618039" cy="893122"/>
        </a:xfrm>
        <a:prstGeom prst="roundRect">
          <a:avLst/>
        </a:prstGeom>
        <a:gradFill rotWithShape="1">
          <a:gsLst>
            <a:gs pos="0">
              <a:schemeClr val="accent1">
                <a:tint val="10000"/>
                <a:satMod val="300000"/>
              </a:schemeClr>
            </a:gs>
            <a:gs pos="34000">
              <a:schemeClr val="accent1">
                <a:tint val="13500"/>
                <a:satMod val="250000"/>
              </a:schemeClr>
            </a:gs>
            <a:gs pos="100000">
              <a:schemeClr val="accent1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1">
              <a:satMod val="12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i="0" kern="1200" dirty="0" smtClean="0">
              <a:solidFill>
                <a:srgbClr val="0000FF"/>
              </a:solidFill>
              <a:effectLst/>
            </a:rPr>
            <a:t>Структура доходов городского бюджета на 2021 год</a:t>
          </a:r>
          <a:endParaRPr lang="ru-RU" sz="3600" b="1" i="0" kern="1200" dirty="0">
            <a:solidFill>
              <a:srgbClr val="0000FF"/>
            </a:solidFill>
            <a:effectLst/>
          </a:endParaRPr>
        </a:p>
      </dsp:txBody>
      <dsp:txXfrm>
        <a:off x="0" y="436"/>
        <a:ext cx="7618039" cy="893122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F62BD18-BB05-411F-90D6-BE0BC1EA1AD2}">
      <dsp:nvSpPr>
        <dsp:cNvPr id="0" name=""/>
        <dsp:cNvSpPr/>
      </dsp:nvSpPr>
      <dsp:spPr>
        <a:xfrm>
          <a:off x="0" y="0"/>
          <a:ext cx="8784975" cy="836024"/>
        </a:xfrm>
        <a:prstGeom prst="roundRect">
          <a:avLst/>
        </a:prstGeom>
        <a:gradFill rotWithShape="1">
          <a:gsLst>
            <a:gs pos="0">
              <a:schemeClr val="accent1">
                <a:tint val="10000"/>
                <a:satMod val="300000"/>
              </a:schemeClr>
            </a:gs>
            <a:gs pos="34000">
              <a:schemeClr val="accent1">
                <a:tint val="13500"/>
                <a:satMod val="250000"/>
              </a:schemeClr>
            </a:gs>
            <a:gs pos="100000">
              <a:schemeClr val="accent1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1">
              <a:satMod val="12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dirty="0" smtClean="0">
              <a:solidFill>
                <a:srgbClr val="0000FF"/>
              </a:solidFill>
            </a:rPr>
            <a:t>Структура расходов городского бюджета                                                                на 2021 год                    </a:t>
          </a:r>
          <a:r>
            <a:rPr lang="ru-RU" sz="1600" b="1" i="0" kern="1200" dirty="0" smtClean="0">
              <a:solidFill>
                <a:srgbClr val="0000FF"/>
              </a:solidFill>
            </a:rPr>
            <a:t>(тыс. руб.)     </a:t>
          </a:r>
          <a:endParaRPr lang="ru-RU" sz="1600" b="1" i="0" kern="1200" dirty="0">
            <a:solidFill>
              <a:srgbClr val="0000FF"/>
            </a:solidFill>
          </a:endParaRPr>
        </a:p>
      </dsp:txBody>
      <dsp:txXfrm>
        <a:off x="0" y="0"/>
        <a:ext cx="8784975" cy="836024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C1D7C2A-7191-47E6-8017-2B1E15913859}">
      <dsp:nvSpPr>
        <dsp:cNvPr id="0" name=""/>
        <dsp:cNvSpPr/>
      </dsp:nvSpPr>
      <dsp:spPr>
        <a:xfrm>
          <a:off x="0" y="2866"/>
          <a:ext cx="9144000" cy="711360"/>
        </a:xfrm>
        <a:prstGeom prst="roundRect">
          <a:avLst/>
        </a:prstGeom>
        <a:noFill/>
        <a:ln w="25400" cap="flat" cmpd="sng" algn="ctr">
          <a:solidFill>
            <a:schemeClr val="dk1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i="0" kern="1200" baseline="0" dirty="0" smtClean="0">
              <a:solidFill>
                <a:srgbClr val="0000FF"/>
              </a:solidFill>
            </a:rPr>
            <a:t>Социальная направленность городского бюджета</a:t>
          </a:r>
          <a:endParaRPr lang="ru-RU" sz="3000" b="1" i="0" kern="1200" baseline="0" dirty="0">
            <a:solidFill>
              <a:srgbClr val="0000FF"/>
            </a:solidFill>
          </a:endParaRPr>
        </a:p>
      </dsp:txBody>
      <dsp:txXfrm>
        <a:off x="0" y="2866"/>
        <a:ext cx="9144000" cy="711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778" tIns="45889" rIns="91778" bIns="45889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778" tIns="45889" rIns="91778" bIns="45889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23.11.2020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78" tIns="45889" rIns="91778" bIns="45889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778" tIns="45889" rIns="91778" bIns="4588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778" tIns="45889" rIns="91778" bIns="45889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778" tIns="45889" rIns="91778" bIns="45889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23.11.2020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23.11.2020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23.11.2020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23.11.2020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9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13" Type="http://schemas.openxmlformats.org/officeDocument/2006/relationships/diagramLayout" Target="../diagrams/layout8.xml"/><Relationship Id="rId18" Type="http://schemas.openxmlformats.org/officeDocument/2006/relationships/diagramLayout" Target="../diagrams/layout9.xml"/><Relationship Id="rId26" Type="http://schemas.microsoft.com/office/2007/relationships/diagramDrawing" Target="../diagrams/drawing10.xml"/><Relationship Id="rId3" Type="http://schemas.openxmlformats.org/officeDocument/2006/relationships/diagramLayout" Target="../diagrams/layout6.xml"/><Relationship Id="rId21" Type="http://schemas.microsoft.com/office/2007/relationships/diagramDrawing" Target="../diagrams/drawing9.xml"/><Relationship Id="rId7" Type="http://schemas.openxmlformats.org/officeDocument/2006/relationships/diagramData" Target="../diagrams/data7.xml"/><Relationship Id="rId12" Type="http://schemas.openxmlformats.org/officeDocument/2006/relationships/diagramData" Target="../diagrams/data8.xml"/><Relationship Id="rId17" Type="http://schemas.openxmlformats.org/officeDocument/2006/relationships/diagramData" Target="../diagrams/data9.xml"/><Relationship Id="rId25" Type="http://schemas.openxmlformats.org/officeDocument/2006/relationships/diagramColors" Target="../diagrams/colors10.xml"/><Relationship Id="rId2" Type="http://schemas.openxmlformats.org/officeDocument/2006/relationships/diagramData" Target="../diagrams/data6.xml"/><Relationship Id="rId16" Type="http://schemas.microsoft.com/office/2007/relationships/diagramDrawing" Target="../diagrams/drawing8.xml"/><Relationship Id="rId20" Type="http://schemas.openxmlformats.org/officeDocument/2006/relationships/diagramColors" Target="../diagrams/colors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24" Type="http://schemas.openxmlformats.org/officeDocument/2006/relationships/diagramQuickStyle" Target="../diagrams/quickStyle10.xml"/><Relationship Id="rId5" Type="http://schemas.openxmlformats.org/officeDocument/2006/relationships/diagramColors" Target="../diagrams/colors6.xml"/><Relationship Id="rId15" Type="http://schemas.openxmlformats.org/officeDocument/2006/relationships/diagramColors" Target="../diagrams/colors8.xml"/><Relationship Id="rId23" Type="http://schemas.openxmlformats.org/officeDocument/2006/relationships/diagramLayout" Target="../diagrams/layout10.xml"/><Relationship Id="rId10" Type="http://schemas.openxmlformats.org/officeDocument/2006/relationships/diagramColors" Target="../diagrams/colors7.xml"/><Relationship Id="rId19" Type="http://schemas.openxmlformats.org/officeDocument/2006/relationships/diagramQuickStyle" Target="../diagrams/quickStyle9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Relationship Id="rId14" Type="http://schemas.openxmlformats.org/officeDocument/2006/relationships/diagramQuickStyle" Target="../diagrams/quickStyle8.xml"/><Relationship Id="rId22" Type="http://schemas.openxmlformats.org/officeDocument/2006/relationships/diagramData" Target="../diagrams/data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chart" Target="../charts/chart2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chart" Target="../charts/chart3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 txBox="1">
            <a:spLocks noChangeArrowheads="1"/>
          </p:cNvSpPr>
          <p:nvPr/>
        </p:nvSpPr>
        <p:spPr>
          <a:xfrm>
            <a:off x="395536" y="3501008"/>
            <a:ext cx="8572500" cy="2520280"/>
          </a:xfrm>
          <a:prstGeom prst="rect">
            <a:avLst/>
          </a:prstGeom>
          <a:noFill/>
        </p:spPr>
        <p:txBody>
          <a:bodyPr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>
                  <a:solidFill>
                    <a:srgbClr val="0033CC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подходы </a:t>
            </a:r>
            <a:br>
              <a:rPr lang="ru-RU" sz="3200" b="1" dirty="0" smtClean="0">
                <a:ln>
                  <a:solidFill>
                    <a:srgbClr val="0033CC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ln>
                  <a:solidFill>
                    <a:srgbClr val="0033CC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формированию бюджета </a:t>
            </a:r>
            <a:br>
              <a:rPr lang="ru-RU" sz="3200" b="1" dirty="0" smtClean="0">
                <a:ln>
                  <a:solidFill>
                    <a:srgbClr val="0033CC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ln>
                  <a:solidFill>
                    <a:srgbClr val="0033CC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2021 год и плановый период </a:t>
            </a:r>
            <a:br>
              <a:rPr lang="ru-RU" sz="3200" b="1" dirty="0" smtClean="0">
                <a:ln>
                  <a:solidFill>
                    <a:srgbClr val="0033CC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ln>
                  <a:solidFill>
                    <a:srgbClr val="0033CC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2022-2023 гг.</a:t>
            </a:r>
            <a:endParaRPr lang="ru-RU" sz="3200" b="1" i="1" kern="0" dirty="0">
              <a:ln>
                <a:solidFill>
                  <a:srgbClr val="0033CC"/>
                </a:solidFill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+mj-ea"/>
              <a:cs typeface="+mj-cs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0825" y="764704"/>
            <a:ext cx="8642350" cy="5400600"/>
          </a:xfrm>
          <a:prstGeom prst="roundRect">
            <a:avLst/>
          </a:prstGeom>
          <a:noFill/>
          <a:ln w="412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836712"/>
            <a:ext cx="1952625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ыноска со стрелкой вниз 4"/>
          <p:cNvSpPr/>
          <p:nvPr/>
        </p:nvSpPr>
        <p:spPr>
          <a:xfrm>
            <a:off x="251520" y="188640"/>
            <a:ext cx="3384376" cy="324036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6917"/>
            </a:avLst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3635896" cy="1944216"/>
          </a:xfrm>
        </p:spPr>
        <p:txBody>
          <a:bodyPr>
            <a:noAutofit/>
          </a:bodyPr>
          <a:lstStyle/>
          <a:p>
            <a:pPr lvl="0" algn="ctr"/>
            <a:r>
              <a:rPr lang="ru-RU" sz="2400" b="1" i="1" dirty="0" smtClean="0">
                <a:solidFill>
                  <a:schemeClr val="tx1"/>
                </a:solidFill>
              </a:rPr>
              <a:t>Цель бюджетной политики на 2021 год и плановый период 2022- 2023 годов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3851920" y="0"/>
          <a:ext cx="5508104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Прямоугольник 9"/>
          <p:cNvSpPr/>
          <p:nvPr/>
        </p:nvSpPr>
        <p:spPr>
          <a:xfrm rot="17313449">
            <a:off x="4086752" y="3372573"/>
            <a:ext cx="2633494" cy="87011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Посредством решения</a:t>
            </a:r>
            <a:r>
              <a:rPr lang="ru-RU" sz="2000" dirty="0" smtClean="0"/>
              <a:t> </a:t>
            </a:r>
            <a:r>
              <a:rPr lang="ru-RU" sz="2000" b="1" dirty="0" smtClean="0"/>
              <a:t>следующих задач</a:t>
            </a:r>
            <a:endParaRPr lang="ru-RU" sz="20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504" y="3573016"/>
            <a:ext cx="4176464" cy="2880320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-180528" y="3573016"/>
            <a:ext cx="4392488" cy="1872208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обеспечение сбалансированного развития города Минусинска </a:t>
            </a:r>
            <a:br>
              <a:rPr lang="ru-RU" sz="2000" b="1" dirty="0" smtClean="0"/>
            </a:br>
            <a:r>
              <a:rPr lang="ru-RU" sz="2000" b="1" dirty="0" smtClean="0"/>
              <a:t>в условиях восстановления экономического роста и реализации ключевых задач, поставленных Президентом Российской Федерации в качестве национальных целей развития страны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59632" y="0"/>
            <a:ext cx="60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Реализация национальных проектов</a:t>
            </a:r>
            <a:endParaRPr lang="ru-RU" sz="28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548680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Жилье и городская среда</a:t>
            </a:r>
            <a:endParaRPr lang="ru-RU" b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1520" y="2276872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Безопасные и качественные автомобильный дороги</a:t>
            </a:r>
            <a:endParaRPr lang="ru-RU" b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08720"/>
            <a:ext cx="48006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628800"/>
            <a:ext cx="44577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852936"/>
            <a:ext cx="35306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5220072" y="1052736"/>
            <a:ext cx="39239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2021 году – 148 017,30 тыс. рублей;</a:t>
            </a:r>
          </a:p>
          <a:p>
            <a:r>
              <a:rPr lang="ru-RU" dirty="0" smtClean="0"/>
              <a:t>в 2022 году – 31 720,80 тыс. рублей;</a:t>
            </a:r>
          </a:p>
          <a:p>
            <a:r>
              <a:rPr lang="ru-RU" dirty="0" smtClean="0"/>
              <a:t>в 2023 году – 1 586,10 тыс. рублей;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364088" y="2636912"/>
            <a:ext cx="39239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2021 году – 363,10 тыс. рублей;</a:t>
            </a:r>
          </a:p>
          <a:p>
            <a:r>
              <a:rPr lang="ru-RU" dirty="0" smtClean="0"/>
              <a:t>в 2022 году – 332,80 тыс. рублей;</a:t>
            </a:r>
          </a:p>
          <a:p>
            <a:r>
              <a:rPr lang="ru-RU" dirty="0" smtClean="0"/>
              <a:t>в 2023 году – 332,80 тыс. рублей;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251520" y="3573016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  <a:endParaRPr lang="ru-RU" b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4149080"/>
            <a:ext cx="583264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5508104" y="4365104"/>
            <a:ext cx="39239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2021 году – 1 950,30 тыс. рублей;</a:t>
            </a:r>
          </a:p>
          <a:p>
            <a:r>
              <a:rPr lang="ru-RU" dirty="0" smtClean="0"/>
              <a:t>в 2022 году – 5 476,87 тыс. рублей;</a:t>
            </a:r>
          </a:p>
          <a:p>
            <a:r>
              <a:rPr lang="ru-RU" dirty="0" smtClean="0"/>
              <a:t>в 2023 году – 287,37 тыс. рублей;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323528" y="5157192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Экология</a:t>
            </a:r>
            <a:endParaRPr lang="ru-RU" b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80112" y="5661248"/>
            <a:ext cx="3923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2021 году – 1 811,50 тыс. рублей;</a:t>
            </a:r>
          </a:p>
          <a:p>
            <a:endParaRPr lang="ru-RU" dirty="0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5661248"/>
            <a:ext cx="22733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395536" y="6309320"/>
            <a:ext cx="3456384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строительство кольцевого водопровода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4077072"/>
            <a:ext cx="144016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107504" y="3933056"/>
            <a:ext cx="9036496" cy="2808312"/>
          </a:xfrm>
          <a:prstGeom prst="roundRect">
            <a:avLst/>
          </a:prstGeom>
          <a:gradFill>
            <a:gsLst>
              <a:gs pos="0">
                <a:schemeClr val="accent4">
                  <a:tint val="50000"/>
                  <a:satMod val="300000"/>
                </a:schemeClr>
              </a:gs>
              <a:gs pos="3500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4293096"/>
            <a:ext cx="2736304" cy="2308324"/>
          </a:xfrm>
          <a:prstGeom prst="rect">
            <a:avLst/>
          </a:prstGeom>
          <a:solidFill>
            <a:schemeClr val="tx2">
              <a:lumMod val="20000"/>
              <a:lumOff val="80000"/>
              <a:alpha val="61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latin typeface="Arial Narrow" pitchFamily="34" charset="0"/>
              </a:rPr>
              <a:t>Земельный налог        </a:t>
            </a:r>
            <a:endParaRPr lang="ru-RU" sz="2400" dirty="0" smtClean="0">
              <a:latin typeface="Arial Narrow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latin typeface="Arial Narrow" pitchFamily="34" charset="0"/>
              </a:rPr>
              <a:t>Налог на имущество</a:t>
            </a:r>
          </a:p>
          <a:p>
            <a:r>
              <a:rPr lang="ru-RU" sz="2400" b="1" dirty="0" smtClean="0">
                <a:latin typeface="Arial Narrow" pitchFamily="34" charset="0"/>
              </a:rPr>
              <a:t>физических лиц                </a:t>
            </a:r>
            <a:endParaRPr lang="ru-RU" sz="2400" dirty="0" smtClean="0">
              <a:latin typeface="Arial Narrow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latin typeface="Arial Narrow" pitchFamily="34" charset="0"/>
              </a:rPr>
              <a:t>ЕСХН  </a:t>
            </a:r>
            <a:r>
              <a:rPr lang="ru-RU" sz="2400" dirty="0" smtClean="0">
                <a:latin typeface="Arial Narrow" pitchFamily="34" charset="0"/>
              </a:rPr>
              <a:t>                                   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latin typeface="Arial Narrow" pitchFamily="34" charset="0"/>
              </a:rPr>
              <a:t>Патент</a:t>
            </a: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600" y="4005064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 2020 г.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Группа 102"/>
          <p:cNvGrpSpPr/>
          <p:nvPr/>
        </p:nvGrpSpPr>
        <p:grpSpPr>
          <a:xfrm>
            <a:off x="2987824" y="4869160"/>
            <a:ext cx="925817" cy="817304"/>
            <a:chOff x="2051720" y="5083284"/>
            <a:chExt cx="720080" cy="697660"/>
          </a:xfrm>
        </p:grpSpPr>
        <p:sp>
          <p:nvSpPr>
            <p:cNvPr id="10" name="Нашивка 9"/>
            <p:cNvSpPr/>
            <p:nvPr/>
          </p:nvSpPr>
          <p:spPr>
            <a:xfrm rot="10800000" flipH="1">
              <a:off x="2051720" y="5085184"/>
              <a:ext cx="288032" cy="695760"/>
            </a:xfrm>
            <a:prstGeom prst="chevr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Нашивка 10"/>
            <p:cNvSpPr/>
            <p:nvPr/>
          </p:nvSpPr>
          <p:spPr>
            <a:xfrm rot="10800000" flipH="1">
              <a:off x="2188024" y="5083284"/>
              <a:ext cx="288032" cy="695760"/>
            </a:xfrm>
            <a:prstGeom prst="chevr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Нашивка 11"/>
            <p:cNvSpPr/>
            <p:nvPr/>
          </p:nvSpPr>
          <p:spPr>
            <a:xfrm rot="10800000" flipH="1">
              <a:off x="2339752" y="5085184"/>
              <a:ext cx="288032" cy="695760"/>
            </a:xfrm>
            <a:prstGeom prst="chevr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Нашивка 12"/>
            <p:cNvSpPr/>
            <p:nvPr/>
          </p:nvSpPr>
          <p:spPr>
            <a:xfrm rot="10800000" flipH="1">
              <a:off x="2483768" y="5085184"/>
              <a:ext cx="288032" cy="695760"/>
            </a:xfrm>
            <a:prstGeom prst="chevr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4" name="TextBox 29"/>
          <p:cNvSpPr txBox="1">
            <a:spLocks noChangeArrowheads="1"/>
          </p:cNvSpPr>
          <p:nvPr/>
        </p:nvSpPr>
        <p:spPr bwMode="auto">
          <a:xfrm>
            <a:off x="3995936" y="4221088"/>
            <a:ext cx="2376264" cy="206210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latin typeface="+mn-lt"/>
              </a:rPr>
              <a:t>ИМБТ= прирост к отчетному году </a:t>
            </a:r>
          </a:p>
          <a:p>
            <a:pPr>
              <a:defRPr/>
            </a:pPr>
            <a:r>
              <a:rPr lang="ru-RU" sz="1400" i="1" dirty="0" smtClean="0">
                <a:latin typeface="+mn-lt"/>
              </a:rPr>
              <a:t>(</a:t>
            </a:r>
            <a:r>
              <a:rPr lang="ru-RU" sz="1400" dirty="0" smtClean="0">
                <a:latin typeface="+mn-lt"/>
              </a:rPr>
              <a:t>сумма прироста поступлений</a:t>
            </a:r>
          </a:p>
          <a:p>
            <a:pPr>
              <a:defRPr/>
            </a:pPr>
            <a:r>
              <a:rPr lang="ru-RU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 каждому доходному источнику</a:t>
            </a:r>
            <a:r>
              <a:rPr lang="ru-RU" sz="1400" i="1" dirty="0" smtClean="0">
                <a:latin typeface="+mn-lt"/>
              </a:rPr>
              <a:t>)</a:t>
            </a:r>
            <a:endParaRPr lang="ru-RU" sz="1400" i="1" dirty="0">
              <a:latin typeface="+mn-lt"/>
            </a:endParaRPr>
          </a:p>
        </p:txBody>
      </p:sp>
      <p:grpSp>
        <p:nvGrpSpPr>
          <p:cNvPr id="15" name="Группа 109"/>
          <p:cNvGrpSpPr/>
          <p:nvPr/>
        </p:nvGrpSpPr>
        <p:grpSpPr>
          <a:xfrm>
            <a:off x="4211960" y="6237312"/>
            <a:ext cx="2736304" cy="461665"/>
            <a:chOff x="3059832" y="6237312"/>
            <a:chExt cx="2736304" cy="461665"/>
          </a:xfrm>
        </p:grpSpPr>
        <p:sp>
          <p:nvSpPr>
            <p:cNvPr id="16" name="Прямоугольник 35"/>
            <p:cNvSpPr>
              <a:spLocks noChangeArrowheads="1"/>
            </p:cNvSpPr>
            <p:nvPr/>
          </p:nvSpPr>
          <p:spPr bwMode="auto">
            <a:xfrm>
              <a:off x="3203848" y="6237312"/>
              <a:ext cx="259228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1200" i="1" dirty="0"/>
                <a:t>при уровне расчетной бюджетной обеспеченности</a:t>
              </a:r>
              <a:r>
                <a:rPr lang="en-US" sz="1200" i="1" dirty="0"/>
                <a:t> </a:t>
              </a:r>
              <a:r>
                <a:rPr lang="ru-RU" sz="1200" b="1" i="1" dirty="0">
                  <a:solidFill>
                    <a:srgbClr val="360000"/>
                  </a:solidFill>
                </a:rPr>
                <a:t>≤ 1,5</a:t>
              </a:r>
              <a:r>
                <a:rPr lang="ru-RU" sz="1200" i="1" dirty="0">
                  <a:solidFill>
                    <a:srgbClr val="360000"/>
                  </a:solidFill>
                </a:rPr>
                <a:t> </a:t>
              </a:r>
            </a:p>
          </p:txBody>
        </p:sp>
        <p:sp>
          <p:nvSpPr>
            <p:cNvPr id="17" name="Нашивка 16"/>
            <p:cNvSpPr/>
            <p:nvPr/>
          </p:nvSpPr>
          <p:spPr bwMode="auto">
            <a:xfrm rot="5400000">
              <a:off x="3028676" y="6412484"/>
              <a:ext cx="206623" cy="144312"/>
            </a:xfrm>
            <a:prstGeom prst="chevron">
              <a:avLst/>
            </a:prstGeom>
            <a:solidFill>
              <a:srgbClr val="C0504D">
                <a:alpha val="6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7236296" y="4276153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 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Города Минусинска</a:t>
            </a:r>
            <a:endParaRPr lang="ru-RU" dirty="0"/>
          </a:p>
        </p:txBody>
      </p:sp>
      <p:grpSp>
        <p:nvGrpSpPr>
          <p:cNvPr id="25" name="Группа 42"/>
          <p:cNvGrpSpPr/>
          <p:nvPr/>
        </p:nvGrpSpPr>
        <p:grpSpPr>
          <a:xfrm>
            <a:off x="6444208" y="4941168"/>
            <a:ext cx="925817" cy="817304"/>
            <a:chOff x="2051720" y="5083284"/>
            <a:chExt cx="720080" cy="697660"/>
          </a:xfrm>
        </p:grpSpPr>
        <p:sp>
          <p:nvSpPr>
            <p:cNvPr id="26" name="Нашивка 25"/>
            <p:cNvSpPr/>
            <p:nvPr/>
          </p:nvSpPr>
          <p:spPr>
            <a:xfrm rot="10800000" flipH="1">
              <a:off x="2051720" y="5085184"/>
              <a:ext cx="288032" cy="695760"/>
            </a:xfrm>
            <a:prstGeom prst="chevr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" name="Нашивка 26"/>
            <p:cNvSpPr/>
            <p:nvPr/>
          </p:nvSpPr>
          <p:spPr>
            <a:xfrm rot="10800000" flipH="1">
              <a:off x="2188024" y="5083284"/>
              <a:ext cx="288032" cy="695760"/>
            </a:xfrm>
            <a:prstGeom prst="chevr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Нашивка 27"/>
            <p:cNvSpPr/>
            <p:nvPr/>
          </p:nvSpPr>
          <p:spPr>
            <a:xfrm rot="10800000" flipH="1">
              <a:off x="2339752" y="5085184"/>
              <a:ext cx="288032" cy="695760"/>
            </a:xfrm>
            <a:prstGeom prst="chevr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" name="Нашивка 28"/>
            <p:cNvSpPr/>
            <p:nvPr/>
          </p:nvSpPr>
          <p:spPr>
            <a:xfrm rot="10800000" flipH="1">
              <a:off x="2483768" y="5085184"/>
              <a:ext cx="288032" cy="695760"/>
            </a:xfrm>
            <a:prstGeom prst="chevr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4077072"/>
            <a:ext cx="1512168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Box 29"/>
          <p:cNvSpPr txBox="1"/>
          <p:nvPr/>
        </p:nvSpPr>
        <p:spPr>
          <a:xfrm>
            <a:off x="7524328" y="4365104"/>
            <a:ext cx="129614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 </a:t>
            </a:r>
          </a:p>
          <a:p>
            <a:pPr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Города Минусинска</a:t>
            </a:r>
            <a:endParaRPr lang="ru-RU" sz="1600" dirty="0"/>
          </a:p>
        </p:txBody>
      </p:sp>
      <p:sp>
        <p:nvSpPr>
          <p:cNvPr id="31" name="TextBox 30"/>
          <p:cNvSpPr txBox="1"/>
          <p:nvPr/>
        </p:nvSpPr>
        <p:spPr>
          <a:xfrm>
            <a:off x="683568" y="0"/>
            <a:ext cx="7992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Изменение законодательства </a:t>
            </a:r>
          </a:p>
          <a:p>
            <a:r>
              <a:rPr lang="ru-RU" sz="2400" b="1" dirty="0" smtClean="0">
                <a:solidFill>
                  <a:srgbClr val="0000FF"/>
                </a:solidFill>
              </a:rPr>
              <a:t>по специальным налоговым режимам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3568" y="908720"/>
            <a:ext cx="7992888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Федеральный закон от 29.06.2012 № 97-ФЗ «О внесении изменений в часть первую и часть вторую Налогового кодекса РФ и статью 26 Федерального закона «О банках и банковской деятельности»</a:t>
            </a:r>
            <a:endParaRPr lang="ru-RU" sz="1400" dirty="0"/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611560" y="548680"/>
            <a:ext cx="0" cy="8367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539552" y="0"/>
            <a:ext cx="0" cy="10527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323528" y="764704"/>
            <a:ext cx="61926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107504" y="836712"/>
            <a:ext cx="59766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979712" y="1556792"/>
            <a:ext cx="662473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/>
              <a:t>Отмена с 01.01.2021 </a:t>
            </a:r>
            <a:r>
              <a:rPr lang="ru-RU" dirty="0" smtClean="0"/>
              <a:t>системы налогообложения в виде </a:t>
            </a:r>
            <a:r>
              <a:rPr lang="ru-RU" b="1" dirty="0" smtClean="0"/>
              <a:t>ЕНВД</a:t>
            </a:r>
            <a:endParaRPr lang="ru-RU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755576" y="3140968"/>
            <a:ext cx="208823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Факт 2019 года  32,3 млн. рублей</a:t>
            </a:r>
            <a:endParaRPr lang="ru-RU" dirty="0"/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>
            <a:off x="251520" y="1700808"/>
            <a:ext cx="0" cy="17281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251520" y="1700808"/>
            <a:ext cx="17281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251520" y="3429000"/>
            <a:ext cx="504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251520" y="2348880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755576" y="1988841"/>
            <a:ext cx="2088232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Количество плательщиков ЕНВД</a:t>
            </a:r>
          </a:p>
          <a:p>
            <a:pPr algn="ctr"/>
            <a:r>
              <a:rPr lang="ru-RU" sz="1600" dirty="0" smtClean="0"/>
              <a:t>1 476</a:t>
            </a:r>
            <a:endParaRPr lang="ru-RU" sz="1600" dirty="0"/>
          </a:p>
        </p:txBody>
      </p:sp>
      <p:sp>
        <p:nvSpPr>
          <p:cNvPr id="65" name="TextBox 64"/>
          <p:cNvSpPr txBox="1"/>
          <p:nvPr/>
        </p:nvSpPr>
        <p:spPr>
          <a:xfrm>
            <a:off x="3059832" y="2060848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Организации 87</a:t>
            </a:r>
            <a:endParaRPr lang="ru-RU" dirty="0"/>
          </a:p>
        </p:txBody>
      </p:sp>
      <p:sp>
        <p:nvSpPr>
          <p:cNvPr id="66" name="Блок-схема: узел 65"/>
          <p:cNvSpPr/>
          <p:nvPr/>
        </p:nvSpPr>
        <p:spPr>
          <a:xfrm>
            <a:off x="3059832" y="2204864"/>
            <a:ext cx="144016" cy="1440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TextBox 73"/>
          <p:cNvSpPr txBox="1"/>
          <p:nvPr/>
        </p:nvSpPr>
        <p:spPr>
          <a:xfrm>
            <a:off x="7380312" y="1844825"/>
            <a:ext cx="1763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Общая система налогообложения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156176" y="2348880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Упрощенная система налогообложения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2" name="Прямая соединительная линия 81"/>
          <p:cNvCxnSpPr>
            <a:endCxn id="71" idx="1"/>
          </p:cNvCxnSpPr>
          <p:nvPr/>
        </p:nvCxnSpPr>
        <p:spPr>
          <a:xfrm>
            <a:off x="3131840" y="2060848"/>
            <a:ext cx="3852689" cy="355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>
            <a:off x="3131840" y="2420888"/>
            <a:ext cx="24482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>
            <a:off x="3131840" y="2636912"/>
            <a:ext cx="23762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3131840" y="2060848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Группа 102"/>
          <p:cNvGrpSpPr/>
          <p:nvPr/>
        </p:nvGrpSpPr>
        <p:grpSpPr>
          <a:xfrm>
            <a:off x="6732240" y="1916832"/>
            <a:ext cx="648072" cy="360040"/>
            <a:chOff x="2051720" y="5083284"/>
            <a:chExt cx="720080" cy="697660"/>
          </a:xfrm>
        </p:grpSpPr>
        <p:sp>
          <p:nvSpPr>
            <p:cNvPr id="70" name="Нашивка 69"/>
            <p:cNvSpPr/>
            <p:nvPr/>
          </p:nvSpPr>
          <p:spPr>
            <a:xfrm rot="10800000" flipH="1">
              <a:off x="2051720" y="5085184"/>
              <a:ext cx="288032" cy="695760"/>
            </a:xfrm>
            <a:prstGeom prst="chevr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1" name="Нашивка 70"/>
            <p:cNvSpPr/>
            <p:nvPr/>
          </p:nvSpPr>
          <p:spPr>
            <a:xfrm rot="10800000" flipH="1">
              <a:off x="2188024" y="5083284"/>
              <a:ext cx="288032" cy="695760"/>
            </a:xfrm>
            <a:prstGeom prst="chevr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2" name="Нашивка 71"/>
            <p:cNvSpPr/>
            <p:nvPr/>
          </p:nvSpPr>
          <p:spPr>
            <a:xfrm rot="10800000" flipH="1">
              <a:off x="2339752" y="5085184"/>
              <a:ext cx="288032" cy="695760"/>
            </a:xfrm>
            <a:prstGeom prst="chevr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3" name="Нашивка 72"/>
            <p:cNvSpPr/>
            <p:nvPr/>
          </p:nvSpPr>
          <p:spPr>
            <a:xfrm rot="10800000" flipH="1">
              <a:off x="2483768" y="5085184"/>
              <a:ext cx="288032" cy="695760"/>
            </a:xfrm>
            <a:prstGeom prst="chevr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3059832" y="2636912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Индивидуальные </a:t>
            </a:r>
          </a:p>
          <a:p>
            <a:r>
              <a:rPr lang="ru-RU" dirty="0" smtClean="0"/>
              <a:t>  предприниматели 1 389</a:t>
            </a:r>
            <a:endParaRPr lang="ru-RU" dirty="0"/>
          </a:p>
        </p:txBody>
      </p:sp>
      <p:grpSp>
        <p:nvGrpSpPr>
          <p:cNvPr id="75" name="Группа 102"/>
          <p:cNvGrpSpPr/>
          <p:nvPr/>
        </p:nvGrpSpPr>
        <p:grpSpPr>
          <a:xfrm>
            <a:off x="5508104" y="2348880"/>
            <a:ext cx="648072" cy="360040"/>
            <a:chOff x="2051720" y="5083284"/>
            <a:chExt cx="720080" cy="697660"/>
          </a:xfrm>
        </p:grpSpPr>
        <p:sp>
          <p:nvSpPr>
            <p:cNvPr id="76" name="Нашивка 75"/>
            <p:cNvSpPr/>
            <p:nvPr/>
          </p:nvSpPr>
          <p:spPr>
            <a:xfrm rot="10800000" flipH="1">
              <a:off x="2051720" y="5085184"/>
              <a:ext cx="288032" cy="695760"/>
            </a:xfrm>
            <a:prstGeom prst="chevr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7" name="Нашивка 76"/>
            <p:cNvSpPr/>
            <p:nvPr/>
          </p:nvSpPr>
          <p:spPr>
            <a:xfrm rot="10800000" flipH="1">
              <a:off x="2188024" y="5083284"/>
              <a:ext cx="288032" cy="695760"/>
            </a:xfrm>
            <a:prstGeom prst="chevr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8" name="Нашивка 77"/>
            <p:cNvSpPr/>
            <p:nvPr/>
          </p:nvSpPr>
          <p:spPr>
            <a:xfrm rot="10800000" flipH="1">
              <a:off x="2339752" y="5085184"/>
              <a:ext cx="288032" cy="695760"/>
            </a:xfrm>
            <a:prstGeom prst="chevr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9" name="Нашивка 78"/>
            <p:cNvSpPr/>
            <p:nvPr/>
          </p:nvSpPr>
          <p:spPr>
            <a:xfrm rot="10800000" flipH="1">
              <a:off x="2483768" y="5085184"/>
              <a:ext cx="288032" cy="695760"/>
            </a:xfrm>
            <a:prstGeom prst="chevr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99" name="Прямая соединительная линия 98"/>
          <p:cNvCxnSpPr/>
          <p:nvPr/>
        </p:nvCxnSpPr>
        <p:spPr>
          <a:xfrm>
            <a:off x="3131840" y="2636912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Блок-схема: узел 99"/>
          <p:cNvSpPr/>
          <p:nvPr/>
        </p:nvSpPr>
        <p:spPr>
          <a:xfrm>
            <a:off x="3059832" y="2924944"/>
            <a:ext cx="144016" cy="1440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TextBox 107"/>
          <p:cNvSpPr txBox="1"/>
          <p:nvPr/>
        </p:nvSpPr>
        <p:spPr>
          <a:xfrm>
            <a:off x="5796136" y="3068960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Налог на профессиональный доход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0" name="Прямая соединительная линия 109"/>
          <p:cNvCxnSpPr>
            <a:endCxn id="104" idx="1"/>
          </p:cNvCxnSpPr>
          <p:nvPr/>
        </p:nvCxnSpPr>
        <p:spPr>
          <a:xfrm>
            <a:off x="3131840" y="3429000"/>
            <a:ext cx="2145839" cy="3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" name="Группа 111"/>
          <p:cNvGrpSpPr/>
          <p:nvPr/>
        </p:nvGrpSpPr>
        <p:grpSpPr>
          <a:xfrm>
            <a:off x="3851920" y="3645024"/>
            <a:ext cx="648072" cy="288032"/>
            <a:chOff x="2051720" y="5083284"/>
            <a:chExt cx="720080" cy="697660"/>
          </a:xfrm>
        </p:grpSpPr>
        <p:sp>
          <p:nvSpPr>
            <p:cNvPr id="113" name="Нашивка 112"/>
            <p:cNvSpPr/>
            <p:nvPr/>
          </p:nvSpPr>
          <p:spPr>
            <a:xfrm rot="10800000" flipH="1">
              <a:off x="2051720" y="5085184"/>
              <a:ext cx="288032" cy="695760"/>
            </a:xfrm>
            <a:prstGeom prst="chevr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4" name="Нашивка 113"/>
            <p:cNvSpPr/>
            <p:nvPr/>
          </p:nvSpPr>
          <p:spPr>
            <a:xfrm rot="10800000" flipH="1">
              <a:off x="2188024" y="5083284"/>
              <a:ext cx="288032" cy="695760"/>
            </a:xfrm>
            <a:prstGeom prst="chevr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5" name="Нашивка 114"/>
            <p:cNvSpPr/>
            <p:nvPr/>
          </p:nvSpPr>
          <p:spPr>
            <a:xfrm rot="10800000" flipH="1">
              <a:off x="2339752" y="5085184"/>
              <a:ext cx="288032" cy="695760"/>
            </a:xfrm>
            <a:prstGeom prst="chevr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6" name="Нашивка 115"/>
            <p:cNvSpPr/>
            <p:nvPr/>
          </p:nvSpPr>
          <p:spPr>
            <a:xfrm rot="10800000" flipH="1">
              <a:off x="2483768" y="5085184"/>
              <a:ext cx="288032" cy="695760"/>
            </a:xfrm>
            <a:prstGeom prst="chevr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17" name="TextBox 116"/>
          <p:cNvSpPr txBox="1"/>
          <p:nvPr/>
        </p:nvSpPr>
        <p:spPr>
          <a:xfrm>
            <a:off x="4499992" y="3573016"/>
            <a:ext cx="2016224" cy="58477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5">
                  <a:lumMod val="20000"/>
                  <a:lumOff val="80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Патентная система налогообложения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9" name="Прямая соединительная линия 118"/>
          <p:cNvCxnSpPr>
            <a:endCxn id="113" idx="1"/>
          </p:cNvCxnSpPr>
          <p:nvPr/>
        </p:nvCxnSpPr>
        <p:spPr>
          <a:xfrm>
            <a:off x="3131840" y="3789040"/>
            <a:ext cx="849695" cy="3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Группа 102"/>
          <p:cNvGrpSpPr/>
          <p:nvPr/>
        </p:nvGrpSpPr>
        <p:grpSpPr>
          <a:xfrm>
            <a:off x="5148064" y="3284984"/>
            <a:ext cx="648072" cy="288032"/>
            <a:chOff x="2051720" y="5083284"/>
            <a:chExt cx="720080" cy="697660"/>
          </a:xfrm>
        </p:grpSpPr>
        <p:sp>
          <p:nvSpPr>
            <p:cNvPr id="104" name="Нашивка 103"/>
            <p:cNvSpPr/>
            <p:nvPr/>
          </p:nvSpPr>
          <p:spPr>
            <a:xfrm rot="10800000" flipH="1">
              <a:off x="2051720" y="5085184"/>
              <a:ext cx="288032" cy="695760"/>
            </a:xfrm>
            <a:prstGeom prst="chevr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5" name="Нашивка 104"/>
            <p:cNvSpPr/>
            <p:nvPr/>
          </p:nvSpPr>
          <p:spPr>
            <a:xfrm rot="10800000" flipH="1">
              <a:off x="2188024" y="5083284"/>
              <a:ext cx="288032" cy="695760"/>
            </a:xfrm>
            <a:prstGeom prst="chevr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6" name="Нашивка 105"/>
            <p:cNvSpPr/>
            <p:nvPr/>
          </p:nvSpPr>
          <p:spPr>
            <a:xfrm rot="10800000" flipH="1">
              <a:off x="2339752" y="5085184"/>
              <a:ext cx="288032" cy="695760"/>
            </a:xfrm>
            <a:prstGeom prst="chevr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7" name="Нашивка 106"/>
            <p:cNvSpPr/>
            <p:nvPr/>
          </p:nvSpPr>
          <p:spPr>
            <a:xfrm rot="10800000" flipH="1">
              <a:off x="2483768" y="5085184"/>
              <a:ext cx="288032" cy="695760"/>
            </a:xfrm>
            <a:prstGeom prst="chevr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Схема 20"/>
          <p:cNvGraphicFramePr/>
          <p:nvPr/>
        </p:nvGraphicFramePr>
        <p:xfrm>
          <a:off x="251520" y="0"/>
          <a:ext cx="8712968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55576" y="445358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/>
            <a:r>
              <a:rPr lang="ru-RU" sz="28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Повышение эффективности </a:t>
            </a:r>
          </a:p>
          <a:p>
            <a:pPr lvl="0" algn="ctr"/>
            <a:r>
              <a:rPr lang="ru-RU" sz="28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бюджетных расходов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59632" y="2708920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Установление взаимосвязи между бюджетным и стратегическим планированием; </a:t>
            </a:r>
            <a:endParaRPr lang="ru-RU" sz="2400" b="1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11760" y="4941168"/>
            <a:ext cx="6192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dirty="0" smtClean="0">
                <a:ln>
                  <a:solidFill>
                    <a:srgbClr val="0033CC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Повышение эффективности деятельности муниципальных учреждений.</a:t>
            </a:r>
            <a:endParaRPr lang="ru-RU" sz="2400" dirty="0">
              <a:ln>
                <a:solidFill>
                  <a:srgbClr val="0033CC"/>
                </a:solidFill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202282489"/>
              </p:ext>
            </p:extLst>
          </p:nvPr>
        </p:nvGraphicFramePr>
        <p:xfrm>
          <a:off x="1357290" y="142852"/>
          <a:ext cx="7572428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одержимое 6"/>
          <p:cNvGraphicFramePr>
            <a:graphicFrameLocks/>
          </p:cNvGraphicFramePr>
          <p:nvPr/>
        </p:nvGraphicFramePr>
        <p:xfrm>
          <a:off x="467544" y="116632"/>
          <a:ext cx="8229600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043608" y="3068961"/>
            <a:ext cx="6912768" cy="3789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6948264" y="3789040"/>
            <a:ext cx="2016224" cy="30689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i="1" dirty="0" smtClean="0">
                <a:solidFill>
                  <a:schemeClr val="tx1"/>
                </a:solidFill>
              </a:rPr>
              <a:t>ввод новой сети в 2020 году: территориальной психолого-медико-педагогической комиссии и ввод новой сети в МАДОУ «Детский сад № 23</a:t>
            </a:r>
            <a:r>
              <a:rPr lang="ru-RU" sz="1600" b="1" i="1" dirty="0" smtClean="0">
                <a:solidFill>
                  <a:schemeClr val="tx1"/>
                </a:solidFill>
              </a:rPr>
              <a:t>»</a:t>
            </a:r>
            <a:endParaRPr lang="ru-RU" sz="1550" b="1" i="1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483768" y="2924944"/>
            <a:ext cx="2160240" cy="3933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i="1" dirty="0" smtClean="0">
                <a:solidFill>
                  <a:schemeClr val="tx1"/>
                </a:solidFill>
              </a:rPr>
              <a:t>Индексация расходов на коммунальные услуги                       на 5,2 процента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1520" y="2132856"/>
            <a:ext cx="2160240" cy="47251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i="1" dirty="0" smtClean="0">
                <a:solidFill>
                  <a:schemeClr val="tx1"/>
                </a:solidFill>
              </a:rPr>
              <a:t>Индексация расходов на приобретение продуктов питания на 3,6 процента 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79512" y="116632"/>
            <a:ext cx="8784976" cy="1440160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7899648" cy="1084982"/>
          </a:xfrm>
          <a:noFill/>
          <a:ln>
            <a:noFill/>
          </a:ln>
        </p:spPr>
        <p:txBody>
          <a:bodyPr>
            <a:noAutofit/>
          </a:bodyPr>
          <a:lstStyle/>
          <a:p>
            <a:pPr lvl="0" algn="ctr"/>
            <a:r>
              <a:rPr lang="ru-RU" sz="3200" b="1" dirty="0" smtClean="0">
                <a:solidFill>
                  <a:srgbClr val="0000FF"/>
                </a:solidFill>
              </a:rPr>
              <a:t>Особенности формирования расходов городского бюджета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Стрелка вниз 29"/>
          <p:cNvSpPr/>
          <p:nvPr/>
        </p:nvSpPr>
        <p:spPr>
          <a:xfrm>
            <a:off x="1403648" y="1556792"/>
            <a:ext cx="288032" cy="504056"/>
          </a:xfrm>
          <a:prstGeom prst="downArrow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низ 31"/>
          <p:cNvSpPr/>
          <p:nvPr/>
        </p:nvSpPr>
        <p:spPr>
          <a:xfrm>
            <a:off x="7684822" y="1567550"/>
            <a:ext cx="288032" cy="2221490"/>
          </a:xfrm>
          <a:prstGeom prst="downArrow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3419872" y="1556792"/>
            <a:ext cx="288032" cy="1224136"/>
          </a:xfrm>
          <a:prstGeom prst="downArrow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716016" y="3501008"/>
            <a:ext cx="2160240" cy="335699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i="1" dirty="0" smtClean="0">
                <a:solidFill>
                  <a:schemeClr val="tx1"/>
                </a:solidFill>
              </a:rPr>
              <a:t>содержание общественных пространств, благоустроенных или благоустраиваемых в рамках муниципальных программ формирования современной городской среды с участием краевого бюджета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5580112" y="1556792"/>
            <a:ext cx="288032" cy="1872208"/>
          </a:xfrm>
          <a:prstGeom prst="downArrow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985777820"/>
              </p:ext>
            </p:extLst>
          </p:nvPr>
        </p:nvGraphicFramePr>
        <p:xfrm>
          <a:off x="323528" y="0"/>
          <a:ext cx="8691858" cy="980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5536" y="0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Перечень муниципальных программ, подлежащих финансированию из городского бюджета в 2021-2023 годах: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7884368" y="836712"/>
            <a:ext cx="928694" cy="357760"/>
          </a:xfrm>
          <a:prstGeom prst="rect">
            <a:avLst/>
          </a:prstGeom>
          <a:noFill/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/>
              <a:t>т</a:t>
            </a:r>
            <a:r>
              <a:rPr lang="ru-RU" sz="1200" b="1" dirty="0" smtClean="0"/>
              <a:t>ыс. рублей</a:t>
            </a:r>
            <a:endParaRPr lang="ru-RU" sz="1200" b="1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51520" y="1124744"/>
          <a:ext cx="8712969" cy="5548877"/>
        </p:xfrm>
        <a:graphic>
          <a:graphicData uri="http://schemas.openxmlformats.org/drawingml/2006/table">
            <a:tbl>
              <a:tblPr/>
              <a:tblGrid>
                <a:gridCol w="655816"/>
                <a:gridCol w="3527346"/>
                <a:gridCol w="1110203"/>
                <a:gridCol w="1142990"/>
                <a:gridCol w="1166411"/>
                <a:gridCol w="1110203"/>
              </a:tblGrid>
              <a:tr h="15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программ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2023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по программе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7398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"Культура города Минусинска"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263 017,39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216 638,36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173 687,39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653 343,14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47286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"Реформирование и модернизация жилищно-коммунального хозяйства и повышение энергетической эффективности муниципального образования город Минусинск"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49 391,69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44 713,64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46 713,64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140 818,97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256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"Обеспечение транспортной инфраструктуры муниципального образования город Минусинск"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113 710,10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109 367,50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113 020,60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336 098,20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4535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"Обеспечение жизнедеятельности территории 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129 804,07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7 876,83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9 413,80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147 094,70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2119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"Благоустройство территории муниципального образования город Минусинск"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15 869,71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4 620,54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6 664,85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27 155,10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5613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"Молодежь Минусинска"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19 598,63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17 593,31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17 593,31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54 785,25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4089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"Физическая культура и спорт в муниципальном образовании город Минусинск"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65 692,90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63 687,36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63 687,36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193 067,62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6505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Управление муниципальными финансами"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40 919,12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40 250,51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40 250,51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121 420,14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345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Эффективное управление муниципальным имуществом города Минусинска"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217 467,85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272 963,64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48 121,13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538 552,62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2305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"Социально - экономическая поддержка интересов населения города Минусинска"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4 275,50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3 662,50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3 662,50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11 600,50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6059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"Развитие образования города Минусинска"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1 495 696,12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1 463 084,31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1 435 004,11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4 393 784,54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3829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"Безопасный город"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1 140,32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1 140,32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1 140,32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3 420,96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6951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"Формирование современной городской среды" на 2018-2022 годы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30 924,80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31 720,80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1 586,10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64 231,70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4089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"Информационное общество муниципального образования город Минусинск"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3 750,00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8922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ИТОГО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2 448 758,20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2 278 569,62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1 961 795,62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6 689 123,44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4550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"Формирование законопослушного поведения участников дорожного движения в муниципальном образовании город Минусинск"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без определения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дополнительного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финансирования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xmlns="" val="3985777820"/>
              </p:ext>
            </p:extLst>
          </p:nvPr>
        </p:nvGraphicFramePr>
        <p:xfrm>
          <a:off x="251520" y="116632"/>
          <a:ext cx="8691858" cy="864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323528" y="0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Подготовка к празднованию 200-летия </a:t>
            </a:r>
          </a:p>
          <a:p>
            <a:pPr algn="ctr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города Минусинска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</a:endParaRPr>
          </a:p>
        </p:txBody>
      </p:sp>
      <p:graphicFrame>
        <p:nvGraphicFramePr>
          <p:cNvPr id="25" name="Схема 24"/>
          <p:cNvGraphicFramePr/>
          <p:nvPr>
            <p:extLst>
              <p:ext uri="{D42A27DB-BD31-4B8C-83A1-F6EECF244321}">
                <p14:modId xmlns:p14="http://schemas.microsoft.com/office/powerpoint/2010/main" xmlns="" val="3985777820"/>
              </p:ext>
            </p:extLst>
          </p:nvPr>
        </p:nvGraphicFramePr>
        <p:xfrm>
          <a:off x="251520" y="1052736"/>
          <a:ext cx="8691858" cy="792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6" name="Схема 25"/>
          <p:cNvGraphicFramePr/>
          <p:nvPr>
            <p:extLst>
              <p:ext uri="{D42A27DB-BD31-4B8C-83A1-F6EECF244321}">
                <p14:modId xmlns:p14="http://schemas.microsoft.com/office/powerpoint/2010/main" xmlns="" val="3985777820"/>
              </p:ext>
            </p:extLst>
          </p:nvPr>
        </p:nvGraphicFramePr>
        <p:xfrm>
          <a:off x="251520" y="1988840"/>
          <a:ext cx="8691858" cy="1152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28" name="Схема 27"/>
          <p:cNvGraphicFramePr/>
          <p:nvPr>
            <p:extLst>
              <p:ext uri="{D42A27DB-BD31-4B8C-83A1-F6EECF244321}">
                <p14:modId xmlns:p14="http://schemas.microsoft.com/office/powerpoint/2010/main" xmlns="" val="3985777820"/>
              </p:ext>
            </p:extLst>
          </p:nvPr>
        </p:nvGraphicFramePr>
        <p:xfrm>
          <a:off x="251520" y="3356992"/>
          <a:ext cx="8691858" cy="936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pSp>
        <p:nvGrpSpPr>
          <p:cNvPr id="8" name="Группа 7"/>
          <p:cNvGrpSpPr/>
          <p:nvPr/>
        </p:nvGrpSpPr>
        <p:grpSpPr>
          <a:xfrm>
            <a:off x="251520" y="4437112"/>
            <a:ext cx="8700654" cy="1080119"/>
            <a:chOff x="-72008" y="-359818"/>
            <a:chExt cx="8700654" cy="1989632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-72008" y="-359818"/>
              <a:ext cx="8691857" cy="1989632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63211" y="63433"/>
              <a:ext cx="8565435" cy="11684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dirty="0" smtClean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осуществление дорожной деятельности в целях решения задач социально-экономического развития территории за счет средств дорожного фонда города Минусинска </a:t>
              </a:r>
              <a:endParaRPr lang="ru-RU" sz="2400" b="1" i="0" kern="120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xmlns="" val="3985777820"/>
              </p:ext>
            </p:extLst>
          </p:nvPr>
        </p:nvGraphicFramePr>
        <p:xfrm>
          <a:off x="251520" y="5661248"/>
          <a:ext cx="8691858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2711563103"/>
              </p:ext>
            </p:extLst>
          </p:nvPr>
        </p:nvGraphicFramePr>
        <p:xfrm>
          <a:off x="251520" y="0"/>
          <a:ext cx="8606760" cy="692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extBox 1"/>
          <p:cNvSpPr txBox="1"/>
          <p:nvPr/>
        </p:nvSpPr>
        <p:spPr>
          <a:xfrm>
            <a:off x="7858148" y="642918"/>
            <a:ext cx="928694" cy="285752"/>
          </a:xfrm>
          <a:prstGeom prst="rect">
            <a:avLst/>
          </a:prstGeom>
          <a:noFill/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/>
              <a:t>т</a:t>
            </a:r>
            <a:r>
              <a:rPr lang="ru-RU" sz="1200" b="1" dirty="0" smtClean="0"/>
              <a:t>ыс. рублей</a:t>
            </a:r>
            <a:endParaRPr lang="ru-RU" sz="12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07504" y="908719"/>
          <a:ext cx="8856984" cy="5775991"/>
        </p:xfrm>
        <a:graphic>
          <a:graphicData uri="http://schemas.openxmlformats.org/drawingml/2006/table">
            <a:tbl>
              <a:tblPr/>
              <a:tblGrid>
                <a:gridCol w="7096589"/>
                <a:gridCol w="649669"/>
                <a:gridCol w="565841"/>
                <a:gridCol w="544885"/>
              </a:tblGrid>
              <a:tr h="1500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2023 год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500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42004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 мероприятия, направленные на обустройство участков улично-дорожной сети вблизи образовательных организаций для обеспечения безопасности дорожного движения за счет средств дорожного фонда</a:t>
                      </a:r>
                    </a:p>
                  </a:txBody>
                  <a:tcPr marL="5292" marR="5292" marT="52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30,30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21752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Комплектование книжных фондов библиотек</a:t>
                      </a:r>
                    </a:p>
                  </a:txBody>
                  <a:tcPr marL="5292" marR="5292" marT="52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35,15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35,15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35,15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27003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 укрепление материально-технической базы центра культурного развития г. Минусинска</a:t>
                      </a:r>
                    </a:p>
                  </a:txBody>
                  <a:tcPr marL="5292" marR="5292" marT="52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1,04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72758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Расходы по капитальному ремонту, реконструкции находящихся в муниципальной собственности объектов коммунальной инфраструктуры, источников тепловой энергии и тепловых сетей, объектов электросетевого хозяйства и источников электрической энергии, а также на приобретение технологического оборудования, спецтехники для обеспечения функционирования систем теплоснабжения, электроснабжения, водоснабжения, водоотведения и очистки сточных вод </a:t>
                      </a:r>
                    </a:p>
                  </a:txBody>
                  <a:tcPr marL="5292" marR="5292" marT="52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240,00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36754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Расходы на долевое участие по субсидии на реализацию мероприятий по строительству и реконструкции (модернизации) объектов питьевого водоснабжения</a:t>
                      </a:r>
                    </a:p>
                  </a:txBody>
                  <a:tcPr marL="5292" marR="5292" marT="52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1 811,50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39004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Частичное финансирование (возмещение) расходов на содержание единых дежурно-диспетчерских служб муниципальных образований Красноярского края</a:t>
                      </a:r>
                    </a:p>
                  </a:txBody>
                  <a:tcPr marL="5292" marR="5292" marT="52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0,06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0,06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0,06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22502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Расходы на обустройство и восстановление воинских захоронений</a:t>
                      </a:r>
                    </a:p>
                  </a:txBody>
                  <a:tcPr marL="5292" marR="5292" marT="52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8,40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40504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Расходы на содержание автомобильных дорог общего пользования местного значения за счет средств дорожного фонда Красноярского края</a:t>
                      </a:r>
                    </a:p>
                  </a:txBody>
                  <a:tcPr marL="5292" marR="5292" marT="52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28,10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29,20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30,40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27753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 осуществление дорожной деятельности в целях решения задач социально-экономического развития территории</a:t>
                      </a:r>
                    </a:p>
                  </a:txBody>
                  <a:tcPr marL="5292" marR="5292" marT="52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150,10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3375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Капитальный ремонт и ремонт автомобильных дорог общего пользования местного значения за счет средств дорожного фонда Красноярского края</a:t>
                      </a:r>
                    </a:p>
                  </a:txBody>
                  <a:tcPr marL="5292" marR="5292" marT="52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28,80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28,80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28,80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43504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Осуществление дорожной деятельности с привлечением внебюджетных источников за счет средств дорожного фонда города Минусинска</a:t>
                      </a:r>
                    </a:p>
                  </a:txBody>
                  <a:tcPr marL="5292" marR="5292" marT="52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22,90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39004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Реализация мероприятий, направленных на повышение безопасности дорожного движения за счет средств дорожного фонда города Минусинска</a:t>
                      </a:r>
                    </a:p>
                  </a:txBody>
                  <a:tcPr marL="5292" marR="5292" marT="52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3,40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3,40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3,40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3825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Расходы для пооощрения муниципальных образований - победителей конкурса лучших проектов создания комфортной городской среды</a:t>
                      </a:r>
                    </a:p>
                  </a:txBody>
                  <a:tcPr marL="5292" marR="5292" marT="52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500,00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9502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Организация и проведение акарицидных обработок мест массового отдыха населения</a:t>
                      </a:r>
                    </a:p>
                  </a:txBody>
                  <a:tcPr marL="5292" marR="5292" marT="52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5,90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4,60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4,60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42004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Расходы на подготовку документов территориального планирования и градостроительного зонирования (внесение в них изменений), на разработку документации по планировке территории</a:t>
                      </a:r>
                    </a:p>
                  </a:txBody>
                  <a:tcPr marL="5292" marR="5292" marT="52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400,00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292" marR="5292" marT="5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2711563103"/>
              </p:ext>
            </p:extLst>
          </p:nvPr>
        </p:nvGraphicFramePr>
        <p:xfrm>
          <a:off x="251520" y="0"/>
          <a:ext cx="8606760" cy="692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extBox 1"/>
          <p:cNvSpPr txBox="1"/>
          <p:nvPr/>
        </p:nvSpPr>
        <p:spPr>
          <a:xfrm>
            <a:off x="7858148" y="642918"/>
            <a:ext cx="928694" cy="285752"/>
          </a:xfrm>
          <a:prstGeom prst="rect">
            <a:avLst/>
          </a:prstGeom>
          <a:noFill/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/>
              <a:t>т</a:t>
            </a:r>
            <a:r>
              <a:rPr lang="ru-RU" sz="1200" b="1" dirty="0" smtClean="0"/>
              <a:t>ыс. рублей</a:t>
            </a:r>
            <a:endParaRPr lang="ru-RU" sz="12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2" y="980728"/>
          <a:ext cx="8784976" cy="5834373"/>
        </p:xfrm>
        <a:graphic>
          <a:graphicData uri="http://schemas.openxmlformats.org/drawingml/2006/table">
            <a:tbl>
              <a:tblPr/>
              <a:tblGrid>
                <a:gridCol w="7038893"/>
                <a:gridCol w="644387"/>
                <a:gridCol w="561241"/>
                <a:gridCol w="540455"/>
              </a:tblGrid>
              <a:tr h="1440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9422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 выполнение работ по сохранению объекта культурного наследия регионального значения "Комплекс музея им. Мартьянова Н.М. Второй корпус", 1900-1901 г.г, 1951-1952 г.г. г. Минусинск, ул. Ленина, 60,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пом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2.</a:t>
                      </a:r>
                    </a:p>
                  </a:txBody>
                  <a:tcPr marL="4962" marR="4962" marT="496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7,70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4,40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27269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 обустройство мест (площадок) накопления отходов потребления и (или) приобретения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контейнергого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оборудования</a:t>
                      </a:r>
                    </a:p>
                  </a:txBody>
                  <a:tcPr marL="4962" marR="4962" marT="496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67,20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2224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Поддержка деятельности муниципальных молодежных центров</a:t>
                      </a:r>
                    </a:p>
                  </a:txBody>
                  <a:tcPr marL="4962" marR="4962" marT="496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266,88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270,96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270,96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2081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Предоставление социальных выплат молодым семьям на приобретение (строительство) жилья </a:t>
                      </a:r>
                    </a:p>
                  </a:txBody>
                  <a:tcPr marL="4962" marR="4962" marT="496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2 029,80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53103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Расходы на модернизацию и укрепление материально-технической базы муниципальных физкультурно-спортивных организаций и муниципальных образовательных организаций, осуществляющих деятельность в области физической культуры и спорта </a:t>
                      </a:r>
                    </a:p>
                  </a:txBody>
                  <a:tcPr marL="4962" marR="4962" marT="496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101,89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63867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 софинансирование организации и обеспечения обучающихся по образовательным программам начального общего образования в муниципальных образовательных организациях, за исключением обучающихся с ограниченными возможностями здоровья, бесплатным горячим питанием, предусматривающим наличие горячего блюда, не считая горячего напитка</a:t>
                      </a:r>
                    </a:p>
                  </a:txBody>
                  <a:tcPr marL="4962" marR="4962" marT="496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44,72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45,93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14,51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2081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Расходы на обеспечение первичных мер пожарной безопасности</a:t>
                      </a:r>
                    </a:p>
                  </a:txBody>
                  <a:tcPr marL="4962" marR="4962" marT="496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11,29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11,29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11,29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2081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 проведение работ по сохранению объектов культурного наследия</a:t>
                      </a:r>
                    </a:p>
                  </a:txBody>
                  <a:tcPr marL="4962" marR="4962" marT="496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14,75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21,53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2,00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38033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 осуществление (возмещение) расходов, направленных на развитие и повышение качества работы муниципальных учреждений, предоставление новых муниципальных услуг, повышение их качества</a:t>
                      </a:r>
                    </a:p>
                  </a:txBody>
                  <a:tcPr marL="4962" marR="4962" marT="496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272,73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3444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Внедрение целевой модели цифровой образовательной среды в общеобразовательных организациях и профессиональных образовательных организациях</a:t>
                      </a:r>
                    </a:p>
                  </a:txBody>
                  <a:tcPr marL="4962" marR="4962" marT="496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19,50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57,47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2,87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3444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Расходы на проведение работ в общеобразовательных организациях с целью приведения зданий и сооружений в соответствие требованиям надзорных органов</a:t>
                      </a:r>
                    </a:p>
                  </a:txBody>
                  <a:tcPr marL="4962" marR="4962" marT="496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39,03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44,60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44,60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84678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Частичное финансирование (возмещение) расходов муниципальных образований края на выплаты врачам (включая санитарных врачей), медицинским сестрам диетическим, шеф-поварам, старшим воспитателям муниципальных загородных оздоровительных лагерей, на оплату услуг по санитарно-эпидемиологической оценке обстановки муниципальных загородных оздоровительных лагерей, оказанных на договорной основе, в случае отсутствия в муниципальных загородных оздоровительных лагерях санитарных врачей </a:t>
                      </a:r>
                    </a:p>
                  </a:txBody>
                  <a:tcPr marL="4962" marR="4962" marT="496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0,50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0,50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0,50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3444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 финансирование (возмещение) расходов, направленных на сохранение и развитие материально-технической базы муниципальных загородных оздоровительных лагерей</a:t>
                      </a:r>
                    </a:p>
                  </a:txBody>
                  <a:tcPr marL="4962" marR="4962" marT="496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1 804,05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33010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Благоустройство дворовых и общественных территорий города Минусинска в рамках подпрограммы "Благоустройство дворовых и общественных территорий" </a:t>
                      </a:r>
                    </a:p>
                  </a:txBody>
                  <a:tcPr marL="4962" marR="4962" marT="496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1 369,20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1 427,50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71,40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33010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Средства для муниципальных образований с устойчивым экономическим развитием на реализацию муниципальных программ развития субъектов малого и среднего предпринимательства</a:t>
                      </a:r>
                    </a:p>
                  </a:txBody>
                  <a:tcPr marL="4962" marR="4962" marT="496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1 053,00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440,00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440,00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5070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962" marR="4962" marT="49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10 367,89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2 425,38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960,54</a:t>
                      </a:r>
                    </a:p>
                  </a:txBody>
                  <a:tcPr marL="4962" marR="4962" marT="49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284751741"/>
              </p:ext>
            </p:extLst>
          </p:nvPr>
        </p:nvGraphicFramePr>
        <p:xfrm>
          <a:off x="539552" y="116632"/>
          <a:ext cx="8404397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4288" y="2564904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39553" y="3501008"/>
          <a:ext cx="8208911" cy="2520280"/>
        </p:xfrm>
        <a:graphic>
          <a:graphicData uri="http://schemas.openxmlformats.org/drawingml/2006/table">
            <a:tbl>
              <a:tblPr/>
              <a:tblGrid>
                <a:gridCol w="2116255"/>
                <a:gridCol w="1523164"/>
                <a:gridCol w="1523164"/>
                <a:gridCol w="1523164"/>
                <a:gridCol w="1523164"/>
              </a:tblGrid>
              <a:tr h="83633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2021 год  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2022 год  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2023 год 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4238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6 955 476,30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2 501 834,50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2 372 400,20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2 081 241,60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238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6 975 237,30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2 521 595,50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2 372 400,20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2 081 241,60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83633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-19 761,00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-19 761,00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914400" y="188640"/>
          <a:ext cx="7618040" cy="893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0" y="1052736"/>
          <a:ext cx="9036495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179512" y="0"/>
          <a:ext cx="8784976" cy="836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107505" y="836712"/>
          <a:ext cx="8856984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2711563103"/>
              </p:ext>
            </p:extLst>
          </p:nvPr>
        </p:nvGraphicFramePr>
        <p:xfrm>
          <a:off x="0" y="116632"/>
          <a:ext cx="9144000" cy="7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7503" y="908720"/>
          <a:ext cx="8928989" cy="5214385"/>
        </p:xfrm>
        <a:graphic>
          <a:graphicData uri="http://schemas.openxmlformats.org/drawingml/2006/table">
            <a:tbl>
              <a:tblPr/>
              <a:tblGrid>
                <a:gridCol w="2685033"/>
                <a:gridCol w="792045"/>
                <a:gridCol w="823727"/>
                <a:gridCol w="865970"/>
                <a:gridCol w="865970"/>
                <a:gridCol w="834287"/>
                <a:gridCol w="665318"/>
                <a:gridCol w="784125"/>
                <a:gridCol w="612514"/>
              </a:tblGrid>
              <a:tr h="18730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 Cyr"/>
                        </a:rPr>
                        <a:t>тыс. руб.</a:t>
                      </a:r>
                    </a:p>
                  </a:txBody>
                  <a:tcPr marL="5411" marR="5411" marT="54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Arial Cyr"/>
                      </a:endParaRPr>
                    </a:p>
                  </a:txBody>
                  <a:tcPr marL="5411" marR="5411" marT="54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solidFill>
                          <a:srgbClr val="000000"/>
                        </a:solidFill>
                        <a:latin typeface="Arial Cyr"/>
                      </a:endParaRPr>
                    </a:p>
                  </a:txBody>
                  <a:tcPr marL="5411" marR="5411" marT="54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11" marR="5411" marT="54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11" marR="5411" marT="54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11" marR="5411" marT="54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11" marR="5411" marT="54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11" marR="5411" marT="54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11" marR="5411" marT="54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317"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100" b="0" i="0" u="none" strike="noStrike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2020год (План на 01.10.2020)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Удельный вес, %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Удельный вес, %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Удельный вес, %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2023 год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Удельный вес, %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19666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2 697 809,14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2 521 595,50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2 372 400,20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2 081 241,60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5411" marR="5411" marT="5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49521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144 762,20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5,37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226 870,12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9,00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263 497,07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11,11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116 565,84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5,60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341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400,40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0,01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382,40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0,02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391,00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0,02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9634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4 849,69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0,18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4 057,43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0,16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3 872,91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0,16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3 872,91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0,19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93331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316 233,72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11,72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132 628,68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5,26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124 934,08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5,27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124 092,46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5,96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68252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187 545,34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6,95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214 209,89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8,50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79 630,94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3,36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59 572,24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2,86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8203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1 768,36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0,07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1 737,24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0,07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1 737,24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0,07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1 737,24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0,08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43491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2 042 061,73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75,69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1 941 609,74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77,00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1 873 876,96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78,99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1 724 680,91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82,87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401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1 582 709,80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58,67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1 506 644,54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59,75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1 480 863,14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62,42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1 469 079,68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70,59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401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230 620,68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8,55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228 432,93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9,06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202 396,95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8,53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121 579,38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5,84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0603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43,80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0603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153 665,75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5,70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136 219,86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5,40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122 311,30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5,16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65 716,28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3,16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341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75 023,00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2,78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70 268,61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2,79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68 263,07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2,88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68 263,07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3,28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214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187,70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0,01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0288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Условно утвержденные расходы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24 360,00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1,03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50 620,00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2,43</a:t>
                      </a:r>
                    </a:p>
                  </a:txBody>
                  <a:tcPr marL="5411" marR="5411" marT="54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5576" y="548680"/>
            <a:ext cx="821533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5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5400" b="1" i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Благодарю за внимание!</a:t>
            </a:r>
            <a:endParaRPr lang="ru-RU" sz="5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3150</TotalTime>
  <Words>1841</Words>
  <Application>Microsoft Office PowerPoint</Application>
  <PresentationFormat>Экран (4:3)</PresentationFormat>
  <Paragraphs>501</Paragraphs>
  <Slides>17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Яркая</vt:lpstr>
      <vt:lpstr>Слайд 1</vt:lpstr>
      <vt:lpstr>Цель бюджетной политики на 2021 год и плановый период 2022- 2023 годов</vt:lpstr>
      <vt:lpstr>Слайд 3</vt:lpstr>
      <vt:lpstr>Слайд 4</vt:lpstr>
      <vt:lpstr>Слайд 5</vt:lpstr>
      <vt:lpstr>Слайд 6</vt:lpstr>
      <vt:lpstr>Особенности формирования расходов городского бюджета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360</cp:revision>
  <dcterms:modified xsi:type="dcterms:W3CDTF">2020-11-23T08:03:29Z</dcterms:modified>
</cp:coreProperties>
</file>