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10"/>
  </p:notesMasterIdLst>
  <p:sldIdLst>
    <p:sldId id="300" r:id="rId2"/>
    <p:sldId id="301" r:id="rId3"/>
    <p:sldId id="302" r:id="rId4"/>
    <p:sldId id="305" r:id="rId5"/>
    <p:sldId id="303" r:id="rId6"/>
    <p:sldId id="306" r:id="rId7"/>
    <p:sldId id="304" r:id="rId8"/>
    <p:sldId id="307" r:id="rId9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CFF"/>
    <a:srgbClr val="DFF8F9"/>
    <a:srgbClr val="FFFF00"/>
    <a:srgbClr val="0000CC"/>
    <a:srgbClr val="000066"/>
    <a:srgbClr val="000099"/>
    <a:srgbClr val="ECECEC"/>
    <a:srgbClr val="FFFFCC"/>
    <a:srgbClr val="FFFF66"/>
    <a:srgbClr val="6D90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22" d="100"/>
          <a:sy n="122" d="100"/>
        </p:scale>
        <p:origin x="11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4"/>
            <a:ext cx="5408930" cy="3891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5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5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4624" t="-68" r="4942" b="3327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26723" y="324433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0972" y="242054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rgbClr val="0000C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b="1" cap="all" dirty="0">
              <a:ln/>
              <a:solidFill>
                <a:srgbClr val="00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11048721" y="242054"/>
            <a:ext cx="921327" cy="1143000"/>
            <a:chOff x="4368" y="1872"/>
            <a:chExt cx="256" cy="384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4368" y="1872"/>
              <a:ext cx="256" cy="38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3" name="Picture 8" descr="герб Минусинс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6" y="1920"/>
              <a:ext cx="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Прямоугольник 13"/>
          <p:cNvSpPr/>
          <p:nvPr/>
        </p:nvSpPr>
        <p:spPr>
          <a:xfrm>
            <a:off x="990600" y="1318021"/>
            <a:ext cx="983616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endParaRPr lang="ru-RU" sz="4400" b="1" dirty="0" smtClean="0">
              <a:solidFill>
                <a:srgbClr val="FFFF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бюджетных обязательств 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44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МКУ</a:t>
            </a: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городского хозяйства»</a:t>
            </a:r>
            <a: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464829" y="5892879"/>
            <a:ext cx="47271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400" b="1" kern="0" dirty="0" smtClean="0">
                <a:solidFill>
                  <a:srgbClr val="FFFF00"/>
                </a:solidFill>
              </a:rPr>
              <a:t>Егоров Александр Леонидович, </a:t>
            </a:r>
            <a:endParaRPr lang="ru-RU" sz="1400" b="1" kern="0" dirty="0">
              <a:solidFill>
                <a:srgbClr val="FFFF00"/>
              </a:solidFill>
            </a:endParaRPr>
          </a:p>
          <a:p>
            <a:pPr lvl="0" algn="just">
              <a:defRPr/>
            </a:pPr>
            <a:r>
              <a:rPr lang="ru-RU" sz="1400" b="1" kern="0" dirty="0" smtClean="0">
                <a:solidFill>
                  <a:srgbClr val="FFFF00"/>
                </a:solidFill>
              </a:rPr>
              <a:t>директор </a:t>
            </a:r>
            <a:r>
              <a:rPr lang="ru-RU" sz="1400" b="1" kern="0" dirty="0">
                <a:solidFill>
                  <a:srgbClr val="FFFF00"/>
                </a:solidFill>
              </a:rPr>
              <a:t>МКУ  </a:t>
            </a:r>
            <a:r>
              <a:rPr lang="ru-RU" sz="1400" b="1" kern="0" dirty="0" smtClean="0">
                <a:solidFill>
                  <a:srgbClr val="FFFF00"/>
                </a:solidFill>
              </a:rPr>
              <a:t>«</a:t>
            </a:r>
            <a:r>
              <a:rPr lang="ru-RU" sz="1400" b="1" kern="0" dirty="0">
                <a:solidFill>
                  <a:srgbClr val="FFFF00"/>
                </a:solidFill>
              </a:rPr>
              <a:t>Управление городского хозяйства» </a:t>
            </a:r>
          </a:p>
          <a:p>
            <a:pPr lvl="0" algn="just">
              <a:defRPr/>
            </a:pPr>
            <a:r>
              <a:rPr lang="ru-RU" sz="1400" b="1" kern="0" dirty="0">
                <a:solidFill>
                  <a:srgbClr val="FFFF00"/>
                </a:solidFill>
              </a:rPr>
              <a:t>администрации города </a:t>
            </a:r>
            <a:r>
              <a:rPr lang="ru-RU" sz="1400" b="1" kern="0" dirty="0" smtClean="0">
                <a:solidFill>
                  <a:srgbClr val="FFFF00"/>
                </a:solidFill>
              </a:rPr>
              <a:t>Минусинска</a:t>
            </a:r>
            <a:endParaRPr lang="ru-RU" sz="14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013" y="459225"/>
            <a:ext cx="113385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Обеспечение транспортной инфраструктуры муниципального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город Минусинск»</a:t>
            </a:r>
            <a:endParaRPr lang="ru-RU" sz="2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279579"/>
              </p:ext>
            </p:extLst>
          </p:nvPr>
        </p:nvGraphicFramePr>
        <p:xfrm>
          <a:off x="1313849" y="2338939"/>
          <a:ext cx="9634888" cy="33069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{D7AC3CCA-C797-4891-BE02-D94E43425B78}</a:tableStyleId>
              </a:tblPr>
              <a:tblGrid>
                <a:gridCol w="639075"/>
                <a:gridCol w="3268092"/>
                <a:gridCol w="1413272"/>
                <a:gridCol w="1471767"/>
                <a:gridCol w="1412560"/>
                <a:gridCol w="1430122"/>
              </a:tblGrid>
              <a:tr h="39313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22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6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24 718,89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212 311,60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24 718,89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199 358,07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93,90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3158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3328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2 047,47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179 343,40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2 047,47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169 822,63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94,69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431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22 671,42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32 968,20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22 671,42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29 535,44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89,59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237 030,49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224 076,96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94,54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88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39" y="135712"/>
            <a:ext cx="11261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 муниципального образования город Минусинск»</a:t>
            </a:r>
            <a:endParaRPr lang="ru-RU" sz="2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461256"/>
              </p:ext>
            </p:extLst>
          </p:nvPr>
        </p:nvGraphicFramePr>
        <p:xfrm>
          <a:off x="866273" y="1097756"/>
          <a:ext cx="11097927" cy="18640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2388"/>
                <a:gridCol w="4438844"/>
                <a:gridCol w="1442731"/>
                <a:gridCol w="1588328"/>
                <a:gridCol w="1588328"/>
                <a:gridCol w="1587308"/>
              </a:tblGrid>
              <a:tr h="51928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5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211 183,62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198 252,51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93,88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7188" y="2985507"/>
            <a:ext cx="110979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505073"/>
              </p:ext>
            </p:extLst>
          </p:nvPr>
        </p:nvGraphicFramePr>
        <p:xfrm>
          <a:off x="866272" y="3581401"/>
          <a:ext cx="11097927" cy="2817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015"/>
                <a:gridCol w="6522746"/>
                <a:gridCol w="1441632"/>
                <a:gridCol w="1297267"/>
                <a:gridCol w="1297267"/>
              </a:tblGrid>
              <a:tr h="3011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844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обеспечение сохранности, модернизация и развитие сети автомобильных дорог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898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 общего пользования,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содержанию которых выполняются в объеме действующих нормативов (допустимый уровень) в общей протяженности автомобильных дорог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автомобильных дорог общего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пользования местного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значения, на которой проведены работы по ремонту и капитальному ремонту в общей протяженности сети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10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05372"/>
              </p:ext>
            </p:extLst>
          </p:nvPr>
        </p:nvGraphicFramePr>
        <p:xfrm>
          <a:off x="604386" y="793647"/>
          <a:ext cx="11188066" cy="4930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276"/>
                <a:gridCol w="9053489"/>
                <a:gridCol w="1638301"/>
              </a:tblGrid>
              <a:tr h="5702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бюджетных средств в 2020 году, тыс. руб.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648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автомобильных дорог общего пользования местного значения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23 468,68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содержание автомобильных дорог общего пользования местного значения за счет средств дорожного фонда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26 975,10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и ремонт автомобильных дорог общего пользования местного значения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25 308,50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дорожной деятельности в целях решения задач социально-экономического развития территории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116 613,45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автомобильных дорог общего пользования местного значения муниципального образования город Минусинск, за счет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5 688,55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государственной экспертизы проектной документации, строительного контроля, авторского надзора за строительством, реконструкцией объектов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198,23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198 252,51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11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404" y="113362"/>
            <a:ext cx="11357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пассажирских перевозок на городских маршрутах»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075"/>
              </p:ext>
            </p:extLst>
          </p:nvPr>
        </p:nvGraphicFramePr>
        <p:xfrm>
          <a:off x="795288" y="945135"/>
          <a:ext cx="11097927" cy="17189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2388"/>
                <a:gridCol w="4438844"/>
                <a:gridCol w="1442731"/>
                <a:gridCol w="1588328"/>
                <a:gridCol w="1588328"/>
                <a:gridCol w="1587308"/>
              </a:tblGrid>
              <a:tr h="51928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5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09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24 718,89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24 718,89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95288" y="2779149"/>
            <a:ext cx="11186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508445"/>
              </p:ext>
            </p:extLst>
          </p:nvPr>
        </p:nvGraphicFramePr>
        <p:xfrm>
          <a:off x="795287" y="3263584"/>
          <a:ext cx="11097927" cy="33070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015"/>
                <a:gridCol w="6522746"/>
                <a:gridCol w="1441632"/>
                <a:gridCol w="1297267"/>
                <a:gridCol w="1297267"/>
              </a:tblGrid>
              <a:tr h="3011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876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повышение доступности транспортных услуг для населения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66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подвижность населения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поездок/чел.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67,24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46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пассажира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руб./пассаж.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24,60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24,60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су3бсидий на 1 км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руб./ км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20,07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20,07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82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субсидируемых маршрутов от общего числа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82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профилактических мероприятий и дезинфекции подвижного состава общественного транспорта в целях недопущения распространения новой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инфекции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65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310612"/>
              </p:ext>
            </p:extLst>
          </p:nvPr>
        </p:nvGraphicFramePr>
        <p:xfrm>
          <a:off x="757989" y="1159042"/>
          <a:ext cx="11188066" cy="3522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276"/>
                <a:gridCol w="9053489"/>
                <a:gridCol w="1638301"/>
              </a:tblGrid>
              <a:tr h="5702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бюджетных средств в 2020 году, тыс. руб.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648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Предоставление субсидий организациям автомобильного пассажирского транспорта на компенсацию расходов, возникающих в результате небольшой интенсивности пассажиропотоков по городским маршрутам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22 671,42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1430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Возмещение юридическим лицам (за исключением государственных и муниципальных учреждений) и индивидуальным предпринимателям, осуществляющим регулярные перевозки пассажиров автомобильным и городским наземным электрическим транспортом по муниципальным маршрутам, части фактически понесенных затрат на топливо и (или) электроэнергию на движение, проведение профилактических мероприятий и дезинфекции подвижного состава общественного транспорта в целях недопущения распространения новой </a:t>
                      </a:r>
                      <a:r>
                        <a:rPr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инфекции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2 047,47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24 718,89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05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0988" y="156758"/>
            <a:ext cx="11097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безопасности дорожного движения в муниципальном образовании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Минусинск»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22655"/>
              </p:ext>
            </p:extLst>
          </p:nvPr>
        </p:nvGraphicFramePr>
        <p:xfrm>
          <a:off x="680987" y="1089295"/>
          <a:ext cx="11097927" cy="18640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2388"/>
                <a:gridCol w="4438844"/>
                <a:gridCol w="1442731"/>
                <a:gridCol w="1588328"/>
                <a:gridCol w="1588328"/>
                <a:gridCol w="1587308"/>
              </a:tblGrid>
              <a:tr h="51928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95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1 127,98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1 105,56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98,01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0987" y="3239521"/>
            <a:ext cx="11097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786594"/>
              </p:ext>
            </p:extLst>
          </p:nvPr>
        </p:nvGraphicFramePr>
        <p:xfrm>
          <a:off x="680987" y="3831730"/>
          <a:ext cx="11097927" cy="2553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015"/>
                <a:gridCol w="6522746"/>
                <a:gridCol w="1441632"/>
                <a:gridCol w="1297267"/>
                <a:gridCol w="1297267"/>
              </a:tblGrid>
              <a:tr h="3011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9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89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снижение тяжести последствий дорожно-транспортных происшествий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812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технических средств регулирования дорожного движения: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97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дорожные знаки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52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светофорные объекты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22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713812"/>
              </p:ext>
            </p:extLst>
          </p:nvPr>
        </p:nvGraphicFramePr>
        <p:xfrm>
          <a:off x="597568" y="1463842"/>
          <a:ext cx="11188066" cy="2864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276"/>
                <a:gridCol w="9053489"/>
                <a:gridCol w="1638301"/>
              </a:tblGrid>
              <a:tr h="5702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бюджетных средств в 2020 году, тыс. руб.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648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мероприятий, направленных на повышение безопасности дорожного движения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332,93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772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Мероприятия, направленные на обустройство участков улично-дорожной сети вблизи образовательных организаций для обеспечения безопасности дорожного движения, за счет средств дорожного фонда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772,63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1 105,56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2845</TotalTime>
  <Words>773</Words>
  <Application>Microsoft Office PowerPoint</Application>
  <PresentationFormat>Широкоэкранный</PresentationFormat>
  <Paragraphs>223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 Black</vt:lpstr>
      <vt:lpstr>Calibri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Пользователь Windows</cp:lastModifiedBy>
  <cp:revision>282</cp:revision>
  <cp:lastPrinted>2021-03-05T07:57:12Z</cp:lastPrinted>
  <dcterms:created xsi:type="dcterms:W3CDTF">2016-04-28T09:51:29Z</dcterms:created>
  <dcterms:modified xsi:type="dcterms:W3CDTF">2021-03-09T05:15:50Z</dcterms:modified>
</cp:coreProperties>
</file>