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44;&#1086;&#1093;&#1086;&#1076;&#1099;%20&#1085;&#1072;%2001.01.2017\&#1044;&#1086;&#1093;&#1086;&#1076;&#1099;%20&#1085;&#1072;&#1083;&#1086;&#1075;+&#1085;&#1077;&#1085;&#1072;&#1083;&#1086;&#1075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01.2017\&#1076;&#1077;&#1082;&#1072;&#1073;&#1088;&#1100;\&#1076;&#1083;&#1103;%20&#1089;&#1072;&#1081;&#1090;&#1072;%20&#1085;&#1072;%2001.12.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Лист1!$G$26:$H$26</c:f>
              <c:numCache>
                <c:formatCode>#,##0.0</c:formatCode>
                <c:ptCount val="2"/>
                <c:pt idx="0">
                  <c:v>4347.8</c:v>
                </c:pt>
                <c:pt idx="1">
                  <c:v>3256.38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Лист1!$G$27:$H$27</c:f>
              <c:numCache>
                <c:formatCode>#,##0.0</c:formatCode>
                <c:ptCount val="2"/>
                <c:pt idx="0">
                  <c:v>204523.5</c:v>
                </c:pt>
                <c:pt idx="1">
                  <c:v>201721.97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Лист1!$G$28:$H$28</c:f>
              <c:numCache>
                <c:formatCode>#,##0.0</c:formatCode>
                <c:ptCount val="2"/>
                <c:pt idx="0">
                  <c:v>41825.72</c:v>
                </c:pt>
                <c:pt idx="1">
                  <c:v>39085.86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Лист1!$G$29:$H$29</c:f>
              <c:numCache>
                <c:formatCode>#,##0.0</c:formatCode>
                <c:ptCount val="2"/>
                <c:pt idx="0">
                  <c:v>25336.309999999994</c:v>
                </c:pt>
                <c:pt idx="1">
                  <c:v>24360.22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Лист1!$G$30:$H$30</c:f>
              <c:numCache>
                <c:formatCode>#,##0.0</c:formatCode>
                <c:ptCount val="2"/>
                <c:pt idx="0">
                  <c:v>15518.3</c:v>
                </c:pt>
                <c:pt idx="1">
                  <c:v>13394.17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Лист1!$G$31:$H$31</c:f>
              <c:numCache>
                <c:formatCode>#,##0.0</c:formatCode>
                <c:ptCount val="2"/>
                <c:pt idx="0">
                  <c:v>24569.4</c:v>
                </c:pt>
                <c:pt idx="1">
                  <c:v>25799.03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Лист1!$G$32:$H$32</c:f>
              <c:numCache>
                <c:formatCode>#,##0.0</c:formatCode>
                <c:ptCount val="2"/>
                <c:pt idx="0">
                  <c:v>52362.729999999996</c:v>
                </c:pt>
                <c:pt idx="1">
                  <c:v>52056.77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Лист1!$G$33:$H$33</c:f>
              <c:numCache>
                <c:formatCode>#,##0.0</c:formatCode>
                <c:ptCount val="2"/>
                <c:pt idx="0">
                  <c:v>1209</c:v>
                </c:pt>
                <c:pt idx="1">
                  <c:v>1382.6899999999998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Лист1!$G$34:$H$34</c:f>
              <c:numCache>
                <c:formatCode>#,##0.0</c:formatCode>
                <c:ptCount val="2"/>
                <c:pt idx="0">
                  <c:v>4674.92</c:v>
                </c:pt>
                <c:pt idx="1">
                  <c:v>4700.1600000000017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Лист1!$G$35:$H$35</c:f>
              <c:numCache>
                <c:formatCode>#,##0.0</c:formatCode>
                <c:ptCount val="2"/>
                <c:pt idx="0">
                  <c:v>8141.91</c:v>
                </c:pt>
                <c:pt idx="1">
                  <c:v>10001.81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Лист1!$G$36:$H$36</c:f>
              <c:numCache>
                <c:formatCode>#,##0.0</c:formatCode>
                <c:ptCount val="2"/>
                <c:pt idx="0">
                  <c:v>9357.7999999999956</c:v>
                </c:pt>
                <c:pt idx="1">
                  <c:v>8926.7400000000034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Лист1!$G$37:$H$37</c:f>
              <c:numCache>
                <c:formatCode>#,##0.0</c:formatCode>
                <c:ptCount val="2"/>
                <c:pt idx="0">
                  <c:v>0</c:v>
                </c:pt>
                <c:pt idx="1">
                  <c:v>1209.1499999999999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Лист1!$G$38:$H$38</c:f>
              <c:numCache>
                <c:formatCode>#,##0.0</c:formatCode>
                <c:ptCount val="2"/>
                <c:pt idx="0">
                  <c:v>276857.90000000002</c:v>
                </c:pt>
                <c:pt idx="1">
                  <c:v>276857.90000000002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Лист1!$G$39:$H$39</c:f>
              <c:numCache>
                <c:formatCode>#,##0.0</c:formatCode>
                <c:ptCount val="2"/>
                <c:pt idx="0">
                  <c:v>279854.84999999986</c:v>
                </c:pt>
                <c:pt idx="1">
                  <c:v>231032.4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Лист1!$G$40:$H$40</c:f>
              <c:numCache>
                <c:formatCode>#,##0.0</c:formatCode>
                <c:ptCount val="2"/>
                <c:pt idx="0">
                  <c:v>842697.51</c:v>
                </c:pt>
                <c:pt idx="1">
                  <c:v>825799.4600000002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Лист1!$G$41:$H$41</c:f>
              <c:numCache>
                <c:formatCode>#,##0.0</c:formatCode>
                <c:ptCount val="2"/>
                <c:pt idx="0">
                  <c:v>7.4</c:v>
                </c:pt>
                <c:pt idx="1">
                  <c:v>7.4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Лист1!$G$25:$H$25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Лист1!$G$42:$H$42</c:f>
              <c:numCache>
                <c:formatCode>#,##0.0</c:formatCode>
                <c:ptCount val="2"/>
                <c:pt idx="0">
                  <c:v>-3841.6</c:v>
                </c:pt>
                <c:pt idx="1">
                  <c:v>-4351.7</c:v>
                </c:pt>
              </c:numCache>
            </c:numRef>
          </c:val>
        </c:ser>
        <c:shape val="box"/>
        <c:axId val="61248640"/>
        <c:axId val="61250176"/>
        <c:axId val="0"/>
      </c:bar3DChart>
      <c:catAx>
        <c:axId val="6124864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1250176"/>
        <c:crosses val="autoZero"/>
        <c:auto val="1"/>
        <c:lblAlgn val="ctr"/>
        <c:lblOffset val="100"/>
      </c:catAx>
      <c:valAx>
        <c:axId val="6125017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12486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расходы!$B$18:$C$18</c:f>
              <c:numCache>
                <c:formatCode>#,##0.0</c:formatCode>
                <c:ptCount val="2"/>
                <c:pt idx="0">
                  <c:v>87301</c:v>
                </c:pt>
                <c:pt idx="1">
                  <c:v>84158.6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269.10000000000002</c:v>
                </c:pt>
                <c:pt idx="1">
                  <c:v>269.10000000000002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2673.8</c:v>
                </c:pt>
                <c:pt idx="1">
                  <c:v>2669.3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118346.8</c:v>
                </c:pt>
                <c:pt idx="1">
                  <c:v>113160.2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75765</c:v>
                </c:pt>
                <c:pt idx="1">
                  <c:v>59618.9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1129118.5</c:v>
                </c:pt>
                <c:pt idx="1">
                  <c:v>1115504.1000000001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226305.8</c:v>
                </c:pt>
                <c:pt idx="1">
                  <c:v>186946.9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44.8</c:v>
                </c:pt>
                <c:pt idx="1">
                  <c:v>44.8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132086.39999999994</c:v>
                </c:pt>
                <c:pt idx="1">
                  <c:v>129513.4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32732.2</c:v>
                </c:pt>
                <c:pt idx="1">
                  <c:v>32726.799999999996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55.8</c:v>
                </c:pt>
                <c:pt idx="1">
                  <c:v>55.8</c:v>
                </c:pt>
              </c:numCache>
            </c:numRef>
          </c:val>
        </c:ser>
        <c:shape val="box"/>
        <c:axId val="59852672"/>
        <c:axId val="59854208"/>
        <c:axId val="0"/>
      </c:bar3DChart>
      <c:catAx>
        <c:axId val="5985267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9854208"/>
        <c:crosses val="autoZero"/>
        <c:auto val="1"/>
        <c:lblAlgn val="ctr"/>
        <c:lblOffset val="100"/>
      </c:catAx>
      <c:valAx>
        <c:axId val="5985420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98526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декабрь  2016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декабрь  2016 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71538" y="3571876"/>
          <a:ext cx="7643866" cy="2004136"/>
        </p:xfrm>
        <a:graphic>
          <a:graphicData uri="http://schemas.openxmlformats.org/drawingml/2006/table">
            <a:tbl>
              <a:tblPr/>
              <a:tblGrid>
                <a:gridCol w="2872434"/>
                <a:gridCol w="2272476"/>
                <a:gridCol w="2498956"/>
              </a:tblGrid>
              <a:tr h="642942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1 822 124,6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1 442 859,3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1 804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699,4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1 724 667,8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декабрь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357166"/>
          <a:ext cx="3929057" cy="6200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786182" y="642916"/>
          <a:ext cx="5143536" cy="5857919"/>
        </p:xfrm>
        <a:graphic>
          <a:graphicData uri="http://schemas.openxmlformats.org/drawingml/2006/table">
            <a:tbl>
              <a:tblPr/>
              <a:tblGrid>
                <a:gridCol w="3043801"/>
                <a:gridCol w="1123115"/>
                <a:gridCol w="976620"/>
              </a:tblGrid>
              <a:tr h="627634">
                <a:tc>
                  <a:txBody>
                    <a:bodyPr/>
                    <a:lstStyle/>
                    <a:p>
                      <a:pPr algn="l" rtl="0" fontAlgn="t"/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 rtl="0" fontAlgn="t"/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092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4 347,8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3 256,4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2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204 523,5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201 722,0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2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41 825,7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39 085,9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2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25 336,3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24 360,2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2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15 518,3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13 394,2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2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24 569,4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25 799,0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907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52 362,7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52 056,8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38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1 382,7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38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4 674,9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4 700,2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38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8 141,9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10 001,8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2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9 357,8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8 926,7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2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1 209,2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38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276 857,9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276 857,9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38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279 854,9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231 032,4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38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842 697,5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825 799,5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2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38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-4 351,7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декабрь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3" y="785796"/>
          <a:ext cx="4286279" cy="5689796"/>
        </p:xfrm>
        <a:graphic>
          <a:graphicData uri="http://schemas.openxmlformats.org/drawingml/2006/table">
            <a:tbl>
              <a:tblPr/>
              <a:tblGrid>
                <a:gridCol w="2306393"/>
                <a:gridCol w="989943"/>
                <a:gridCol w="989943"/>
              </a:tblGrid>
              <a:tr h="857254"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540704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87 301,0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84 158,6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483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40704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2 673,8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2 669,3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40704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118 346,8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113 160,2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40704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75 765,0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59 618,9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483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1 129 118,5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1 115 504,1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483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226 305,8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186 946,9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483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483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132 086,4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129 513,4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4837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32 732,2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32 726,8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40704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286248" y="857232"/>
          <a:ext cx="5772150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2081</TotalTime>
  <Words>320</Words>
  <Application>Microsoft Office PowerPoint</Application>
  <PresentationFormat>Экран (4:3)</PresentationFormat>
  <Paragraphs>110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253</cp:revision>
  <dcterms:modified xsi:type="dcterms:W3CDTF">2017-02-09T09:01:13Z</dcterms:modified>
</cp:coreProperties>
</file>