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theme/themeOverride5.xml" ContentType="application/vnd.openxmlformats-officedocument.themeOverride+xml"/>
  <Override PartName="/ppt/charts/chart11.xml" ContentType="application/vnd.openxmlformats-officedocument.drawingml.chart+xml"/>
  <Override PartName="/ppt/drawings/drawing2.xml" ContentType="application/vnd.openxmlformats-officedocument.drawingml.chartshapes+xml"/>
  <Override PartName="/ppt/charts/chart12.xml" ContentType="application/vnd.openxmlformats-officedocument.drawingml.chart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drawings/drawing3.xml" ContentType="application/vnd.openxmlformats-officedocument.drawingml.chartshapes+xml"/>
  <Override PartName="/ppt/charts/chart15.xml" ContentType="application/vnd.openxmlformats-officedocument.drawingml.chart+xml"/>
  <Override PartName="/ppt/theme/themeOverride8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6.xml" ContentType="application/vnd.openxmlformats-officedocument.drawingml.chart+xml"/>
  <Override PartName="/ppt/drawings/drawing4.xml" ContentType="application/vnd.openxmlformats-officedocument.drawingml.chartshapes+xml"/>
  <Override PartName="/ppt/charts/chart17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7"/>
  </p:notesMasterIdLst>
  <p:sldIdLst>
    <p:sldId id="409" r:id="rId2"/>
    <p:sldId id="410" r:id="rId3"/>
    <p:sldId id="431" r:id="rId4"/>
    <p:sldId id="436" r:id="rId5"/>
    <p:sldId id="432" r:id="rId6"/>
    <p:sldId id="433" r:id="rId7"/>
    <p:sldId id="434" r:id="rId8"/>
    <p:sldId id="435" r:id="rId9"/>
    <p:sldId id="413" r:id="rId10"/>
    <p:sldId id="416" r:id="rId11"/>
    <p:sldId id="420" r:id="rId12"/>
    <p:sldId id="421" r:id="rId13"/>
    <p:sldId id="425" r:id="rId14"/>
    <p:sldId id="419" r:id="rId15"/>
    <p:sldId id="422" r:id="rId16"/>
    <p:sldId id="437" r:id="rId17"/>
    <p:sldId id="426" r:id="rId18"/>
    <p:sldId id="427" r:id="rId19"/>
    <p:sldId id="428" r:id="rId20"/>
    <p:sldId id="438" r:id="rId21"/>
    <p:sldId id="430" r:id="rId22"/>
    <p:sldId id="440" r:id="rId23"/>
    <p:sldId id="441" r:id="rId24"/>
    <p:sldId id="442" r:id="rId25"/>
    <p:sldId id="439" r:id="rId26"/>
  </p:sldIdLst>
  <p:sldSz cx="9906000" cy="6858000" type="A4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2B91"/>
    <a:srgbClr val="007A7D"/>
    <a:srgbClr val="CB1B4A"/>
    <a:srgbClr val="336699"/>
    <a:srgbClr val="F5F5F1"/>
    <a:srgbClr val="A3D2DD"/>
    <a:srgbClr val="FCB414"/>
    <a:srgbClr val="6699FF"/>
    <a:srgbClr val="3366CC"/>
    <a:srgbClr val="074D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22" autoAdjust="0"/>
    <p:restoredTop sz="99884" autoAdjust="0"/>
  </p:normalViewPr>
  <p:slideViewPr>
    <p:cSldViewPr snapToGrid="0">
      <p:cViewPr>
        <p:scale>
          <a:sx n="69" d="100"/>
          <a:sy n="69" d="100"/>
        </p:scale>
        <p:origin x="-78" y="-9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4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5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1.xlsx"/><Relationship Id="rId1" Type="http://schemas.openxmlformats.org/officeDocument/2006/relationships/themeOverride" Target="../theme/themeOverride6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2.xlsx"/><Relationship Id="rId1" Type="http://schemas.openxmlformats.org/officeDocument/2006/relationships/themeOverride" Target="../theme/themeOverride7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4.xlsx"/><Relationship Id="rId1" Type="http://schemas.openxmlformats.org/officeDocument/2006/relationships/themeOverride" Target="../theme/themeOverride8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&#1051;&#1080;&#1089;&#1090;%20&#1074;%20&#1041;&#1102;&#1076;&#1078;&#1077;&#1090;%20&#1076;&#1083;&#1103;%20&#1075;&#1088;&#1072;&#1078;&#1076;&#1072;&#1085;%20&#1079;&#1072;%202025%20&#1075;&#1086;&#1076;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891817575824926"/>
          <c:y val="7.4617777511900449E-2"/>
          <c:w val="0.71874745398659512"/>
          <c:h val="0.917288570500713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Оценка численности населения на 01.01.2025</c:v>
                </c:pt>
              </c:strCache>
            </c:strRef>
          </c:tx>
          <c:spPr>
            <a:solidFill>
              <a:srgbClr val="9BBB59">
                <a:lumMod val="75000"/>
              </a:srgbClr>
            </a:solidFill>
          </c:spPr>
          <c:invertIfNegative val="0"/>
          <c:dLbls>
            <c:txPr>
              <a:bodyPr/>
              <a:lstStyle/>
              <a:p>
                <a:pPr>
                  <a:defRPr sz="7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Лист1!$A$2:$A$14</c:f>
              <c:strCache>
                <c:ptCount val="13"/>
                <c:pt idx="0">
                  <c:v>Шошинский</c:v>
                </c:pt>
                <c:pt idx="1">
                  <c:v>Жерлыкский</c:v>
                </c:pt>
                <c:pt idx="2">
                  <c:v>Кавказский</c:v>
                </c:pt>
                <c:pt idx="3">
                  <c:v>Тигрицкий</c:v>
                </c:pt>
                <c:pt idx="4">
                  <c:v>Большеничкинский</c:v>
                </c:pt>
                <c:pt idx="5">
                  <c:v>Прихолмский</c:v>
                </c:pt>
                <c:pt idx="6">
                  <c:v>Новотроицкий</c:v>
                </c:pt>
                <c:pt idx="7">
                  <c:v>Лугавский</c:v>
                </c:pt>
                <c:pt idx="8">
                  <c:v>Маломинусинский</c:v>
                </c:pt>
                <c:pt idx="9">
                  <c:v>Городокский</c:v>
                </c:pt>
                <c:pt idx="10">
                  <c:v>Знаменский</c:v>
                </c:pt>
                <c:pt idx="11">
                  <c:v>Тесинский</c:v>
                </c:pt>
                <c:pt idx="12">
                  <c:v>Селиванихинский</c:v>
                </c:pt>
              </c:strCache>
            </c:strRef>
          </c:cat>
          <c:val>
            <c:numRef>
              <c:f>Лист1!$B$2:$B$14</c:f>
              <c:numCache>
                <c:formatCode>#,##0</c:formatCode>
                <c:ptCount val="13"/>
                <c:pt idx="0">
                  <c:v>546</c:v>
                </c:pt>
                <c:pt idx="1">
                  <c:v>737</c:v>
                </c:pt>
                <c:pt idx="2">
                  <c:v>824</c:v>
                </c:pt>
                <c:pt idx="3">
                  <c:v>939</c:v>
                </c:pt>
                <c:pt idx="4">
                  <c:v>1128</c:v>
                </c:pt>
                <c:pt idx="5">
                  <c:v>1198</c:v>
                </c:pt>
                <c:pt idx="6">
                  <c:v>1542</c:v>
                </c:pt>
                <c:pt idx="7">
                  <c:v>1661</c:v>
                </c:pt>
                <c:pt idx="8">
                  <c:v>2027</c:v>
                </c:pt>
                <c:pt idx="9">
                  <c:v>2220</c:v>
                </c:pt>
                <c:pt idx="10">
                  <c:v>2999</c:v>
                </c:pt>
                <c:pt idx="11">
                  <c:v>3395</c:v>
                </c:pt>
                <c:pt idx="12">
                  <c:v>4678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axId val="34293760"/>
        <c:axId val="31635648"/>
      </c:barChart>
      <c:catAx>
        <c:axId val="342937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31635648"/>
        <c:crosses val="autoZero"/>
        <c:auto val="1"/>
        <c:lblAlgn val="ctr"/>
        <c:lblOffset val="100"/>
        <c:noMultiLvlLbl val="0"/>
      </c:catAx>
      <c:valAx>
        <c:axId val="3163564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one"/>
        <c:crossAx val="34293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6357">
          <a:solidFill>
            <a:schemeClr val="bg1"/>
          </a:solidFill>
          <a:prstDash val="solid"/>
        </a:ln>
      </c:spPr>
    </c:sideWall>
    <c:backWall>
      <c:thickness val="0"/>
      <c:spPr>
        <a:noFill/>
        <a:ln w="6357">
          <a:solidFill>
            <a:schemeClr val="bg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9.4546405412948745E-2"/>
          <c:y val="0.11418017045725098"/>
          <c:w val="0.8920805886066856"/>
          <c:h val="0.7672471257982829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1F497D">
                <a:lumMod val="40000"/>
                <a:lumOff val="60000"/>
              </a:srgbClr>
            </a:solidFill>
            <a:ln w="9525" cap="flat" cmpd="sng" algn="ctr">
              <a:noFill/>
              <a:prstDash val="solid"/>
            </a:ln>
            <a:effectLst>
              <a:outerShdw blurRad="63500" dist="25400" dir="14700000" algn="t" rotWithShape="0">
                <a:srgbClr val="000000">
                  <a:alpha val="50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Sheet1!$B$1:$F$1</c:f>
              <c:strCache>
                <c:ptCount val="5"/>
                <c:pt idx="0">
                  <c:v>2023 Факт</c:v>
                </c:pt>
                <c:pt idx="1">
                  <c:v>2024 Факт</c:v>
                </c:pt>
                <c:pt idx="2">
                  <c:v>2025 План первон.</c:v>
                </c:pt>
                <c:pt idx="3">
                  <c:v>2025 План уточ.</c:v>
                </c:pt>
                <c:pt idx="4">
                  <c:v>2025 Факт</c:v>
                </c:pt>
              </c:strCache>
            </c:strRef>
          </c:cat>
          <c:val>
            <c:numRef>
              <c:f>Sheet1!$B$2:$F$2</c:f>
              <c:numCache>
                <c:formatCode>#,##0.0</c:formatCode>
                <c:ptCount val="5"/>
                <c:pt idx="0">
                  <c:v>1702.2</c:v>
                </c:pt>
                <c:pt idx="1">
                  <c:v>2063.6999999999998</c:v>
                </c:pt>
                <c:pt idx="2">
                  <c:v>1823.79</c:v>
                </c:pt>
                <c:pt idx="3">
                  <c:v>2418.8000000000002</c:v>
                </c:pt>
                <c:pt idx="4">
                  <c:v>2391.6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C000"/>
            </a:solidFill>
            <a:ln w="9525" cap="flat" cmpd="sng" algn="ctr">
              <a:noFill/>
              <a:prstDash val="solid"/>
            </a:ln>
            <a:effectLst>
              <a:outerShdw blurRad="63500" dist="25400" dir="14700000" algn="t" rotWithShape="0">
                <a:srgbClr val="000000">
                  <a:alpha val="50000"/>
                </a:srgbClr>
              </a:outerShdw>
            </a:effectLst>
          </c:spPr>
          <c:invertIfNegative val="0"/>
          <c:dLbls>
            <c:delete val="1"/>
          </c:dLbls>
          <c:cat>
            <c:strRef>
              <c:f>Sheet1!$B$1:$F$1</c:f>
              <c:strCache>
                <c:ptCount val="5"/>
                <c:pt idx="0">
                  <c:v>2023 Факт</c:v>
                </c:pt>
                <c:pt idx="1">
                  <c:v>2024 Факт</c:v>
                </c:pt>
                <c:pt idx="2">
                  <c:v>2025 План первон.</c:v>
                </c:pt>
                <c:pt idx="3">
                  <c:v>2025 План уточ.</c:v>
                </c:pt>
                <c:pt idx="4">
                  <c:v>2025 Факт</c:v>
                </c:pt>
              </c:strCache>
            </c:strRef>
          </c:cat>
          <c:val>
            <c:numRef>
              <c:f>Sheet1!$B$3:$F$3</c:f>
              <c:numCache>
                <c:formatCode>#,##0.0</c:formatCode>
                <c:ptCount val="5"/>
                <c:pt idx="0">
                  <c:v>1676.2</c:v>
                </c:pt>
                <c:pt idx="1">
                  <c:v>2065.1999999999998</c:v>
                </c:pt>
                <c:pt idx="2">
                  <c:v>1823.79</c:v>
                </c:pt>
                <c:pt idx="3">
                  <c:v>2500.3000000000002</c:v>
                </c:pt>
                <c:pt idx="4">
                  <c:v>2429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4052608"/>
        <c:axId val="32367744"/>
        <c:axId val="0"/>
      </c:bar3DChart>
      <c:catAx>
        <c:axId val="34052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589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ru-RU"/>
          </a:p>
        </c:txPr>
        <c:crossAx val="323677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2367744"/>
        <c:scaling>
          <c:orientation val="minMax"/>
        </c:scaling>
        <c:delete val="0"/>
        <c:axPos val="l"/>
        <c:majorGridlines>
          <c:spPr>
            <a:ln w="1589">
              <a:solidFill>
                <a:schemeClr val="bg1"/>
              </a:solidFill>
              <a:prstDash val="solid"/>
            </a:ln>
          </c:spPr>
        </c:majorGridlines>
        <c:numFmt formatCode="#,##0.0" sourceLinked="1"/>
        <c:majorTickMark val="out"/>
        <c:minorTickMark val="none"/>
        <c:tickLblPos val="nextTo"/>
        <c:spPr>
          <a:ln w="1589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ru-RU"/>
          </a:p>
        </c:txPr>
        <c:crossAx val="34052608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000">
                <a:solidFill>
                  <a:schemeClr val="tx1"/>
                </a:solidFill>
                <a:latin typeface="Calibri (Основной текст)"/>
              </a:defRPr>
            </a:pPr>
            <a:endParaRPr lang="ru-RU"/>
          </a:p>
        </c:txPr>
      </c:dTable>
    </c:plotArea>
    <c:legend>
      <c:legendPos val="t"/>
      <c:layout>
        <c:manualLayout>
          <c:xMode val="edge"/>
          <c:yMode val="edge"/>
          <c:x val="0.55756406394144575"/>
          <c:y val="3.9733210801355119E-2"/>
          <c:w val="0.40923802261097125"/>
          <c:h val="0.10377343130456768"/>
        </c:manualLayout>
      </c:layout>
      <c:overlay val="0"/>
      <c:spPr>
        <a:noFill/>
        <a:ln w="1589">
          <a:noFill/>
          <a:prstDash val="solid"/>
        </a:ln>
      </c:spPr>
      <c:txPr>
        <a:bodyPr/>
        <a:lstStyle/>
        <a:p>
          <a:pPr>
            <a:defRPr>
              <a:ln>
                <a:noFill/>
              </a:ln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>
      <a:outerShdw blurRad="63500" dist="25400" dir="14700000" algn="t" rotWithShape="0">
        <a:sysClr val="window" lastClr="FFFFFF">
          <a:alpha val="50000"/>
        </a:sysClr>
      </a:outerShdw>
    </a:effectLst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5"/>
    </mc:Choice>
    <mc:Fallback>
      <c:style val="1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'[Диаграмма в Microsoft PowerPoint]Лист2'!$B$1</c:f>
              <c:strCache>
                <c:ptCount val="1"/>
                <c:pt idx="0">
                  <c:v>Доходы всего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900" b="1">
                    <a:solidFill>
                      <a:schemeClr val="accent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PowerPoint]Лист2'!$A$2:$A$5</c:f>
              <c:strCache>
                <c:ptCount val="4"/>
                <c:pt idx="0">
                  <c:v>2023 факт</c:v>
                </c:pt>
                <c:pt idx="1">
                  <c:v>2024 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'[Диаграмма в Microsoft PowerPoint]Лист2'!$B$2:$B$5</c:f>
              <c:numCache>
                <c:formatCode>General</c:formatCode>
                <c:ptCount val="4"/>
                <c:pt idx="0">
                  <c:v>1702.2</c:v>
                </c:pt>
                <c:pt idx="1">
                  <c:v>2063.6999999999998</c:v>
                </c:pt>
                <c:pt idx="2">
                  <c:v>2418.8000000000002</c:v>
                </c:pt>
                <c:pt idx="3">
                  <c:v>2391.6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PowerPoint]Лист2'!$C$1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Lbl>
              <c:idx val="0"/>
              <c:layout>
                <c:manualLayout>
                  <c:x val="2.519561318583649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396100609632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19561318583649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079463833824460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>
                    <a:solidFill>
                      <a:schemeClr val="accent3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PowerPoint]Лист2'!$A$2:$A$5</c:f>
              <c:strCache>
                <c:ptCount val="4"/>
                <c:pt idx="0">
                  <c:v>2023 факт</c:v>
                </c:pt>
                <c:pt idx="1">
                  <c:v>2024 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'[Диаграмма в Microsoft PowerPoint]Лист2'!$C$2:$C$5</c:f>
              <c:numCache>
                <c:formatCode>General</c:formatCode>
                <c:ptCount val="4"/>
                <c:pt idx="0">
                  <c:v>1515.5</c:v>
                </c:pt>
                <c:pt idx="1">
                  <c:v>1851.6</c:v>
                </c:pt>
                <c:pt idx="2">
                  <c:v>2177.3000000000002</c:v>
                </c:pt>
                <c:pt idx="3">
                  <c:v>2152.6999999999998</c:v>
                </c:pt>
              </c:numCache>
            </c:numRef>
          </c:val>
        </c:ser>
        <c:ser>
          <c:idx val="2"/>
          <c:order val="2"/>
          <c:tx>
            <c:strRef>
              <c:f>'[Диаграмма в Microsoft PowerPoint]Лист2'!$D$1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/>
              <a:lstStyle/>
              <a:p>
                <a:pPr>
                  <a:defRPr sz="900" b="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'[Диаграмма в Microsoft PowerPoint]Лист2'!$A$2:$A$5</c:f>
              <c:strCache>
                <c:ptCount val="4"/>
                <c:pt idx="0">
                  <c:v>2023 факт</c:v>
                </c:pt>
                <c:pt idx="1">
                  <c:v>2024 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'[Диаграмма в Microsoft PowerPoint]Лист2'!$D$2:$D$5</c:f>
              <c:numCache>
                <c:formatCode>General</c:formatCode>
                <c:ptCount val="4"/>
                <c:pt idx="0">
                  <c:v>186.7</c:v>
                </c:pt>
                <c:pt idx="1">
                  <c:v>212.10000000000002</c:v>
                </c:pt>
                <c:pt idx="2">
                  <c:v>241.5</c:v>
                </c:pt>
                <c:pt idx="3">
                  <c:v>238.9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1041536"/>
        <c:axId val="32368896"/>
      </c:barChart>
      <c:catAx>
        <c:axId val="7104153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32368896"/>
        <c:crosses val="autoZero"/>
        <c:auto val="1"/>
        <c:lblAlgn val="ctr"/>
        <c:lblOffset val="100"/>
        <c:noMultiLvlLbl val="0"/>
      </c:catAx>
      <c:valAx>
        <c:axId val="323688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10415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102115197076881"/>
          <c:y val="5.5695565989743831E-2"/>
          <c:w val="0.49755428409189106"/>
          <c:h val="0.7070508247621608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факт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7.1854156122570748E-2"/>
                  <c:y val="-0.106381477895754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5120254128142147E-2"/>
                  <c:y val="-6.71883018288973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371761162339987"/>
                  <c:y val="4.4792201219264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3391001822842727"/>
                  <c:y val="-5.5990251524081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Налоговые
доходы</c:v>
                </c:pt>
                <c:pt idx="1">
                  <c:v>Неналоговые
доходы</c:v>
                </c:pt>
                <c:pt idx="2">
                  <c:v>МБТ</c:v>
                </c:pt>
                <c:pt idx="3">
                  <c:v>Дотация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196.9</c:v>
                </c:pt>
                <c:pt idx="1">
                  <c:v>42</c:v>
                </c:pt>
                <c:pt idx="2">
                  <c:v>1359.9</c:v>
                </c:pt>
                <c:pt idx="3">
                  <c:v>792.8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1.8619587535541295E-2"/>
          <c:y val="0.80926590167230106"/>
          <c:w val="0.97909105778370342"/>
          <c:h val="0.16153804780068529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accent1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</c:v>
                </c:pt>
                <c:pt idx="1">
                  <c:v>Уточненный план</c:v>
                </c:pt>
                <c:pt idx="2">
                  <c:v>Первоначальный план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238.9</c:v>
                </c:pt>
                <c:pt idx="1">
                  <c:v>241.5</c:v>
                </c:pt>
                <c:pt idx="2">
                  <c:v>215.9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"/>
        <c:overlap val="1"/>
        <c:axId val="71043072"/>
        <c:axId val="32371200"/>
      </c:barChart>
      <c:catAx>
        <c:axId val="7104307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accent1"/>
                </a:solidFill>
                <a:latin typeface="Calibri (Основной текст)"/>
              </a:defRPr>
            </a:pPr>
            <a:endParaRPr lang="ru-RU"/>
          </a:p>
        </c:txPr>
        <c:crossAx val="32371200"/>
        <c:crosses val="autoZero"/>
        <c:auto val="1"/>
        <c:lblAlgn val="ctr"/>
        <c:lblOffset val="100"/>
        <c:noMultiLvlLbl val="0"/>
      </c:catAx>
      <c:valAx>
        <c:axId val="32371200"/>
        <c:scaling>
          <c:orientation val="minMax"/>
        </c:scaling>
        <c:delete val="0"/>
        <c:axPos val="b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ru-RU"/>
          </a:p>
        </c:txPr>
        <c:crossAx val="71043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Факт</c:v>
                </c:pt>
                <c:pt idx="1">
                  <c:v>Уточненный план</c:v>
                </c:pt>
                <c:pt idx="2">
                  <c:v>Первоначальный план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2153</c:v>
                </c:pt>
                <c:pt idx="1">
                  <c:v>2177</c:v>
                </c:pt>
                <c:pt idx="2">
                  <c:v>1608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"/>
        <c:overlap val="1"/>
        <c:axId val="71121408"/>
        <c:axId val="32372928"/>
      </c:barChart>
      <c:catAx>
        <c:axId val="7112140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accent3">
                    <a:lumMod val="50000"/>
                  </a:schemeClr>
                </a:solidFill>
                <a:latin typeface="Calibri (Основной текст)"/>
              </a:defRPr>
            </a:pPr>
            <a:endParaRPr lang="ru-RU"/>
          </a:p>
        </c:txPr>
        <c:crossAx val="32372928"/>
        <c:crosses val="autoZero"/>
        <c:auto val="1"/>
        <c:lblAlgn val="ctr"/>
        <c:lblOffset val="100"/>
        <c:noMultiLvlLbl val="0"/>
      </c:catAx>
      <c:valAx>
        <c:axId val="32372928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ru-RU"/>
          </a:p>
        </c:txPr>
        <c:crossAx val="71121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260439512207834E-2"/>
          <c:y val="9.8182804249820205E-2"/>
          <c:w val="0.98739560487792144"/>
          <c:h val="0.74222307570423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прибыль организаций </c:v>
                </c:pt>
              </c:strCache>
            </c:strRef>
          </c:tx>
          <c:spPr>
            <a:solidFill>
              <a:srgbClr val="CCB400"/>
            </a:solidFill>
          </c:spPr>
          <c:invertIfNegative val="0"/>
          <c:dLbls>
            <c:dLbl>
              <c:idx val="0"/>
              <c:layout>
                <c:manualLayout>
                  <c:x val="7.403155479295169E-2"/>
                  <c:y val="1.3049035604345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403155479295169E-2"/>
                  <c:y val="-1.9573553406517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4031554792951773E-2"/>
                  <c:y val="6.52451780217250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403155479295169E-2"/>
                  <c:y val="6.52451780217250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8.4</c:v>
                </c:pt>
                <c:pt idx="2" formatCode="0.0">
                  <c:v>4</c:v>
                </c:pt>
                <c:pt idx="3" formatCode="0.0">
                  <c:v>3.7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 на доходы физических лиц </c:v>
                </c:pt>
              </c:strCache>
            </c:strRef>
          </c:tx>
          <c:spPr>
            <a:solidFill>
              <a:srgbClr val="D16349"/>
            </a:solidFill>
          </c:spPr>
          <c:invertIfNegative val="0"/>
          <c:dLbls>
            <c:dLbl>
              <c:idx val="0"/>
              <c:layout>
                <c:manualLayout>
                  <c:x val="7.461777751190042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2356632738812529E-2"/>
                  <c:y val="6.52451780217257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78343431926367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3312053646460933E-2"/>
                  <c:y val="5.98073889531873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96.4</c:v>
                </c:pt>
                <c:pt idx="1">
                  <c:v>111.6</c:v>
                </c:pt>
                <c:pt idx="2">
                  <c:v>135</c:v>
                </c:pt>
                <c:pt idx="3">
                  <c:v>136.19999999999999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Акцизы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4617777511900421E-2"/>
                  <c:y val="-9.01565062286027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746234748845602E-2"/>
                  <c:y val="-1.65486431057937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095487965724637E-2"/>
                  <c:y val="-1.47988393550694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3962800429581912E-2"/>
                  <c:y val="-2.7847874959414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0.9</c:v>
                </c:pt>
                <c:pt idx="1">
                  <c:v>0.9</c:v>
                </c:pt>
                <c:pt idx="2" formatCode="0.0">
                  <c:v>0.9</c:v>
                </c:pt>
                <c:pt idx="3">
                  <c:v>0.9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9140067058076191E-2"/>
                  <c:y val="2.6098071208690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095487965724637E-2"/>
                  <c:y val="-1.9573553406517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78343431926367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5573198419548825E-2"/>
                  <c:y val="-1.3049035604345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33.1</c:v>
                </c:pt>
                <c:pt idx="1">
                  <c:v>43.1</c:v>
                </c:pt>
                <c:pt idx="2">
                  <c:v>55</c:v>
                </c:pt>
                <c:pt idx="3">
                  <c:v>55.7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Госпошлина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2356632738812529E-2"/>
                  <c:y val="-1.3049035604345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095487965724637E-2"/>
                  <c:y val="-2.6098071208690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7834343192636731E-2"/>
                  <c:y val="-1.9573553406517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5573198419548825E-2"/>
                  <c:y val="-6.52451780217250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0.2</c:v>
                </c:pt>
                <c:pt idx="1">
                  <c:v>0.4</c:v>
                </c:pt>
                <c:pt idx="2">
                  <c:v>0.30000000000000004</c:v>
                </c:pt>
                <c:pt idx="3">
                  <c:v>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1248384"/>
        <c:axId val="32810688"/>
      </c:barChart>
      <c:catAx>
        <c:axId val="712483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  <c:crossAx val="32810688"/>
        <c:crosses val="autoZero"/>
        <c:auto val="1"/>
        <c:lblAlgn val="ctr"/>
        <c:lblOffset val="100"/>
        <c:noMultiLvlLbl val="0"/>
      </c:catAx>
      <c:valAx>
        <c:axId val="328106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12483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ln>
            <a:noFill/>
          </a:ln>
          <a:solidFill>
            <a:schemeClr val="bg1"/>
          </a:solidFill>
        </a:defRPr>
      </a:pPr>
      <a:endParaRPr lang="ru-RU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971834822356771E-2"/>
          <c:y val="9.9737826676284377E-2"/>
          <c:w val="0.49755428409189106"/>
          <c:h val="0.7070508247621608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факт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accent1"/>
              </a:solidFill>
            </c:spPr>
          </c:dPt>
          <c:dLbls>
            <c:dLbl>
              <c:idx val="0"/>
              <c:layout>
                <c:manualLayout>
                  <c:x val="2.0818096354080579E-2"/>
                  <c:y val="-9.1195890834436487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8532884144680567"/>
                  <c:y val="-0.216055193132366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1.8993620344519437E-2"/>
                  <c:y val="-3.686775208668562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2.7757826081373609E-2"/>
                  <c:y val="0.1384187956276704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Налог на прибыль организаций</c:v>
                </c:pt>
                <c:pt idx="1">
                  <c:v>Налог на доходы физических лиц</c:v>
                </c:pt>
                <c:pt idx="2">
                  <c:v>Акцизы</c:v>
                </c:pt>
                <c:pt idx="3">
                  <c:v>Налоги на совокупный доход</c:v>
                </c:pt>
                <c:pt idx="4">
                  <c:v>Госпошлина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3.7</c:v>
                </c:pt>
                <c:pt idx="1">
                  <c:v>136.19999999999999</c:v>
                </c:pt>
                <c:pt idx="2">
                  <c:v>0.9</c:v>
                </c:pt>
                <c:pt idx="3">
                  <c:v>55.7</c:v>
                </c:pt>
                <c:pt idx="4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55"/>
        <c:holeSize val="67"/>
      </c:doughnut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434363832991834E-2"/>
          <c:y val="0.28782051036474893"/>
          <c:w val="0.9684082218712684"/>
          <c:h val="0.5111184964122760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налоговых доходов,
млн руб.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dLbls>
            <c:dLbl>
              <c:idx val="0"/>
              <c:layout>
                <c:manualLayout>
                  <c:x val="-2.4751042232110672E-2"/>
                  <c:y val="-0.11139113197948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103492946411529E-2"/>
                  <c:y val="-0.10210853764786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1647549285699143E-2"/>
                  <c:y val="-0.102108537647863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132.6</c:v>
                </c:pt>
                <c:pt idx="1">
                  <c:v>164.4</c:v>
                </c:pt>
                <c:pt idx="2" formatCode="0.0">
                  <c:v>195.2</c:v>
                </c:pt>
                <c:pt idx="3" formatCode="0.0">
                  <c:v>196.9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431168"/>
        <c:axId val="32814144"/>
      </c:lineChart>
      <c:catAx>
        <c:axId val="71431168"/>
        <c:scaling>
          <c:orientation val="minMax"/>
        </c:scaling>
        <c:delete val="1"/>
        <c:axPos val="b"/>
        <c:majorTickMark val="out"/>
        <c:minorTickMark val="none"/>
        <c:tickLblPos val="none"/>
        <c:crossAx val="32814144"/>
        <c:crosses val="autoZero"/>
        <c:auto val="1"/>
        <c:lblAlgn val="ctr"/>
        <c:lblOffset val="100"/>
        <c:noMultiLvlLbl val="0"/>
      </c:catAx>
      <c:valAx>
        <c:axId val="3281414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7143116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2.2834839729481547E-2"/>
          <c:y val="3.4047941033371778E-3"/>
          <c:w val="0.49264779300190281"/>
          <c:h val="0.41068712671772101"/>
        </c:manualLayout>
      </c:layout>
      <c:overlay val="0"/>
      <c:txPr>
        <a:bodyPr/>
        <a:lstStyle/>
        <a:p>
          <a:pPr>
            <a:defRPr sz="1000">
              <a:solidFill>
                <a:schemeClr val="accent3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ln>
            <a:noFill/>
          </a:ln>
          <a:solidFill>
            <a:schemeClr val="bg1"/>
          </a:solidFill>
        </a:defRPr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260439512207834E-2"/>
          <c:y val="9.8182804249820205E-2"/>
          <c:w val="0.98739560487792133"/>
          <c:h val="0.74222307570423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403155479295169E-2"/>
                  <c:y val="1.3049035604345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403155479295169E-2"/>
                  <c:y val="-1.9573553406517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4031554792951773E-2"/>
                  <c:y val="6.52451780217250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403155479295169E-2"/>
                  <c:y val="6.52451780217250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28.9</c:v>
                </c:pt>
                <c:pt idx="1">
                  <c:v>29.3</c:v>
                </c:pt>
                <c:pt idx="2" formatCode="0.0">
                  <c:v>27.2</c:v>
                </c:pt>
                <c:pt idx="3" formatCode="0.0">
                  <c:v>24.3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461777751190043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2356632738812543E-2"/>
                  <c:y val="6.52451780217257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78343431926367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3312053646460933E-2"/>
                  <c:y val="5.980738895318745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0.70000000000000029</c:v>
                </c:pt>
                <c:pt idx="1">
                  <c:v>0.4</c:v>
                </c:pt>
                <c:pt idx="2">
                  <c:v>0.9</c:v>
                </c:pt>
                <c:pt idx="3">
                  <c:v>0.9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4617777511900435E-2"/>
                  <c:y val="-9.0156506228602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746234748845629E-2"/>
                  <c:y val="-1.65486431057937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095487965724651E-2"/>
                  <c:y val="-1.4798839355069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3962800429581912E-2"/>
                  <c:y val="-2.7847874959414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8.8000000000000007</c:v>
                </c:pt>
                <c:pt idx="1">
                  <c:v>9.2000000000000011</c:v>
                </c:pt>
                <c:pt idx="2" formatCode="0.0">
                  <c:v>10.1</c:v>
                </c:pt>
                <c:pt idx="3">
                  <c:v>8.8000000000000007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9140067058076205E-2"/>
                  <c:y val="2.6098071208690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095487965724651E-2"/>
                  <c:y val="-1.95735534065175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78343431926367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5573198419548825E-2"/>
                  <c:y val="-1.3049035604345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14.2</c:v>
                </c:pt>
                <c:pt idx="1">
                  <c:v>5.3</c:v>
                </c:pt>
                <c:pt idx="2">
                  <c:v>3.7</c:v>
                </c:pt>
                <c:pt idx="3">
                  <c:v>3.7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Штрафы, санкции, возмещение ущерба, прочие неналоговые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2356632738812543E-2"/>
                  <c:y val="-1.3049035604345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095487965724651E-2"/>
                  <c:y val="-2.6098071208690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7834343192636731E-2"/>
                  <c:y val="-1.9573553406517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5573198419548825E-2"/>
                  <c:y val="-6.52451780217250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1.5</c:v>
                </c:pt>
                <c:pt idx="1">
                  <c:v>3.5</c:v>
                </c:pt>
                <c:pt idx="2">
                  <c:v>4.4000000000000004</c:v>
                </c:pt>
                <c:pt idx="3">
                  <c:v>4.3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3009024"/>
        <c:axId val="32815872"/>
      </c:barChart>
      <c:catAx>
        <c:axId val="83009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  <c:crossAx val="32815872"/>
        <c:crosses val="autoZero"/>
        <c:auto val="1"/>
        <c:lblAlgn val="ctr"/>
        <c:lblOffset val="100"/>
        <c:noMultiLvlLbl val="0"/>
      </c:catAx>
      <c:valAx>
        <c:axId val="32815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300902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ln>
            <a:noFill/>
          </a:ln>
          <a:solidFill>
            <a:schemeClr val="bg1"/>
          </a:solidFill>
        </a:defRPr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971834822356785E-2"/>
          <c:y val="9.9737826676284405E-2"/>
          <c:w val="0.49755428409189112"/>
          <c:h val="0.7070508247621608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факт</c:v>
                </c:pt>
              </c:strCache>
            </c:strRef>
          </c:tx>
          <c:dLbls>
            <c:dLbl>
              <c:idx val="0"/>
              <c:layout>
                <c:manualLayout>
                  <c:x val="0.11450103258566609"/>
                  <c:y val="-0.1223713309606284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3729733849985891E-3"/>
                  <c:y val="-8.4269996908613951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1.899362034451944E-2"/>
                  <c:y val="-3.686775208668562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Доходы от оказания платных услуг и компенсации затрат государства</c:v>
                </c:pt>
                <c:pt idx="3">
                  <c:v>Доходы от продажи материальных и нематериальных активов</c:v>
                </c:pt>
                <c:pt idx="4">
                  <c:v>Штрафы, санкции, возмещение ущерба, прочие неналоговые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24.3</c:v>
                </c:pt>
                <c:pt idx="1">
                  <c:v>0.9</c:v>
                </c:pt>
                <c:pt idx="2">
                  <c:v>8.8000000000000007</c:v>
                </c:pt>
                <c:pt idx="3">
                  <c:v>3.7</c:v>
                </c:pt>
                <c:pt idx="4">
                  <c:v>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98"/>
        <c:holeSize val="67"/>
      </c:doughnutChart>
    </c:plotArea>
    <c:legend>
      <c:legendPos val="r"/>
      <c:layout>
        <c:manualLayout>
          <c:xMode val="edge"/>
          <c:yMode val="edge"/>
          <c:x val="0.54488940446075951"/>
          <c:y val="3.4445175455979492E-2"/>
          <c:w val="0.43429222597821082"/>
          <c:h val="0.86190025127420622"/>
        </c:manualLayout>
      </c:layout>
      <c:overlay val="0"/>
      <c:txPr>
        <a:bodyPr/>
        <a:lstStyle/>
        <a:p>
          <a:pPr>
            <a:defRPr sz="70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434363832991835E-2"/>
          <c:y val="0.40945450505499403"/>
          <c:w val="0.96840822187126829"/>
          <c:h val="0.5111184964122760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неналоговых доходов,
млн руб.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dLbls>
            <c:dLbl>
              <c:idx val="0"/>
              <c:layout>
                <c:manualLayout>
                  <c:x val="-2.4751042232110672E-2"/>
                  <c:y val="-0.11139113197948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103492946411529E-2"/>
                  <c:y val="-0.102108537647863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1647549285699145E-2"/>
                  <c:y val="-0.102108537647863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54.1</c:v>
                </c:pt>
                <c:pt idx="1">
                  <c:v>47.7</c:v>
                </c:pt>
                <c:pt idx="2" formatCode="0.0">
                  <c:v>46.3</c:v>
                </c:pt>
                <c:pt idx="3" formatCode="0.0">
                  <c:v>42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4754944"/>
        <c:axId val="34261248"/>
      </c:lineChart>
      <c:catAx>
        <c:axId val="84754944"/>
        <c:scaling>
          <c:orientation val="minMax"/>
        </c:scaling>
        <c:delete val="1"/>
        <c:axPos val="b"/>
        <c:majorTickMark val="out"/>
        <c:minorTickMark val="none"/>
        <c:tickLblPos val="none"/>
        <c:crossAx val="34261248"/>
        <c:crosses val="autoZero"/>
        <c:auto val="1"/>
        <c:lblAlgn val="ctr"/>
        <c:lblOffset val="100"/>
        <c:noMultiLvlLbl val="0"/>
      </c:catAx>
      <c:valAx>
        <c:axId val="342612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47549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1.1672219068505333E-2"/>
          <c:y val="3.4049247053357765E-3"/>
          <c:w val="0.49264779300190281"/>
          <c:h val="0.41068712671772101"/>
        </c:manualLayout>
      </c:layout>
      <c:overlay val="0"/>
      <c:txPr>
        <a:bodyPr/>
        <a:lstStyle/>
        <a:p>
          <a:pPr>
            <a:defRPr sz="1000">
              <a:solidFill>
                <a:schemeClr val="accent3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ln>
            <a:noFill/>
          </a:ln>
          <a:solidFill>
            <a:schemeClr val="bg1"/>
          </a:solidFill>
        </a:defRPr>
      </a:pPr>
      <a:endParaRPr lang="ru-RU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260439512207834E-2"/>
          <c:y val="9.8182804249820205E-2"/>
          <c:w val="0.987395604877921"/>
          <c:h val="0.862154205088323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403155479295169E-2"/>
                  <c:y val="1.3049035604345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403155479295169E-2"/>
                  <c:y val="-1.9573553406517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4031554792951773E-2"/>
                  <c:y val="6.52451780217250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403155479295169E-2"/>
                  <c:y val="6.52451780217250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569</c:v>
                </c:pt>
                <c:pt idx="1">
                  <c:v>727.5</c:v>
                </c:pt>
                <c:pt idx="2" formatCode="0.0">
                  <c:v>792.8</c:v>
                </c:pt>
                <c:pt idx="3" formatCode="0.0">
                  <c:v>792.8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46177775119004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2356632738812585E-2"/>
                  <c:y val="6.52451780217257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78343431926367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6839517831352072E-2"/>
                  <c:y val="-2.30046903001115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61.3</c:v>
                </c:pt>
                <c:pt idx="1">
                  <c:v>84.1</c:v>
                </c:pt>
                <c:pt idx="2">
                  <c:v>262.89999999999992</c:v>
                </c:pt>
                <c:pt idx="3">
                  <c:v>244.1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4617777511900477E-2"/>
                  <c:y val="-9.0156506228602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746234748845713E-2"/>
                  <c:y val="-1.65486431057937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095487965724707E-2"/>
                  <c:y val="-1.4798839355069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3962800429581912E-2"/>
                  <c:y val="-2.7847874959414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724.4</c:v>
                </c:pt>
                <c:pt idx="1">
                  <c:v>827.8</c:v>
                </c:pt>
                <c:pt idx="2" formatCode="0.0">
                  <c:v>948.1</c:v>
                </c:pt>
                <c:pt idx="3">
                  <c:v>943.7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МБТ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9140067058076274E-2"/>
                  <c:y val="2.6098071208690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095487965724707E-2"/>
                  <c:y val="-1.9573553406517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78343431926367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5573198419548825E-2"/>
                  <c:y val="-1.3049035604345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165.5</c:v>
                </c:pt>
                <c:pt idx="1">
                  <c:v>218.2</c:v>
                </c:pt>
                <c:pt idx="2">
                  <c:v>173.7</c:v>
                </c:pt>
                <c:pt idx="3">
                  <c:v>172.3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5733376"/>
        <c:axId val="34260096"/>
      </c:barChart>
      <c:catAx>
        <c:axId val="857333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>
                <a:solidFill>
                  <a:schemeClr val="accent3">
                    <a:lumMod val="50000"/>
                  </a:schemeClr>
                </a:solidFill>
              </a:defRPr>
            </a:pPr>
            <a:endParaRPr lang="ru-RU"/>
          </a:p>
        </c:txPr>
        <c:crossAx val="34260096"/>
        <c:crosses val="autoZero"/>
        <c:auto val="1"/>
        <c:lblAlgn val="ctr"/>
        <c:lblOffset val="100"/>
        <c:noMultiLvlLbl val="0"/>
      </c:catAx>
      <c:valAx>
        <c:axId val="342600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57333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ln>
            <a:noFill/>
          </a:ln>
          <a:solidFill>
            <a:schemeClr val="bg1"/>
          </a:solidFill>
        </a:defRPr>
      </a:pPr>
      <a:endParaRPr lang="ru-RU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03195291879279"/>
          <c:y val="9.9737826676284516E-2"/>
          <c:w val="0.41767632571623259"/>
          <c:h val="0.7573851431153246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факт</c:v>
                </c:pt>
              </c:strCache>
            </c:strRef>
          </c:tx>
          <c:dLbls>
            <c:dLbl>
              <c:idx val="0"/>
              <c:layout>
                <c:manualLayout>
                  <c:x val="0.11450103258566609"/>
                  <c:y val="-0.1223713309606284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3729733849985891E-3"/>
                  <c:y val="-8.426999690861403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3.3052303558056072E-2"/>
                  <c:y val="5.750869947763503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792.8</c:v>
                </c:pt>
                <c:pt idx="1">
                  <c:v>244.1</c:v>
                </c:pt>
                <c:pt idx="2">
                  <c:v>943.7</c:v>
                </c:pt>
                <c:pt idx="3">
                  <c:v>172.3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3"/>
        <c:holeSize val="67"/>
      </c:doughnut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911135659979082E-3"/>
          <c:y val="0.48243490186914106"/>
          <c:w val="0.96840822187126796"/>
          <c:h val="0.5111184964122760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безвозмедных поступлений,
млн руб.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dLbls>
            <c:dLbl>
              <c:idx val="0"/>
              <c:layout>
                <c:manualLayout>
                  <c:x val="-2.4751042232110672E-2"/>
                  <c:y val="-0.111391131979487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103492946411529E-2"/>
                  <c:y val="-0.102108537647863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1647549285699154E-2"/>
                  <c:y val="-0.10210853764786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2023 факт</c:v>
                </c:pt>
                <c:pt idx="1">
                  <c:v>2024 факт</c:v>
                </c:pt>
                <c:pt idx="2">
                  <c:v>2025 план</c:v>
                </c:pt>
                <c:pt idx="3">
                  <c:v>2025 факт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1515.5</c:v>
                </c:pt>
                <c:pt idx="1">
                  <c:v>1851.6</c:v>
                </c:pt>
                <c:pt idx="2" formatCode="0.0">
                  <c:v>2177.3000000000002</c:v>
                </c:pt>
                <c:pt idx="3" formatCode="0.0">
                  <c:v>2152.6999999999998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5735424"/>
        <c:axId val="34266432"/>
      </c:lineChart>
      <c:catAx>
        <c:axId val="85735424"/>
        <c:scaling>
          <c:orientation val="minMax"/>
        </c:scaling>
        <c:delete val="1"/>
        <c:axPos val="b"/>
        <c:majorTickMark val="out"/>
        <c:minorTickMark val="none"/>
        <c:tickLblPos val="none"/>
        <c:crossAx val="34266432"/>
        <c:crosses val="autoZero"/>
        <c:auto val="1"/>
        <c:lblAlgn val="ctr"/>
        <c:lblOffset val="100"/>
        <c:noMultiLvlLbl val="0"/>
      </c:catAx>
      <c:valAx>
        <c:axId val="342664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57354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1.1672219068505341E-2"/>
          <c:y val="3.4049247053357799E-3"/>
          <c:w val="0.7535471353572244"/>
          <c:h val="0.41068712671772101"/>
        </c:manualLayout>
      </c:layout>
      <c:overlay val="0"/>
      <c:txPr>
        <a:bodyPr/>
        <a:lstStyle/>
        <a:p>
          <a:pPr>
            <a:defRPr sz="1000">
              <a:solidFill>
                <a:schemeClr val="accent3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>
          <a:ln>
            <a:noFill/>
          </a:ln>
          <a:solidFill>
            <a:schemeClr val="bg1"/>
          </a:solidFill>
        </a:defRPr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41295563336095E-2"/>
          <c:y val="7.8905649309986781E-2"/>
          <c:w val="0.69398563738334273"/>
          <c:h val="0.9210943506900133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факт</c:v>
                </c:pt>
              </c:strCache>
            </c:strRef>
          </c:tx>
          <c:spPr>
            <a:solidFill>
              <a:schemeClr val="accent3"/>
            </a:solidFill>
          </c:spPr>
          <c:dPt>
            <c:idx val="0"/>
            <c:bubble3D val="0"/>
            <c:spPr>
              <a:solidFill>
                <a:schemeClr val="accent1"/>
              </a:solidFill>
            </c:spPr>
          </c:dPt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2272.6999999999998</c:v>
                </c:pt>
                <c:pt idx="1">
                  <c:v>156.30000000000001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"/>
        <c:holeSize val="67"/>
      </c:doughnut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039981847793036E-2"/>
          <c:y val="1.4184397163120568E-3"/>
          <c:w val="0.93996001815220698"/>
          <c:h val="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3"/>
            </a:solidFill>
            <a:ln w="10065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0</a:t>
                    </a:r>
                    <a:r>
                      <a:rPr lang="ru-RU" b="1" dirty="0" smtClean="0"/>
                      <a:t>,2%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0</a:t>
                    </a:r>
                    <a:r>
                      <a:rPr lang="ru-RU" b="1" dirty="0" smtClean="0"/>
                      <a:t>,2%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0</a:t>
                    </a:r>
                    <a:r>
                      <a:rPr lang="ru-RU" b="1" dirty="0" smtClean="0"/>
                      <a:t>,3%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1</a:t>
                    </a:r>
                    <a:r>
                      <a:rPr lang="ru-RU" b="1" dirty="0" smtClean="0"/>
                      <a:t>,8%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2</a:t>
                    </a:r>
                    <a:r>
                      <a:rPr lang="ru-RU" b="1" dirty="0" smtClean="0"/>
                      <a:t>%</a:t>
                    </a:r>
                    <a:endParaRPr lang="ru-RU" dirty="0" smtClean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4</a:t>
                    </a:r>
                    <a:r>
                      <a:rPr lang="ru-RU" b="1" dirty="0" smtClean="0"/>
                      <a:t>,2%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4</a:t>
                    </a:r>
                    <a:r>
                      <a:rPr lang="ru-RU" b="1" dirty="0" smtClean="0"/>
                      <a:t>,3%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5</a:t>
                    </a:r>
                    <a:r>
                      <a:rPr lang="ru-RU" b="1" dirty="0" smtClean="0"/>
                      <a:t>,7%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1</a:t>
                    </a:r>
                    <a:r>
                      <a:rPr lang="ru-RU" b="1" dirty="0" smtClean="0"/>
                      <a:t>1,3%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1</a:t>
                    </a:r>
                    <a:r>
                      <a:rPr lang="ru-RU" b="1" dirty="0" smtClean="0"/>
                      <a:t>2,2%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ru-RU" sz="900" b="1" dirty="0" smtClean="0"/>
                      <a:t>5</a:t>
                    </a:r>
                    <a:r>
                      <a:rPr lang="ru-RU" b="1" dirty="0" smtClean="0"/>
                      <a:t>7,8%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'[Лист в Бюджет для граждан за 2025 год]Лист1'!$A$1:$A$11</c:f>
              <c:strCache>
                <c:ptCount val="11"/>
                <c:pt idx="0">
                  <c:v>(0,2%) ОХРАНА ОКРУЖАЮЩЕЙ СРЕДЫ</c:v>
                </c:pt>
                <c:pt idx="1">
                  <c:v>(0,2%) НАЦИОНАЛЬНАЯ ОБОРОНА</c:v>
                </c:pt>
                <c:pt idx="2">
                  <c:v>(0,3%) НАЦИОНАЛЬНАЯ БЕЗОПАСНОСТЬ И ПРАВООХРАНИТЕЛЬНАЯ ДЕЯТЕЛЬНОСТЬ</c:v>
                </c:pt>
                <c:pt idx="3">
                  <c:v>(1,8%) ФИЗИЧЕСКАЯ КУЛЬТУРА И СПОРТ</c:v>
                </c:pt>
                <c:pt idx="4">
                  <c:v>(2,0%) СОЦИАЛЬНАЯ ПОЛИТИКА</c:v>
                </c:pt>
                <c:pt idx="5">
                  <c:v>(4,2%) МЕЖБЮДЖЕТНЫЕ ТРАНСФЕРТЫ ОБЩЕГО ХАРАКТЕРА БЮДЖЕТАМ БЮДЖЕТНОЙ СИСТЕМЫ РОССИЙСКОЙ ФЕДЕРАЦИИ</c:v>
                </c:pt>
                <c:pt idx="6">
                  <c:v>(4,3%) НАЦИОНАЛЬНАЯ ЭКОНОМИКА</c:v>
                </c:pt>
                <c:pt idx="7">
                  <c:v>(5,7%) ОБЩЕГОСУДАРСТВЕННЫЕ ВОПРОСЫ</c:v>
                </c:pt>
                <c:pt idx="8">
                  <c:v>(11,3%) КУЛЬТУРА, КИНЕМАТОГРАФИЯ</c:v>
                </c:pt>
                <c:pt idx="9">
                  <c:v>(12,2%) ЖИЛИЩНО-КОММУНАЛЬНОЕ ХОЗЯЙСТВО</c:v>
                </c:pt>
                <c:pt idx="10">
                  <c:v>(57,8%) ОБРАЗОВАНИЕ</c:v>
                </c:pt>
              </c:strCache>
            </c:strRef>
          </c:cat>
          <c:val>
            <c:numRef>
              <c:f>'[Лист в Бюджет для граждан за 2025 год]Лист1'!$B$1:$B$11</c:f>
              <c:numCache>
                <c:formatCode>#,##0.0</c:formatCode>
                <c:ptCount val="11"/>
                <c:pt idx="0">
                  <c:v>4.9340112699999974</c:v>
                </c:pt>
                <c:pt idx="1">
                  <c:v>5.898245069999998</c:v>
                </c:pt>
                <c:pt idx="2">
                  <c:v>6.839010049999998</c:v>
                </c:pt>
                <c:pt idx="3">
                  <c:v>42.911102030000002</c:v>
                </c:pt>
                <c:pt idx="4">
                  <c:v>48.418018910000015</c:v>
                </c:pt>
                <c:pt idx="5">
                  <c:v>101.82851199999998</c:v>
                </c:pt>
                <c:pt idx="6">
                  <c:v>105.01056603000002</c:v>
                </c:pt>
                <c:pt idx="7">
                  <c:v>138.98516436</c:v>
                </c:pt>
                <c:pt idx="8">
                  <c:v>274.96540897999989</c:v>
                </c:pt>
                <c:pt idx="9">
                  <c:v>295.46635421999986</c:v>
                </c:pt>
                <c:pt idx="10">
                  <c:v>1403.7333140899998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"/>
        <c:axId val="100737536"/>
        <c:axId val="86340096"/>
      </c:barChart>
      <c:catAx>
        <c:axId val="100737536"/>
        <c:scaling>
          <c:orientation val="minMax"/>
        </c:scaling>
        <c:delete val="1"/>
        <c:axPos val="l"/>
        <c:numFmt formatCode="@" sourceLinked="1"/>
        <c:majorTickMark val="none"/>
        <c:minorTickMark val="none"/>
        <c:tickLblPos val="none"/>
        <c:crossAx val="863400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340096"/>
        <c:scaling>
          <c:orientation val="minMax"/>
        </c:scaling>
        <c:delete val="1"/>
        <c:axPos val="t"/>
        <c:numFmt formatCode="#,##0.0" sourceLinked="1"/>
        <c:majorTickMark val="out"/>
        <c:minorTickMark val="none"/>
        <c:tickLblPos val="none"/>
        <c:crossAx val="100737536"/>
        <c:crosses val="max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2516">
      <a:noFill/>
      <a:prstDash val="solid"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Palatino Linotype" pitchFamily="18" charset="0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accent1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Задолженность на 01.01.2025</c:v>
                </c:pt>
                <c:pt idx="1">
                  <c:v>Задолженность на 01.01.2026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810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838592"/>
        <c:axId val="32336704"/>
      </c:barChart>
      <c:catAx>
        <c:axId val="129838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32336704"/>
        <c:crosses val="autoZero"/>
        <c:auto val="1"/>
        <c:lblAlgn val="ctr"/>
        <c:lblOffset val="100"/>
        <c:noMultiLvlLbl val="0"/>
      </c:catAx>
      <c:valAx>
        <c:axId val="323367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298385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083DF8-2CBC-495B-9ED9-566C0008C9C4}" type="doc">
      <dgm:prSet loTypeId="urn:microsoft.com/office/officeart/2005/8/layout/list1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0430308-07F6-4F9A-B5C9-F4A973B9E3AF}">
      <dgm:prSet phldrT="[Текст]" custT="1"/>
      <dgm:spPr/>
      <dgm:t>
        <a:bodyPr/>
        <a:lstStyle/>
        <a:p>
          <a:r>
            <a:rPr lang="ru-RU" sz="1000" b="1" dirty="0" smtClean="0"/>
            <a:t>Дотации</a:t>
          </a:r>
          <a:r>
            <a:rPr lang="ru-RU" sz="1000" dirty="0" smtClean="0"/>
            <a:t> из других бюджетов бюджетной системы РФ</a:t>
          </a:r>
          <a:endParaRPr lang="ru-RU" sz="1000" dirty="0"/>
        </a:p>
      </dgm:t>
    </dgm:pt>
    <dgm:pt modelId="{6D4A1FD0-04CB-4042-AD8B-9B8B734B69DB}" type="parTrans" cxnId="{C5ED7ABC-6E58-4F0E-9D83-6682A880724A}">
      <dgm:prSet/>
      <dgm:spPr/>
      <dgm:t>
        <a:bodyPr/>
        <a:lstStyle/>
        <a:p>
          <a:endParaRPr lang="ru-RU" sz="1000"/>
        </a:p>
      </dgm:t>
    </dgm:pt>
    <dgm:pt modelId="{9E32F892-A30D-46BA-859D-37613A9380BB}" type="sibTrans" cxnId="{C5ED7ABC-6E58-4F0E-9D83-6682A880724A}">
      <dgm:prSet/>
      <dgm:spPr/>
      <dgm:t>
        <a:bodyPr/>
        <a:lstStyle/>
        <a:p>
          <a:endParaRPr lang="ru-RU" sz="1000"/>
        </a:p>
      </dgm:t>
    </dgm:pt>
    <dgm:pt modelId="{5B363A85-2F14-45A7-8F4B-C982F688B8C1}">
      <dgm:prSet phldrT="[Текст]" custT="1"/>
      <dgm:spPr/>
      <dgm:t>
        <a:bodyPr/>
        <a:lstStyle/>
        <a:p>
          <a:r>
            <a:rPr lang="ru-RU" sz="1000" b="1" dirty="0" smtClean="0"/>
            <a:t>Субвенции</a:t>
          </a:r>
          <a:r>
            <a:rPr lang="ru-RU" sz="1000" dirty="0" smtClean="0"/>
            <a:t> из федерального бюджета и (или) из бюджетов субъектов РФ</a:t>
          </a:r>
          <a:endParaRPr lang="ru-RU" sz="1000" dirty="0"/>
        </a:p>
      </dgm:t>
    </dgm:pt>
    <dgm:pt modelId="{86AD12D9-A394-429D-ACB5-DADC6559A13D}" type="parTrans" cxnId="{C5425334-2F44-44F3-B3B0-D50958F5D720}">
      <dgm:prSet/>
      <dgm:spPr/>
      <dgm:t>
        <a:bodyPr/>
        <a:lstStyle/>
        <a:p>
          <a:endParaRPr lang="ru-RU" sz="1000"/>
        </a:p>
      </dgm:t>
    </dgm:pt>
    <dgm:pt modelId="{306BD60C-7D06-44F1-9BF1-FFC231A7DAB9}" type="sibTrans" cxnId="{C5425334-2F44-44F3-B3B0-D50958F5D720}">
      <dgm:prSet/>
      <dgm:spPr/>
      <dgm:t>
        <a:bodyPr/>
        <a:lstStyle/>
        <a:p>
          <a:endParaRPr lang="ru-RU" sz="1000"/>
        </a:p>
      </dgm:t>
    </dgm:pt>
    <dgm:pt modelId="{01970C26-176F-409D-B2A3-C5C9BB58759D}">
      <dgm:prSet phldrT="[Текст]" custT="1"/>
      <dgm:spPr/>
      <dgm:t>
        <a:bodyPr/>
        <a:lstStyle/>
        <a:p>
          <a:r>
            <a:rPr lang="ru-RU" sz="1000" b="1" dirty="0" smtClean="0"/>
            <a:t>Субсидии</a:t>
          </a:r>
          <a:r>
            <a:rPr lang="ru-RU" sz="1000" dirty="0" smtClean="0"/>
            <a:t> из других бюджетов бюджетной системы РФ</a:t>
          </a:r>
          <a:endParaRPr lang="ru-RU" sz="1000" dirty="0"/>
        </a:p>
      </dgm:t>
    </dgm:pt>
    <dgm:pt modelId="{D3F281EB-7AAC-4814-9D78-D50847CAA5FF}" type="parTrans" cxnId="{5B42CA56-BB5B-4208-8F1C-0B0F26C7B26B}">
      <dgm:prSet/>
      <dgm:spPr/>
      <dgm:t>
        <a:bodyPr/>
        <a:lstStyle/>
        <a:p>
          <a:endParaRPr lang="ru-RU" sz="1000"/>
        </a:p>
      </dgm:t>
    </dgm:pt>
    <dgm:pt modelId="{39C5A8B7-B4E3-4B3F-8284-CE21CDEE1250}" type="sibTrans" cxnId="{5B42CA56-BB5B-4208-8F1C-0B0F26C7B26B}">
      <dgm:prSet/>
      <dgm:spPr/>
      <dgm:t>
        <a:bodyPr/>
        <a:lstStyle/>
        <a:p>
          <a:endParaRPr lang="ru-RU" sz="1000"/>
        </a:p>
      </dgm:t>
    </dgm:pt>
    <dgm:pt modelId="{27884372-4112-451E-9D8D-3DCBCFA941FD}">
      <dgm:prSet phldrT="[Текст]" custT="1"/>
      <dgm:spPr/>
      <dgm:t>
        <a:bodyPr/>
        <a:lstStyle/>
        <a:p>
          <a:r>
            <a:rPr lang="ru-RU" sz="1000" dirty="0" smtClean="0"/>
            <a:t>Предоставляются для финансирования осуществления отдельных государственных полномочий</a:t>
          </a:r>
          <a:endParaRPr lang="ru-RU" sz="1000" b="0" dirty="0"/>
        </a:p>
      </dgm:t>
    </dgm:pt>
    <dgm:pt modelId="{DDEC9FC0-29F5-4C74-B5F7-6EC679623227}" type="parTrans" cxnId="{3093F085-92CF-4BD2-AA0D-A0F6377A8D0B}">
      <dgm:prSet/>
      <dgm:spPr/>
      <dgm:t>
        <a:bodyPr/>
        <a:lstStyle/>
        <a:p>
          <a:endParaRPr lang="ru-RU" sz="1000"/>
        </a:p>
      </dgm:t>
    </dgm:pt>
    <dgm:pt modelId="{44FA983F-C816-447F-B7D6-B91A2DB90F13}" type="sibTrans" cxnId="{3093F085-92CF-4BD2-AA0D-A0F6377A8D0B}">
      <dgm:prSet/>
      <dgm:spPr/>
      <dgm:t>
        <a:bodyPr/>
        <a:lstStyle/>
        <a:p>
          <a:endParaRPr lang="ru-RU" sz="1000"/>
        </a:p>
      </dgm:t>
    </dgm:pt>
    <dgm:pt modelId="{7F93E44C-C315-4288-8BB0-477BAD35ECE4}">
      <dgm:prSet phldrT="[Текст]" custT="1"/>
      <dgm:spPr/>
      <dgm:t>
        <a:bodyPr/>
        <a:lstStyle/>
        <a:p>
          <a:r>
            <a:rPr lang="ru-RU" sz="1000" dirty="0" smtClean="0"/>
            <a:t>Предоставляются на конкретные цели на условиях софинансирования расходов</a:t>
          </a:r>
          <a:endParaRPr lang="ru-RU" sz="1000" dirty="0"/>
        </a:p>
      </dgm:t>
    </dgm:pt>
    <dgm:pt modelId="{2B6A576D-4302-4392-B241-E7C0F648D35D}" type="parTrans" cxnId="{C1DA79C2-A771-45EF-B790-C81242EB30B1}">
      <dgm:prSet/>
      <dgm:spPr/>
      <dgm:t>
        <a:bodyPr/>
        <a:lstStyle/>
        <a:p>
          <a:endParaRPr lang="ru-RU" sz="1000"/>
        </a:p>
      </dgm:t>
    </dgm:pt>
    <dgm:pt modelId="{B2C5A8B9-4F11-4479-A11C-5CD022A2BD47}" type="sibTrans" cxnId="{C1DA79C2-A771-45EF-B790-C81242EB30B1}">
      <dgm:prSet/>
      <dgm:spPr/>
      <dgm:t>
        <a:bodyPr/>
        <a:lstStyle/>
        <a:p>
          <a:endParaRPr lang="ru-RU" sz="1000"/>
        </a:p>
      </dgm:t>
    </dgm:pt>
    <dgm:pt modelId="{37C3E3EF-B7ED-45E8-A078-97B815867ACF}">
      <dgm:prSet phldrT="[Текст]" custT="1"/>
      <dgm:spPr/>
      <dgm:t>
        <a:bodyPr/>
        <a:lstStyle/>
        <a:p>
          <a:r>
            <a:rPr lang="ru-RU" sz="1000" dirty="0" smtClean="0"/>
            <a:t>Предоставляются без определения конкретной цели их использования</a:t>
          </a:r>
          <a:endParaRPr lang="ru-RU" sz="1000" dirty="0"/>
        </a:p>
      </dgm:t>
    </dgm:pt>
    <dgm:pt modelId="{C9E6B640-B425-4047-A704-D202E4050215}" type="parTrans" cxnId="{575C9A03-1303-4B2E-ADEE-FAB5A6E3BD0E}">
      <dgm:prSet/>
      <dgm:spPr/>
      <dgm:t>
        <a:bodyPr/>
        <a:lstStyle/>
        <a:p>
          <a:endParaRPr lang="ru-RU" sz="1000"/>
        </a:p>
      </dgm:t>
    </dgm:pt>
    <dgm:pt modelId="{5B261B24-C11C-42F7-A1B4-83444BFF6722}" type="sibTrans" cxnId="{575C9A03-1303-4B2E-ADEE-FAB5A6E3BD0E}">
      <dgm:prSet/>
      <dgm:spPr/>
      <dgm:t>
        <a:bodyPr/>
        <a:lstStyle/>
        <a:p>
          <a:endParaRPr lang="ru-RU" sz="1000"/>
        </a:p>
      </dgm:t>
    </dgm:pt>
    <dgm:pt modelId="{AAD3F3E3-A162-481C-A2CB-A6AD4E931D24}">
      <dgm:prSet phldrT="[Текст]" custT="1"/>
      <dgm:spPr/>
      <dgm:t>
        <a:bodyPr/>
        <a:lstStyle/>
        <a:p>
          <a:r>
            <a:rPr lang="ru-RU" sz="1000" b="1" i="0" dirty="0" smtClean="0"/>
            <a:t>Иные межбюджетные трансферты</a:t>
          </a:r>
          <a:endParaRPr lang="ru-RU" sz="1000" dirty="0"/>
        </a:p>
      </dgm:t>
    </dgm:pt>
    <dgm:pt modelId="{DF8F999E-8B0F-4CF1-9B9B-37FB94133FE2}" type="parTrans" cxnId="{A4E691BA-14AD-49EB-99E6-D3C66B953D04}">
      <dgm:prSet/>
      <dgm:spPr/>
      <dgm:t>
        <a:bodyPr/>
        <a:lstStyle/>
        <a:p>
          <a:endParaRPr lang="ru-RU" sz="1000"/>
        </a:p>
      </dgm:t>
    </dgm:pt>
    <dgm:pt modelId="{C07C75AD-3E79-4B9E-97C4-2DFC0B478F08}" type="sibTrans" cxnId="{A4E691BA-14AD-49EB-99E6-D3C66B953D04}">
      <dgm:prSet/>
      <dgm:spPr/>
      <dgm:t>
        <a:bodyPr/>
        <a:lstStyle/>
        <a:p>
          <a:endParaRPr lang="ru-RU" sz="1000"/>
        </a:p>
      </dgm:t>
    </dgm:pt>
    <dgm:pt modelId="{55105335-BC0C-4234-8022-A7410E7BC4E9}">
      <dgm:prSet phldrT="[Текст]" custT="1"/>
      <dgm:spPr/>
      <dgm:t>
        <a:bodyPr/>
        <a:lstStyle/>
        <a:p>
          <a:r>
            <a:rPr lang="ru-RU" sz="1000" b="0" i="0" dirty="0" smtClean="0"/>
            <a:t>Предоставляются в формах, предусмотренных БК РФ и другими НПА, которые не относятся к дотациям, субсидиям или субвенциям</a:t>
          </a:r>
          <a:endParaRPr lang="ru-RU" sz="1000" dirty="0"/>
        </a:p>
      </dgm:t>
    </dgm:pt>
    <dgm:pt modelId="{039A4568-0F67-466F-9834-597490272682}" type="parTrans" cxnId="{F39EF4F7-69FF-4060-B49C-65EE986905F3}">
      <dgm:prSet/>
      <dgm:spPr/>
      <dgm:t>
        <a:bodyPr/>
        <a:lstStyle/>
        <a:p>
          <a:endParaRPr lang="ru-RU" sz="1000"/>
        </a:p>
      </dgm:t>
    </dgm:pt>
    <dgm:pt modelId="{81DC6B33-AC04-484C-9D50-35CD892C0084}" type="sibTrans" cxnId="{F39EF4F7-69FF-4060-B49C-65EE986905F3}">
      <dgm:prSet/>
      <dgm:spPr/>
      <dgm:t>
        <a:bodyPr/>
        <a:lstStyle/>
        <a:p>
          <a:endParaRPr lang="ru-RU" sz="1000"/>
        </a:p>
      </dgm:t>
    </dgm:pt>
    <dgm:pt modelId="{52C8F85B-0961-42E7-91D3-2004AA369794}" type="pres">
      <dgm:prSet presAssocID="{13083DF8-2CBC-495B-9ED9-566C0008C9C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930C2A3-F384-4EFF-AB3F-96BB91A1A782}" type="pres">
      <dgm:prSet presAssocID="{70430308-07F6-4F9A-B5C9-F4A973B9E3AF}" presName="parentLin" presStyleCnt="0"/>
      <dgm:spPr/>
      <dgm:t>
        <a:bodyPr/>
        <a:lstStyle/>
        <a:p>
          <a:endParaRPr lang="ru-RU"/>
        </a:p>
      </dgm:t>
    </dgm:pt>
    <dgm:pt modelId="{972FD360-B026-4BFE-92D9-2CB8949626EE}" type="pres">
      <dgm:prSet presAssocID="{70430308-07F6-4F9A-B5C9-F4A973B9E3AF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6B97FD51-B5E0-4A03-89C5-5D77C9A73445}" type="pres">
      <dgm:prSet presAssocID="{70430308-07F6-4F9A-B5C9-F4A973B9E3A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3223BD-1257-40AF-9B24-F565A7DB7040}" type="pres">
      <dgm:prSet presAssocID="{70430308-07F6-4F9A-B5C9-F4A973B9E3AF}" presName="negativeSpace" presStyleCnt="0"/>
      <dgm:spPr/>
      <dgm:t>
        <a:bodyPr/>
        <a:lstStyle/>
        <a:p>
          <a:endParaRPr lang="ru-RU"/>
        </a:p>
      </dgm:t>
    </dgm:pt>
    <dgm:pt modelId="{7D4C58E9-60CD-4F09-943F-C540AB6543A7}" type="pres">
      <dgm:prSet presAssocID="{70430308-07F6-4F9A-B5C9-F4A973B9E3AF}" presName="childText" presStyleLbl="conFgAcc1" presStyleIdx="0" presStyleCnt="4" custLinFactNeighborY="-65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A6A9DB-3E40-47BD-B1D1-8C7C47565E9C}" type="pres">
      <dgm:prSet presAssocID="{9E32F892-A30D-46BA-859D-37613A9380BB}" presName="spaceBetweenRectangles" presStyleCnt="0"/>
      <dgm:spPr/>
      <dgm:t>
        <a:bodyPr/>
        <a:lstStyle/>
        <a:p>
          <a:endParaRPr lang="ru-RU"/>
        </a:p>
      </dgm:t>
    </dgm:pt>
    <dgm:pt modelId="{E1DDFF89-7991-4022-9EA9-EB3BD135323B}" type="pres">
      <dgm:prSet presAssocID="{5B363A85-2F14-45A7-8F4B-C982F688B8C1}" presName="parentLin" presStyleCnt="0"/>
      <dgm:spPr/>
      <dgm:t>
        <a:bodyPr/>
        <a:lstStyle/>
        <a:p>
          <a:endParaRPr lang="ru-RU"/>
        </a:p>
      </dgm:t>
    </dgm:pt>
    <dgm:pt modelId="{C7043DF6-8A9C-41B7-885B-AF58883A4A79}" type="pres">
      <dgm:prSet presAssocID="{5B363A85-2F14-45A7-8F4B-C982F688B8C1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2A4CC8B1-BEFA-4D73-A54A-46A0AD05D16A}" type="pres">
      <dgm:prSet presAssocID="{5B363A85-2F14-45A7-8F4B-C982F688B8C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28736-4C0B-4703-A94E-40FA4D908E0E}" type="pres">
      <dgm:prSet presAssocID="{5B363A85-2F14-45A7-8F4B-C982F688B8C1}" presName="negativeSpace" presStyleCnt="0"/>
      <dgm:spPr/>
      <dgm:t>
        <a:bodyPr/>
        <a:lstStyle/>
        <a:p>
          <a:endParaRPr lang="ru-RU"/>
        </a:p>
      </dgm:t>
    </dgm:pt>
    <dgm:pt modelId="{D8CF2F1F-D6AF-47AC-AD17-B591CF2B3043}" type="pres">
      <dgm:prSet presAssocID="{5B363A85-2F14-45A7-8F4B-C982F688B8C1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A1901C-13EE-4D0D-98AF-057E0401D492}" type="pres">
      <dgm:prSet presAssocID="{306BD60C-7D06-44F1-9BF1-FFC231A7DAB9}" presName="spaceBetweenRectangles" presStyleCnt="0"/>
      <dgm:spPr/>
      <dgm:t>
        <a:bodyPr/>
        <a:lstStyle/>
        <a:p>
          <a:endParaRPr lang="ru-RU"/>
        </a:p>
      </dgm:t>
    </dgm:pt>
    <dgm:pt modelId="{7F78E58B-54C3-4E16-95C4-80DA8F475C07}" type="pres">
      <dgm:prSet presAssocID="{01970C26-176F-409D-B2A3-C5C9BB58759D}" presName="parentLin" presStyleCnt="0"/>
      <dgm:spPr/>
      <dgm:t>
        <a:bodyPr/>
        <a:lstStyle/>
        <a:p>
          <a:endParaRPr lang="ru-RU"/>
        </a:p>
      </dgm:t>
    </dgm:pt>
    <dgm:pt modelId="{0054710B-2361-4614-BF60-CAC23D894B55}" type="pres">
      <dgm:prSet presAssocID="{01970C26-176F-409D-B2A3-C5C9BB58759D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73242B12-C6AA-4AC9-8BB1-032E3D91DD85}" type="pres">
      <dgm:prSet presAssocID="{01970C26-176F-409D-B2A3-C5C9BB58759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92E0CF-6911-414A-BEA5-EBA368ABB78C}" type="pres">
      <dgm:prSet presAssocID="{01970C26-176F-409D-B2A3-C5C9BB58759D}" presName="negativeSpace" presStyleCnt="0"/>
      <dgm:spPr/>
      <dgm:t>
        <a:bodyPr/>
        <a:lstStyle/>
        <a:p>
          <a:endParaRPr lang="ru-RU"/>
        </a:p>
      </dgm:t>
    </dgm:pt>
    <dgm:pt modelId="{27667808-98F0-44FB-AEEF-F567A5CFEA1B}" type="pres">
      <dgm:prSet presAssocID="{01970C26-176F-409D-B2A3-C5C9BB58759D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2DDC9-3A84-4C78-9C0C-CADD4A8AE198}" type="pres">
      <dgm:prSet presAssocID="{39C5A8B7-B4E3-4B3F-8284-CE21CDEE1250}" presName="spaceBetweenRectangles" presStyleCnt="0"/>
      <dgm:spPr/>
    </dgm:pt>
    <dgm:pt modelId="{1736C337-FA74-4B7B-89A7-D4229DCCF50A}" type="pres">
      <dgm:prSet presAssocID="{AAD3F3E3-A162-481C-A2CB-A6AD4E931D24}" presName="parentLin" presStyleCnt="0"/>
      <dgm:spPr/>
    </dgm:pt>
    <dgm:pt modelId="{37857221-3B4B-4E1B-AD8F-7F2B45B6F369}" type="pres">
      <dgm:prSet presAssocID="{AAD3F3E3-A162-481C-A2CB-A6AD4E931D24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6CBE6593-8BB2-4FD1-8609-EBBD83D266B7}" type="pres">
      <dgm:prSet presAssocID="{AAD3F3E3-A162-481C-A2CB-A6AD4E931D2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91469C-0D4B-44F4-874D-A19A99A66DA4}" type="pres">
      <dgm:prSet presAssocID="{AAD3F3E3-A162-481C-A2CB-A6AD4E931D24}" presName="negativeSpace" presStyleCnt="0"/>
      <dgm:spPr/>
    </dgm:pt>
    <dgm:pt modelId="{9ED8EE3B-F9FD-482F-84CE-5BAB4ACDB5E2}" type="pres">
      <dgm:prSet presAssocID="{AAD3F3E3-A162-481C-A2CB-A6AD4E931D24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5C9A03-1303-4B2E-ADEE-FAB5A6E3BD0E}" srcId="{70430308-07F6-4F9A-B5C9-F4A973B9E3AF}" destId="{37C3E3EF-B7ED-45E8-A078-97B815867ACF}" srcOrd="0" destOrd="0" parTransId="{C9E6B640-B425-4047-A704-D202E4050215}" sibTransId="{5B261B24-C11C-42F7-A1B4-83444BFF6722}"/>
    <dgm:cxn modelId="{5B42CA56-BB5B-4208-8F1C-0B0F26C7B26B}" srcId="{13083DF8-2CBC-495B-9ED9-566C0008C9C4}" destId="{01970C26-176F-409D-B2A3-C5C9BB58759D}" srcOrd="2" destOrd="0" parTransId="{D3F281EB-7AAC-4814-9D78-D50847CAA5FF}" sibTransId="{39C5A8B7-B4E3-4B3F-8284-CE21CDEE1250}"/>
    <dgm:cxn modelId="{A4E691BA-14AD-49EB-99E6-D3C66B953D04}" srcId="{13083DF8-2CBC-495B-9ED9-566C0008C9C4}" destId="{AAD3F3E3-A162-481C-A2CB-A6AD4E931D24}" srcOrd="3" destOrd="0" parTransId="{DF8F999E-8B0F-4CF1-9B9B-37FB94133FE2}" sibTransId="{C07C75AD-3E79-4B9E-97C4-2DFC0B478F08}"/>
    <dgm:cxn modelId="{C5425334-2F44-44F3-B3B0-D50958F5D720}" srcId="{13083DF8-2CBC-495B-9ED9-566C0008C9C4}" destId="{5B363A85-2F14-45A7-8F4B-C982F688B8C1}" srcOrd="1" destOrd="0" parTransId="{86AD12D9-A394-429D-ACB5-DADC6559A13D}" sibTransId="{306BD60C-7D06-44F1-9BF1-FFC231A7DAB9}"/>
    <dgm:cxn modelId="{C11EA53E-8A23-4FA2-9DB6-56E055AF064C}" type="presOf" srcId="{27884372-4112-451E-9D8D-3DCBCFA941FD}" destId="{D8CF2F1F-D6AF-47AC-AD17-B591CF2B3043}" srcOrd="0" destOrd="0" presId="urn:microsoft.com/office/officeart/2005/8/layout/list1"/>
    <dgm:cxn modelId="{6D756C04-AF3C-4CAA-8A3F-19A412ED3034}" type="presOf" srcId="{37C3E3EF-B7ED-45E8-A078-97B815867ACF}" destId="{7D4C58E9-60CD-4F09-943F-C540AB6543A7}" srcOrd="0" destOrd="0" presId="urn:microsoft.com/office/officeart/2005/8/layout/list1"/>
    <dgm:cxn modelId="{439A3C56-12FC-44B5-9243-1A72700B7019}" type="presOf" srcId="{70430308-07F6-4F9A-B5C9-F4A973B9E3AF}" destId="{6B97FD51-B5E0-4A03-89C5-5D77C9A73445}" srcOrd="1" destOrd="0" presId="urn:microsoft.com/office/officeart/2005/8/layout/list1"/>
    <dgm:cxn modelId="{9460CA6C-9A96-4900-8DF0-7830DC3AB6CF}" type="presOf" srcId="{5B363A85-2F14-45A7-8F4B-C982F688B8C1}" destId="{2A4CC8B1-BEFA-4D73-A54A-46A0AD05D16A}" srcOrd="1" destOrd="0" presId="urn:microsoft.com/office/officeart/2005/8/layout/list1"/>
    <dgm:cxn modelId="{2248A628-9A85-482F-9B25-7C4352A47283}" type="presOf" srcId="{55105335-BC0C-4234-8022-A7410E7BC4E9}" destId="{9ED8EE3B-F9FD-482F-84CE-5BAB4ACDB5E2}" srcOrd="0" destOrd="0" presId="urn:microsoft.com/office/officeart/2005/8/layout/list1"/>
    <dgm:cxn modelId="{8A0C2649-8510-497C-9CA7-B9BCDB807619}" type="presOf" srcId="{AAD3F3E3-A162-481C-A2CB-A6AD4E931D24}" destId="{6CBE6593-8BB2-4FD1-8609-EBBD83D266B7}" srcOrd="1" destOrd="0" presId="urn:microsoft.com/office/officeart/2005/8/layout/list1"/>
    <dgm:cxn modelId="{39C221FA-19AC-4BC9-B9A0-0C8411DFEDD6}" type="presOf" srcId="{AAD3F3E3-A162-481C-A2CB-A6AD4E931D24}" destId="{37857221-3B4B-4E1B-AD8F-7F2B45B6F369}" srcOrd="0" destOrd="0" presId="urn:microsoft.com/office/officeart/2005/8/layout/list1"/>
    <dgm:cxn modelId="{C1DA79C2-A771-45EF-B790-C81242EB30B1}" srcId="{01970C26-176F-409D-B2A3-C5C9BB58759D}" destId="{7F93E44C-C315-4288-8BB0-477BAD35ECE4}" srcOrd="0" destOrd="0" parTransId="{2B6A576D-4302-4392-B241-E7C0F648D35D}" sibTransId="{B2C5A8B9-4F11-4479-A11C-5CD022A2BD47}"/>
    <dgm:cxn modelId="{E8A97DBB-035A-4ABC-9FA1-C133D8252AAF}" type="presOf" srcId="{5B363A85-2F14-45A7-8F4B-C982F688B8C1}" destId="{C7043DF6-8A9C-41B7-885B-AF58883A4A79}" srcOrd="0" destOrd="0" presId="urn:microsoft.com/office/officeart/2005/8/layout/list1"/>
    <dgm:cxn modelId="{3093F085-92CF-4BD2-AA0D-A0F6377A8D0B}" srcId="{5B363A85-2F14-45A7-8F4B-C982F688B8C1}" destId="{27884372-4112-451E-9D8D-3DCBCFA941FD}" srcOrd="0" destOrd="0" parTransId="{DDEC9FC0-29F5-4C74-B5F7-6EC679623227}" sibTransId="{44FA983F-C816-447F-B7D6-B91A2DB90F13}"/>
    <dgm:cxn modelId="{0BA946C5-7584-4F48-ADDA-88E2B73C926D}" type="presOf" srcId="{7F93E44C-C315-4288-8BB0-477BAD35ECE4}" destId="{27667808-98F0-44FB-AEEF-F567A5CFEA1B}" srcOrd="0" destOrd="0" presId="urn:microsoft.com/office/officeart/2005/8/layout/list1"/>
    <dgm:cxn modelId="{F978E1BD-2A11-4250-9580-2E8185786A37}" type="presOf" srcId="{01970C26-176F-409D-B2A3-C5C9BB58759D}" destId="{0054710B-2361-4614-BF60-CAC23D894B55}" srcOrd="0" destOrd="0" presId="urn:microsoft.com/office/officeart/2005/8/layout/list1"/>
    <dgm:cxn modelId="{F39EF4F7-69FF-4060-B49C-65EE986905F3}" srcId="{AAD3F3E3-A162-481C-A2CB-A6AD4E931D24}" destId="{55105335-BC0C-4234-8022-A7410E7BC4E9}" srcOrd="0" destOrd="0" parTransId="{039A4568-0F67-466F-9834-597490272682}" sibTransId="{81DC6B33-AC04-484C-9D50-35CD892C0084}"/>
    <dgm:cxn modelId="{C5ED7ABC-6E58-4F0E-9D83-6682A880724A}" srcId="{13083DF8-2CBC-495B-9ED9-566C0008C9C4}" destId="{70430308-07F6-4F9A-B5C9-F4A973B9E3AF}" srcOrd="0" destOrd="0" parTransId="{6D4A1FD0-04CB-4042-AD8B-9B8B734B69DB}" sibTransId="{9E32F892-A30D-46BA-859D-37613A9380BB}"/>
    <dgm:cxn modelId="{6820CA29-1CE0-4A08-987E-2447F44BE7CB}" type="presOf" srcId="{70430308-07F6-4F9A-B5C9-F4A973B9E3AF}" destId="{972FD360-B026-4BFE-92D9-2CB8949626EE}" srcOrd="0" destOrd="0" presId="urn:microsoft.com/office/officeart/2005/8/layout/list1"/>
    <dgm:cxn modelId="{98D1BC7D-5BEA-497E-9FC6-02B7612B866E}" type="presOf" srcId="{13083DF8-2CBC-495B-9ED9-566C0008C9C4}" destId="{52C8F85B-0961-42E7-91D3-2004AA369794}" srcOrd="0" destOrd="0" presId="urn:microsoft.com/office/officeart/2005/8/layout/list1"/>
    <dgm:cxn modelId="{8D53656E-D5BA-4349-A7F6-F36E4500D984}" type="presOf" srcId="{01970C26-176F-409D-B2A3-C5C9BB58759D}" destId="{73242B12-C6AA-4AC9-8BB1-032E3D91DD85}" srcOrd="1" destOrd="0" presId="urn:microsoft.com/office/officeart/2005/8/layout/list1"/>
    <dgm:cxn modelId="{E9A2C752-C96F-48E4-99CF-AD77FF79279E}" type="presParOf" srcId="{52C8F85B-0961-42E7-91D3-2004AA369794}" destId="{5930C2A3-F384-4EFF-AB3F-96BB91A1A782}" srcOrd="0" destOrd="0" presId="urn:microsoft.com/office/officeart/2005/8/layout/list1"/>
    <dgm:cxn modelId="{292CFCEE-E7C5-4FBC-8A0B-350328808005}" type="presParOf" srcId="{5930C2A3-F384-4EFF-AB3F-96BB91A1A782}" destId="{972FD360-B026-4BFE-92D9-2CB8949626EE}" srcOrd="0" destOrd="0" presId="urn:microsoft.com/office/officeart/2005/8/layout/list1"/>
    <dgm:cxn modelId="{C3FD3CBA-3F7A-4E45-98D6-AD58C6D1163D}" type="presParOf" srcId="{5930C2A3-F384-4EFF-AB3F-96BB91A1A782}" destId="{6B97FD51-B5E0-4A03-89C5-5D77C9A73445}" srcOrd="1" destOrd="0" presId="urn:microsoft.com/office/officeart/2005/8/layout/list1"/>
    <dgm:cxn modelId="{C17FDAE6-2783-466B-A560-9B293BA4FE23}" type="presParOf" srcId="{52C8F85B-0961-42E7-91D3-2004AA369794}" destId="{F13223BD-1257-40AF-9B24-F565A7DB7040}" srcOrd="1" destOrd="0" presId="urn:microsoft.com/office/officeart/2005/8/layout/list1"/>
    <dgm:cxn modelId="{3A5931AA-8FEA-4337-928F-262348EA3359}" type="presParOf" srcId="{52C8F85B-0961-42E7-91D3-2004AA369794}" destId="{7D4C58E9-60CD-4F09-943F-C540AB6543A7}" srcOrd="2" destOrd="0" presId="urn:microsoft.com/office/officeart/2005/8/layout/list1"/>
    <dgm:cxn modelId="{E3377B9C-49F9-4051-BF48-103453429871}" type="presParOf" srcId="{52C8F85B-0961-42E7-91D3-2004AA369794}" destId="{61A6A9DB-3E40-47BD-B1D1-8C7C47565E9C}" srcOrd="3" destOrd="0" presId="urn:microsoft.com/office/officeart/2005/8/layout/list1"/>
    <dgm:cxn modelId="{DA0C1469-206C-46C3-BB2F-F6EB8290D7A9}" type="presParOf" srcId="{52C8F85B-0961-42E7-91D3-2004AA369794}" destId="{E1DDFF89-7991-4022-9EA9-EB3BD135323B}" srcOrd="4" destOrd="0" presId="urn:microsoft.com/office/officeart/2005/8/layout/list1"/>
    <dgm:cxn modelId="{A918ACAD-7815-4F73-9ACC-F8125AB44788}" type="presParOf" srcId="{E1DDFF89-7991-4022-9EA9-EB3BD135323B}" destId="{C7043DF6-8A9C-41B7-885B-AF58883A4A79}" srcOrd="0" destOrd="0" presId="urn:microsoft.com/office/officeart/2005/8/layout/list1"/>
    <dgm:cxn modelId="{7409E328-E9C2-4E54-A124-D64FD992880A}" type="presParOf" srcId="{E1DDFF89-7991-4022-9EA9-EB3BD135323B}" destId="{2A4CC8B1-BEFA-4D73-A54A-46A0AD05D16A}" srcOrd="1" destOrd="0" presId="urn:microsoft.com/office/officeart/2005/8/layout/list1"/>
    <dgm:cxn modelId="{8369D959-73A9-4C38-BD8A-86EDF9EDED01}" type="presParOf" srcId="{52C8F85B-0961-42E7-91D3-2004AA369794}" destId="{45228736-4C0B-4703-A94E-40FA4D908E0E}" srcOrd="5" destOrd="0" presId="urn:microsoft.com/office/officeart/2005/8/layout/list1"/>
    <dgm:cxn modelId="{3F28F8BC-5871-42BF-955F-D141AD58299F}" type="presParOf" srcId="{52C8F85B-0961-42E7-91D3-2004AA369794}" destId="{D8CF2F1F-D6AF-47AC-AD17-B591CF2B3043}" srcOrd="6" destOrd="0" presId="urn:microsoft.com/office/officeart/2005/8/layout/list1"/>
    <dgm:cxn modelId="{6426D1E2-7D5C-4078-A1FF-ADE87EFBE0E7}" type="presParOf" srcId="{52C8F85B-0961-42E7-91D3-2004AA369794}" destId="{EBA1901C-13EE-4D0D-98AF-057E0401D492}" srcOrd="7" destOrd="0" presId="urn:microsoft.com/office/officeart/2005/8/layout/list1"/>
    <dgm:cxn modelId="{15B4ED51-8254-420E-BD4D-071B2F847EF7}" type="presParOf" srcId="{52C8F85B-0961-42E7-91D3-2004AA369794}" destId="{7F78E58B-54C3-4E16-95C4-80DA8F475C07}" srcOrd="8" destOrd="0" presId="urn:microsoft.com/office/officeart/2005/8/layout/list1"/>
    <dgm:cxn modelId="{4349F842-A420-4DBC-A496-A14F4273920E}" type="presParOf" srcId="{7F78E58B-54C3-4E16-95C4-80DA8F475C07}" destId="{0054710B-2361-4614-BF60-CAC23D894B55}" srcOrd="0" destOrd="0" presId="urn:microsoft.com/office/officeart/2005/8/layout/list1"/>
    <dgm:cxn modelId="{A240D439-F19D-4262-9188-4768C89A1EDF}" type="presParOf" srcId="{7F78E58B-54C3-4E16-95C4-80DA8F475C07}" destId="{73242B12-C6AA-4AC9-8BB1-032E3D91DD85}" srcOrd="1" destOrd="0" presId="urn:microsoft.com/office/officeart/2005/8/layout/list1"/>
    <dgm:cxn modelId="{AB291120-3BC3-481C-BA43-A56442BC1721}" type="presParOf" srcId="{52C8F85B-0961-42E7-91D3-2004AA369794}" destId="{5992E0CF-6911-414A-BEA5-EBA368ABB78C}" srcOrd="9" destOrd="0" presId="urn:microsoft.com/office/officeart/2005/8/layout/list1"/>
    <dgm:cxn modelId="{5EAE4653-86CF-4F88-A77B-8E1CE747E627}" type="presParOf" srcId="{52C8F85B-0961-42E7-91D3-2004AA369794}" destId="{27667808-98F0-44FB-AEEF-F567A5CFEA1B}" srcOrd="10" destOrd="0" presId="urn:microsoft.com/office/officeart/2005/8/layout/list1"/>
    <dgm:cxn modelId="{8F44074B-8135-46CD-9C97-1CE900ADA203}" type="presParOf" srcId="{52C8F85B-0961-42E7-91D3-2004AA369794}" destId="{4292DDC9-3A84-4C78-9C0C-CADD4A8AE198}" srcOrd="11" destOrd="0" presId="urn:microsoft.com/office/officeart/2005/8/layout/list1"/>
    <dgm:cxn modelId="{0BB810ED-C43F-455C-AB4F-59898FF89098}" type="presParOf" srcId="{52C8F85B-0961-42E7-91D3-2004AA369794}" destId="{1736C337-FA74-4B7B-89A7-D4229DCCF50A}" srcOrd="12" destOrd="0" presId="urn:microsoft.com/office/officeart/2005/8/layout/list1"/>
    <dgm:cxn modelId="{071E4941-90F0-408D-84C4-C97E77CA657D}" type="presParOf" srcId="{1736C337-FA74-4B7B-89A7-D4229DCCF50A}" destId="{37857221-3B4B-4E1B-AD8F-7F2B45B6F369}" srcOrd="0" destOrd="0" presId="urn:microsoft.com/office/officeart/2005/8/layout/list1"/>
    <dgm:cxn modelId="{9F1B3B18-5106-44FB-9601-2B396A467B87}" type="presParOf" srcId="{1736C337-FA74-4B7B-89A7-D4229DCCF50A}" destId="{6CBE6593-8BB2-4FD1-8609-EBBD83D266B7}" srcOrd="1" destOrd="0" presId="urn:microsoft.com/office/officeart/2005/8/layout/list1"/>
    <dgm:cxn modelId="{F9F95A9D-3559-4708-A632-792E34188A81}" type="presParOf" srcId="{52C8F85B-0961-42E7-91D3-2004AA369794}" destId="{2B91469C-0D4B-44F4-874D-A19A99A66DA4}" srcOrd="13" destOrd="0" presId="urn:microsoft.com/office/officeart/2005/8/layout/list1"/>
    <dgm:cxn modelId="{FF6EF9CF-FBA2-4C87-AFC7-D347D0237FC2}" type="presParOf" srcId="{52C8F85B-0961-42E7-91D3-2004AA369794}" destId="{9ED8EE3B-F9FD-482F-84CE-5BAB4ACDB5E2}" srcOrd="14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F1CEB5-8A8D-4A98-B0B1-EE7F13BD71CC}" type="doc">
      <dgm:prSet loTypeId="urn:microsoft.com/office/officeart/2005/8/layout/lProcess2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936342E1-A018-46C4-84FC-7A42C5E4FC47}">
      <dgm:prSet phldrT="[Текст]" custT="1"/>
      <dgm:spPr>
        <a:xfrm>
          <a:off x="773" y="0"/>
          <a:ext cx="2011160" cy="4084711"/>
        </a:xfrm>
        <a:gradFill rotWithShape="0">
          <a:gsLst>
            <a:gs pos="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  <a:gs pos="33000">
              <a:srgbClr val="94B6D2">
                <a:tint val="40000"/>
                <a:hueOff val="0"/>
                <a:satOff val="0"/>
                <a:lumOff val="0"/>
                <a:alphaOff val="0"/>
                <a:tint val="86500"/>
              </a:srgbClr>
            </a:gs>
            <a:gs pos="4675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5300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68000">
              <a:srgbClr val="94B6D2">
                <a:tint val="40000"/>
                <a:hueOff val="0"/>
                <a:satOff val="0"/>
                <a:lumOff val="0"/>
                <a:alphaOff val="0"/>
                <a:tint val="86000"/>
              </a:srgbClr>
            </a:gs>
            <a:gs pos="10000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</a:gsLst>
          <a:lin ang="83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ru-RU" sz="1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Федеральный проект </a:t>
          </a:r>
          <a:r>
            <a:rPr lang="ru-RU" sz="1200" b="1" dirty="0" smtClean="0">
              <a:solidFill>
                <a:srgbClr val="C00000"/>
              </a:solidFill>
              <a:latin typeface="Times New Roman"/>
              <a:ea typeface="+mn-ea"/>
              <a:cs typeface="+mn-cs"/>
            </a:rPr>
            <a:t>«Семейные ценности и инфраструктура культуры» </a:t>
          </a:r>
        </a:p>
        <a:p>
          <a:endParaRPr lang="ru-RU" sz="1200" b="1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r>
            <a:rPr lang="ru-RU" sz="1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Национального проекта «Семья»</a:t>
          </a:r>
          <a:endParaRPr lang="ru-RU" sz="12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gm:t>
    </dgm:pt>
    <dgm:pt modelId="{649687A7-1417-4824-AC03-73967B16250C}" type="parTrans" cxnId="{8F6AA131-9E2A-4605-AF76-97A9C70E0A07}">
      <dgm:prSet/>
      <dgm:spPr/>
      <dgm:t>
        <a:bodyPr/>
        <a:lstStyle/>
        <a:p>
          <a:endParaRPr lang="ru-RU"/>
        </a:p>
      </dgm:t>
    </dgm:pt>
    <dgm:pt modelId="{CDC536D8-C593-47DA-B5A7-F538732C8043}" type="sibTrans" cxnId="{8F6AA131-9E2A-4605-AF76-97A9C70E0A07}">
      <dgm:prSet/>
      <dgm:spPr/>
      <dgm:t>
        <a:bodyPr/>
        <a:lstStyle/>
        <a:p>
          <a:endParaRPr lang="ru-RU"/>
        </a:p>
      </dgm:t>
    </dgm:pt>
    <dgm:pt modelId="{73E152F6-10CC-49A8-B0EC-D1170CF29D47}">
      <dgm:prSet phldrT="[Текст]" custT="1"/>
      <dgm:spPr>
        <a:xfrm>
          <a:off x="93262" y="1276403"/>
          <a:ext cx="1826182" cy="2199426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  <a:gs pos="33000">
              <a:sysClr val="window" lastClr="FFFFFF">
                <a:hueOff val="0"/>
                <a:satOff val="0"/>
                <a:lumOff val="0"/>
                <a:alphaOff val="0"/>
                <a:tint val="86500"/>
              </a:sysClr>
            </a:gs>
            <a:gs pos="4675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5300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68000">
              <a:sysClr val="window" lastClr="FFFFFF">
                <a:hueOff val="0"/>
                <a:satOff val="0"/>
                <a:lumOff val="0"/>
                <a:alphaOff val="0"/>
                <a:tint val="86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ru-RU" sz="1100" b="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r>
            <a:rPr lang="ru-RU" sz="11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Создание модельной библиотеки в с. Городок</a:t>
          </a:r>
          <a:endParaRPr lang="ru-RU" sz="11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gm:t>
    </dgm:pt>
    <dgm:pt modelId="{089D45BC-C19C-4E5D-AC70-43728E7A27FE}" type="sibTrans" cxnId="{4F3EC30A-8F3A-447A-A739-3B0A97269170}">
      <dgm:prSet/>
      <dgm:spPr/>
      <dgm:t>
        <a:bodyPr/>
        <a:lstStyle/>
        <a:p>
          <a:endParaRPr lang="ru-RU"/>
        </a:p>
      </dgm:t>
    </dgm:pt>
    <dgm:pt modelId="{0F41C16F-279C-40F4-97F9-489B31F3B45C}" type="parTrans" cxnId="{4F3EC30A-8F3A-447A-A739-3B0A97269170}">
      <dgm:prSet/>
      <dgm:spPr/>
      <dgm:t>
        <a:bodyPr/>
        <a:lstStyle/>
        <a:p>
          <a:endParaRPr lang="ru-RU"/>
        </a:p>
      </dgm:t>
    </dgm:pt>
    <dgm:pt modelId="{0A7171F9-21C8-414A-9AA6-1CE6F95CF1F2}">
      <dgm:prSet phldrT="[Текст]" custT="1"/>
      <dgm:spPr>
        <a:xfrm>
          <a:off x="4420773" y="1276403"/>
          <a:ext cx="1819151" cy="2199426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  <a:gs pos="33000">
              <a:sysClr val="window" lastClr="FFFFFF">
                <a:hueOff val="0"/>
                <a:satOff val="0"/>
                <a:lumOff val="0"/>
                <a:alphaOff val="0"/>
                <a:tint val="86500"/>
              </a:sysClr>
            </a:gs>
            <a:gs pos="4675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5300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68000">
              <a:sysClr val="window" lastClr="FFFFFF">
                <a:hueOff val="0"/>
                <a:satOff val="0"/>
                <a:lumOff val="0"/>
                <a:alphaOff val="0"/>
                <a:tint val="86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anchor="t"/>
        <a:lstStyle/>
        <a:p>
          <a:r>
            <a:rPr lang="ru-RU" altLang="zh-CN" sz="11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微软雅黑" pitchFamily="34" charset="-122"/>
              <a:cs typeface="Arial" pitchFamily="34" charset="0"/>
            </a:rPr>
            <a:t>1) Ежемесячное денежное вознаграждение за классное руководство педагогическим работникам</a:t>
          </a:r>
        </a:p>
        <a:p>
          <a:r>
            <a:rPr lang="ru-RU" altLang="zh-CN" sz="11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微软雅黑" pitchFamily="34" charset="-122"/>
              <a:cs typeface="Arial" pitchFamily="34" charset="0"/>
            </a:rPr>
            <a:t>2) Ежемесячное денежное вознаграждение советникам директоров</a:t>
          </a:r>
        </a:p>
        <a:p>
          <a:r>
            <a:rPr lang="ru-RU" altLang="zh-CN" sz="11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微软雅黑" pitchFamily="34" charset="-122"/>
              <a:cs typeface="Arial" pitchFamily="34" charset="0"/>
            </a:rPr>
            <a:t>3) Обеспечение деятельности советников директоров</a:t>
          </a:r>
        </a:p>
        <a:p>
          <a:r>
            <a:rPr lang="ru-RU" altLang="zh-CN" sz="11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微软雅黑" pitchFamily="34" charset="-122"/>
              <a:cs typeface="Arial" pitchFamily="34" charset="0"/>
            </a:rPr>
            <a:t> </a:t>
          </a:r>
          <a:endParaRPr lang="ru-RU" sz="11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gm:t>
    </dgm:pt>
    <dgm:pt modelId="{06890963-558B-408D-9DF1-1F9818D18F9A}">
      <dgm:prSet phldrT="[Текст]" custT="1"/>
      <dgm:spPr>
        <a:xfrm>
          <a:off x="4325542" y="0"/>
          <a:ext cx="2011160" cy="4084711"/>
        </a:xfrm>
        <a:gradFill rotWithShape="0">
          <a:gsLst>
            <a:gs pos="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  <a:gs pos="33000">
              <a:srgbClr val="94B6D2">
                <a:tint val="40000"/>
                <a:hueOff val="0"/>
                <a:satOff val="0"/>
                <a:lumOff val="0"/>
                <a:alphaOff val="0"/>
                <a:tint val="86500"/>
              </a:srgbClr>
            </a:gs>
            <a:gs pos="4675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5300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68000">
              <a:srgbClr val="94B6D2">
                <a:tint val="40000"/>
                <a:hueOff val="0"/>
                <a:satOff val="0"/>
                <a:lumOff val="0"/>
                <a:alphaOff val="0"/>
                <a:tint val="86000"/>
              </a:srgbClr>
            </a:gs>
            <a:gs pos="10000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</a:gsLst>
          <a:lin ang="83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gm:spPr>
      <dgm:t>
        <a:bodyPr/>
        <a:lstStyle/>
        <a:p>
          <a:pPr algn="ctr"/>
          <a:r>
            <a:rPr lang="ru-RU" sz="1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Федеральный  проект </a:t>
          </a:r>
          <a:r>
            <a:rPr lang="ru-RU" sz="1200" b="1" dirty="0" smtClean="0">
              <a:solidFill>
                <a:srgbClr val="C00000"/>
              </a:solidFill>
              <a:latin typeface="Times New Roman"/>
              <a:ea typeface="+mn-ea"/>
              <a:cs typeface="+mn-cs"/>
            </a:rPr>
            <a:t>«Педагоги и наставники» </a:t>
          </a:r>
        </a:p>
        <a:p>
          <a:pPr algn="ctr"/>
          <a:endParaRPr lang="ru-RU" sz="1200" b="1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pPr algn="ctr"/>
          <a:r>
            <a:rPr lang="ru-RU" sz="1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Национального проекта «Молодежь и дети»</a:t>
          </a:r>
          <a:endParaRPr lang="ru-RU" sz="12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gm:t>
    </dgm:pt>
    <dgm:pt modelId="{3EAEF84D-2994-4C4F-B796-431846CF924B}" type="sibTrans" cxnId="{8CC9C207-EE7E-4020-A691-037B18AEA60E}">
      <dgm:prSet/>
      <dgm:spPr/>
      <dgm:t>
        <a:bodyPr/>
        <a:lstStyle/>
        <a:p>
          <a:endParaRPr lang="ru-RU"/>
        </a:p>
      </dgm:t>
    </dgm:pt>
    <dgm:pt modelId="{3A3883AD-F70A-45E3-941D-6913A0F50CC8}" type="parTrans" cxnId="{8CC9C207-EE7E-4020-A691-037B18AEA60E}">
      <dgm:prSet/>
      <dgm:spPr/>
      <dgm:t>
        <a:bodyPr/>
        <a:lstStyle/>
        <a:p>
          <a:endParaRPr lang="ru-RU"/>
        </a:p>
      </dgm:t>
    </dgm:pt>
    <dgm:pt modelId="{9786EC50-9B62-46F9-894A-E3145ABF53AC}" type="sibTrans" cxnId="{5F902405-3C47-4A17-80CF-F0608AD109D4}">
      <dgm:prSet/>
      <dgm:spPr/>
      <dgm:t>
        <a:bodyPr/>
        <a:lstStyle/>
        <a:p>
          <a:endParaRPr lang="ru-RU"/>
        </a:p>
      </dgm:t>
    </dgm:pt>
    <dgm:pt modelId="{57FD82FD-A0FD-467A-BB20-793DDEA02B51}" type="parTrans" cxnId="{5F902405-3C47-4A17-80CF-F0608AD109D4}">
      <dgm:prSet/>
      <dgm:spPr/>
      <dgm:t>
        <a:bodyPr/>
        <a:lstStyle/>
        <a:p>
          <a:endParaRPr lang="ru-RU"/>
        </a:p>
      </dgm:t>
    </dgm:pt>
    <dgm:pt modelId="{F2A13A10-5F4A-416E-B271-74FDBD37E4BF}">
      <dgm:prSet phldrT="[Текст]" custT="1"/>
      <dgm:spPr>
        <a:xfrm>
          <a:off x="2257014" y="1276403"/>
          <a:ext cx="1822674" cy="2199426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  <a:gs pos="33000">
              <a:sysClr val="window" lastClr="FFFFFF">
                <a:hueOff val="0"/>
                <a:satOff val="0"/>
                <a:lumOff val="0"/>
                <a:alphaOff val="0"/>
                <a:tint val="86500"/>
              </a:sysClr>
            </a:gs>
            <a:gs pos="4675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5300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68000">
              <a:sysClr val="window" lastClr="FFFFFF">
                <a:hueOff val="0"/>
                <a:satOff val="0"/>
                <a:lumOff val="0"/>
                <a:alphaOff val="0"/>
                <a:tint val="86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 anchor="ctr"/>
        <a:lstStyle/>
        <a:p>
          <a:endParaRPr lang="ru-RU" sz="1100" b="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r>
            <a:rPr lang="ru-RU" sz="11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1) Модернизация школьной системы</a:t>
          </a:r>
        </a:p>
        <a:p>
          <a:r>
            <a:rPr lang="ru-RU" sz="11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2)Оснащение предметных кабинетов (приобретение оборудования в кабинеты труда и ОБЖ)</a:t>
          </a:r>
          <a:endParaRPr lang="ru-RU" sz="11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gm:t>
    </dgm:pt>
    <dgm:pt modelId="{772E7253-D9F8-49FA-B3E4-4E9400E980B0}">
      <dgm:prSet phldrT="[Текст]" custT="1"/>
      <dgm:spPr>
        <a:xfrm>
          <a:off x="2162771" y="0"/>
          <a:ext cx="2011160" cy="4084711"/>
        </a:xfrm>
        <a:gradFill rotWithShape="0">
          <a:gsLst>
            <a:gs pos="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  <a:gs pos="33000">
              <a:srgbClr val="94B6D2">
                <a:tint val="40000"/>
                <a:hueOff val="0"/>
                <a:satOff val="0"/>
                <a:lumOff val="0"/>
                <a:alphaOff val="0"/>
                <a:tint val="86500"/>
              </a:srgbClr>
            </a:gs>
            <a:gs pos="4675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5300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68000">
              <a:srgbClr val="94B6D2">
                <a:tint val="40000"/>
                <a:hueOff val="0"/>
                <a:satOff val="0"/>
                <a:lumOff val="0"/>
                <a:alphaOff val="0"/>
                <a:tint val="86000"/>
              </a:srgbClr>
            </a:gs>
            <a:gs pos="10000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</a:gsLst>
          <a:lin ang="83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ru-RU" sz="1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Федеральный проект </a:t>
          </a:r>
          <a:r>
            <a:rPr lang="ru-RU" sz="1200" b="1" dirty="0" smtClean="0">
              <a:solidFill>
                <a:srgbClr val="C00000"/>
              </a:solidFill>
              <a:latin typeface="Times New Roman"/>
              <a:ea typeface="+mn-ea"/>
              <a:cs typeface="+mn-cs"/>
            </a:rPr>
            <a:t>«Все лучшее детям» </a:t>
          </a:r>
        </a:p>
        <a:p>
          <a:endParaRPr lang="ru-RU" sz="1200" b="1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endParaRPr lang="ru-RU" sz="1200" b="1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r>
            <a:rPr lang="ru-RU" sz="1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Национального проекта «Молодежь и дети»</a:t>
          </a:r>
          <a:endParaRPr lang="ru-RU" sz="12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gm:t>
    </dgm:pt>
    <dgm:pt modelId="{02F35948-7AB3-4BC3-AB63-C14F09CAC025}" type="sibTrans" cxnId="{B6C4EB00-5B75-4F9D-A9B2-6B449CA76BF6}">
      <dgm:prSet/>
      <dgm:spPr/>
      <dgm:t>
        <a:bodyPr/>
        <a:lstStyle/>
        <a:p>
          <a:endParaRPr lang="ru-RU"/>
        </a:p>
      </dgm:t>
    </dgm:pt>
    <dgm:pt modelId="{6066EC39-3759-4F15-95D1-93F8076D0DBD}" type="parTrans" cxnId="{B6C4EB00-5B75-4F9D-A9B2-6B449CA76BF6}">
      <dgm:prSet/>
      <dgm:spPr/>
      <dgm:t>
        <a:bodyPr/>
        <a:lstStyle/>
        <a:p>
          <a:endParaRPr lang="ru-RU"/>
        </a:p>
      </dgm:t>
    </dgm:pt>
    <dgm:pt modelId="{EDC8BD51-6283-4723-83A9-3481B1CE4DF8}" type="sibTrans" cxnId="{AA3ABDA8-548C-40D2-ADD0-FD599FBF0799}">
      <dgm:prSet/>
      <dgm:spPr/>
      <dgm:t>
        <a:bodyPr/>
        <a:lstStyle/>
        <a:p>
          <a:endParaRPr lang="ru-RU"/>
        </a:p>
      </dgm:t>
    </dgm:pt>
    <dgm:pt modelId="{76339CF8-F7BA-41A0-B037-30A0CB8CF356}" type="parTrans" cxnId="{AA3ABDA8-548C-40D2-ADD0-FD599FBF0799}">
      <dgm:prSet/>
      <dgm:spPr/>
      <dgm:t>
        <a:bodyPr/>
        <a:lstStyle/>
        <a:p>
          <a:endParaRPr lang="ru-RU"/>
        </a:p>
      </dgm:t>
    </dgm:pt>
    <dgm:pt modelId="{32A51701-2947-4543-AF4A-91400F9AFE78}">
      <dgm:prSet phldrT="[Текст]" custT="1"/>
      <dgm:spPr>
        <a:xfrm>
          <a:off x="4325542" y="0"/>
          <a:ext cx="2011160" cy="4084711"/>
        </a:xfrm>
        <a:gradFill rotWithShape="0">
          <a:gsLst>
            <a:gs pos="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  <a:gs pos="33000">
              <a:srgbClr val="94B6D2">
                <a:tint val="40000"/>
                <a:hueOff val="0"/>
                <a:satOff val="0"/>
                <a:lumOff val="0"/>
                <a:alphaOff val="0"/>
                <a:tint val="86500"/>
              </a:srgbClr>
            </a:gs>
            <a:gs pos="4675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5300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68000">
              <a:srgbClr val="94B6D2">
                <a:tint val="40000"/>
                <a:hueOff val="0"/>
                <a:satOff val="0"/>
                <a:lumOff val="0"/>
                <a:alphaOff val="0"/>
                <a:tint val="86000"/>
              </a:srgbClr>
            </a:gs>
            <a:gs pos="10000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</a:gsLst>
          <a:lin ang="83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ru-RU" sz="1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Федеральный проект </a:t>
          </a:r>
          <a:r>
            <a:rPr lang="ru-RU" sz="1200" b="1" dirty="0" smtClean="0">
              <a:solidFill>
                <a:srgbClr val="C00000"/>
              </a:solidFill>
              <a:latin typeface="Times New Roman"/>
              <a:ea typeface="+mn-ea"/>
              <a:cs typeface="+mn-cs"/>
            </a:rPr>
            <a:t>«Безопасность дорожного движения» </a:t>
          </a:r>
        </a:p>
        <a:p>
          <a:r>
            <a:rPr lang="ru-RU" sz="12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Национального проекта «Инфраструктура для жизни»</a:t>
          </a:r>
          <a:endParaRPr lang="ru-RU" sz="12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gm:t>
    </dgm:pt>
    <dgm:pt modelId="{9272D76A-227F-4012-94E1-1C1FBBFBECFB}" type="parTrans" cxnId="{A2436714-3720-472C-9CCC-2B18B4E79C8F}">
      <dgm:prSet/>
      <dgm:spPr/>
      <dgm:t>
        <a:bodyPr/>
        <a:lstStyle/>
        <a:p>
          <a:endParaRPr lang="ru-RU"/>
        </a:p>
      </dgm:t>
    </dgm:pt>
    <dgm:pt modelId="{8AD0BFCC-A59C-40B0-AD36-770EE19F6C42}" type="sibTrans" cxnId="{A2436714-3720-472C-9CCC-2B18B4E79C8F}">
      <dgm:prSet/>
      <dgm:spPr/>
      <dgm:t>
        <a:bodyPr/>
        <a:lstStyle/>
        <a:p>
          <a:endParaRPr lang="ru-RU"/>
        </a:p>
      </dgm:t>
    </dgm:pt>
    <dgm:pt modelId="{B8588CA4-D4C9-442D-8B5E-C416E5D452A9}">
      <dgm:prSet phldrT="[Текст]" custT="1"/>
      <dgm:spPr>
        <a:xfrm>
          <a:off x="4420773" y="1276403"/>
          <a:ext cx="1819151" cy="2199426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  <a:gs pos="33000">
              <a:sysClr val="window" lastClr="FFFFFF">
                <a:hueOff val="0"/>
                <a:satOff val="0"/>
                <a:lumOff val="0"/>
                <a:alphaOff val="0"/>
                <a:tint val="86500"/>
              </a:sysClr>
            </a:gs>
            <a:gs pos="4675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5300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68000">
              <a:sysClr val="window" lastClr="FFFFFF">
                <a:hueOff val="0"/>
                <a:satOff val="0"/>
                <a:lumOff val="0"/>
                <a:alphaOff val="0"/>
                <a:tint val="86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ru-RU" sz="1100" b="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r>
            <a:rPr lang="ru-RU" altLang="zh-CN" sz="11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微软雅黑" pitchFamily="34" charset="-122"/>
              <a:cs typeface="Arial" pitchFamily="34" charset="0"/>
            </a:rPr>
            <a:t>Обустройство участков улично-дорожной сети в близи образовательных организаций</a:t>
          </a:r>
        </a:p>
      </dgm:t>
    </dgm:pt>
    <dgm:pt modelId="{B10B09FB-CF5F-47C9-9FC2-EB0197C85957}" type="parTrans" cxnId="{8A6B1EA8-1AC4-4A70-B368-BBB6979736D0}">
      <dgm:prSet/>
      <dgm:spPr/>
      <dgm:t>
        <a:bodyPr/>
        <a:lstStyle/>
        <a:p>
          <a:endParaRPr lang="ru-RU"/>
        </a:p>
      </dgm:t>
    </dgm:pt>
    <dgm:pt modelId="{D0D1F87A-2006-4A33-8F37-BE8A47D4669F}" type="sibTrans" cxnId="{8A6B1EA8-1AC4-4A70-B368-BBB6979736D0}">
      <dgm:prSet/>
      <dgm:spPr/>
      <dgm:t>
        <a:bodyPr/>
        <a:lstStyle/>
        <a:p>
          <a:endParaRPr lang="ru-RU"/>
        </a:p>
      </dgm:t>
    </dgm:pt>
    <dgm:pt modelId="{9B82E13A-2908-41F9-B330-C7FF06E33810}">
      <dgm:prSet phldrT="[Текст]" custT="1"/>
      <dgm:spPr>
        <a:xfrm>
          <a:off x="4325542" y="0"/>
          <a:ext cx="2011160" cy="4084711"/>
        </a:xfrm>
        <a:gradFill rotWithShape="0">
          <a:gsLst>
            <a:gs pos="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  <a:gs pos="33000">
              <a:srgbClr val="94B6D2">
                <a:tint val="40000"/>
                <a:hueOff val="0"/>
                <a:satOff val="0"/>
                <a:lumOff val="0"/>
                <a:alphaOff val="0"/>
                <a:tint val="86500"/>
              </a:srgbClr>
            </a:gs>
            <a:gs pos="4675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5300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68000">
              <a:srgbClr val="94B6D2">
                <a:tint val="40000"/>
                <a:hueOff val="0"/>
                <a:satOff val="0"/>
                <a:lumOff val="0"/>
                <a:alphaOff val="0"/>
                <a:tint val="86000"/>
              </a:srgbClr>
            </a:gs>
            <a:gs pos="10000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</a:gsLst>
          <a:lin ang="83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ru-RU" sz="11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Федеральный  проект   </a:t>
          </a:r>
        </a:p>
        <a:p>
          <a:r>
            <a:rPr lang="ru-RU" sz="1100" b="1" dirty="0" smtClean="0">
              <a:solidFill>
                <a:srgbClr val="C00000"/>
              </a:solidFill>
              <a:latin typeface="Times New Roman"/>
              <a:ea typeface="+mn-ea"/>
              <a:cs typeface="+mn-cs"/>
            </a:rPr>
            <a:t>«Формирование комфортной городской среды» </a:t>
          </a:r>
        </a:p>
        <a:p>
          <a:r>
            <a:rPr lang="ru-RU" sz="1100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Национального проекта   «Инфраструктура для жизни»</a:t>
          </a:r>
          <a:endParaRPr lang="ru-RU" altLang="zh-CN" sz="11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微软雅黑" pitchFamily="34" charset="-122"/>
            <a:cs typeface="Arial" pitchFamily="34" charset="0"/>
          </a:endParaRPr>
        </a:p>
      </dgm:t>
    </dgm:pt>
    <dgm:pt modelId="{C861A2F4-054F-46F5-A58B-79D78C6A3541}" type="parTrans" cxnId="{D4B43A30-FCEE-460E-A1C8-802FE306FFAE}">
      <dgm:prSet/>
      <dgm:spPr/>
      <dgm:t>
        <a:bodyPr/>
        <a:lstStyle/>
        <a:p>
          <a:endParaRPr lang="ru-RU"/>
        </a:p>
      </dgm:t>
    </dgm:pt>
    <dgm:pt modelId="{B0E1B976-7B66-4622-983E-14D0F9345C84}" type="sibTrans" cxnId="{D4B43A30-FCEE-460E-A1C8-802FE306FFAE}">
      <dgm:prSet/>
      <dgm:spPr/>
      <dgm:t>
        <a:bodyPr/>
        <a:lstStyle/>
        <a:p>
          <a:endParaRPr lang="ru-RU"/>
        </a:p>
      </dgm:t>
    </dgm:pt>
    <dgm:pt modelId="{CEA85C74-F388-4014-AA4A-1D1E4FAA0523}">
      <dgm:prSet phldrT="[Текст]" custT="1"/>
      <dgm:spPr>
        <a:xfrm>
          <a:off x="4420773" y="1276403"/>
          <a:ext cx="1819151" cy="2199426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  <a:gs pos="33000">
              <a:sysClr val="window" lastClr="FFFFFF">
                <a:hueOff val="0"/>
                <a:satOff val="0"/>
                <a:lumOff val="0"/>
                <a:alphaOff val="0"/>
                <a:tint val="86500"/>
              </a:sysClr>
            </a:gs>
            <a:gs pos="4675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5300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68000">
              <a:sysClr val="window" lastClr="FFFFFF">
                <a:hueOff val="0"/>
                <a:satOff val="0"/>
                <a:lumOff val="0"/>
                <a:alphaOff val="0"/>
                <a:tint val="86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ru-RU" sz="11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Комплексный проект по благоустройству в с. Лугавское</a:t>
          </a:r>
          <a:endParaRPr lang="ru-RU" altLang="zh-CN" sz="11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微软雅黑" pitchFamily="34" charset="-122"/>
            <a:cs typeface="Arial" pitchFamily="34" charset="0"/>
          </a:endParaRPr>
        </a:p>
      </dgm:t>
    </dgm:pt>
    <dgm:pt modelId="{1567EB45-168D-41CF-908D-2CEF001543EC}" type="parTrans" cxnId="{71A8F8D4-55D1-4E8E-8AD4-C7E6B88388B4}">
      <dgm:prSet/>
      <dgm:spPr/>
      <dgm:t>
        <a:bodyPr/>
        <a:lstStyle/>
        <a:p>
          <a:endParaRPr lang="ru-RU"/>
        </a:p>
      </dgm:t>
    </dgm:pt>
    <dgm:pt modelId="{5E20D918-D6DC-46DD-99B3-132CF9E12B3B}" type="sibTrans" cxnId="{71A8F8D4-55D1-4E8E-8AD4-C7E6B88388B4}">
      <dgm:prSet/>
      <dgm:spPr/>
      <dgm:t>
        <a:bodyPr/>
        <a:lstStyle/>
        <a:p>
          <a:endParaRPr lang="ru-RU"/>
        </a:p>
      </dgm:t>
    </dgm:pt>
    <dgm:pt modelId="{84BF9CC4-65EC-4C86-8D47-699269840F22}" type="pres">
      <dgm:prSet presAssocID="{0CF1CEB5-8A8D-4A98-B0B1-EE7F13BD71C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2917045-4425-49BE-BD6C-D9B65F30DBF8}" type="pres">
      <dgm:prSet presAssocID="{936342E1-A018-46C4-84FC-7A42C5E4FC47}" presName="compNode" presStyleCnt="0"/>
      <dgm:spPr/>
      <dgm:t>
        <a:bodyPr/>
        <a:lstStyle/>
        <a:p>
          <a:endParaRPr lang="ru-RU"/>
        </a:p>
      </dgm:t>
    </dgm:pt>
    <dgm:pt modelId="{9F1E5401-CB62-4603-B2FD-9FCBCD7BF9E8}" type="pres">
      <dgm:prSet presAssocID="{936342E1-A018-46C4-84FC-7A42C5E4FC47}" presName="aNode" presStyleLbl="bgShp" presStyleIdx="0" presStyleCnt="5" custLinFactNeighborX="-293" custLinFactNeighborY="3947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E4CB8951-60C1-4351-BAD0-00BC7064D5A8}" type="pres">
      <dgm:prSet presAssocID="{936342E1-A018-46C4-84FC-7A42C5E4FC47}" presName="textNode" presStyleLbl="bgShp" presStyleIdx="0" presStyleCnt="5"/>
      <dgm:spPr/>
      <dgm:t>
        <a:bodyPr/>
        <a:lstStyle/>
        <a:p>
          <a:endParaRPr lang="ru-RU"/>
        </a:p>
      </dgm:t>
    </dgm:pt>
    <dgm:pt modelId="{C3F4D06E-B06F-4364-A4DB-679391006DA2}" type="pres">
      <dgm:prSet presAssocID="{936342E1-A018-46C4-84FC-7A42C5E4FC47}" presName="compChildNode" presStyleCnt="0"/>
      <dgm:spPr/>
      <dgm:t>
        <a:bodyPr/>
        <a:lstStyle/>
        <a:p>
          <a:endParaRPr lang="ru-RU"/>
        </a:p>
      </dgm:t>
    </dgm:pt>
    <dgm:pt modelId="{FF19E0A3-4A44-4FF2-9CF6-CCE1909FBF60}" type="pres">
      <dgm:prSet presAssocID="{936342E1-A018-46C4-84FC-7A42C5E4FC47}" presName="theInnerList" presStyleCnt="0"/>
      <dgm:spPr/>
      <dgm:t>
        <a:bodyPr/>
        <a:lstStyle/>
        <a:p>
          <a:endParaRPr lang="ru-RU"/>
        </a:p>
      </dgm:t>
    </dgm:pt>
    <dgm:pt modelId="{CFEF2838-4A93-4351-A5ED-1C88C93F3599}" type="pres">
      <dgm:prSet presAssocID="{73E152F6-10CC-49A8-B0EC-D1170CF29D47}" presName="childNode" presStyleLbl="node1" presStyleIdx="0" presStyleCnt="5" custScaleX="113503" custScaleY="78131" custLinFactNeighborX="-826" custLinFactNeighborY="-3911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3DAD628F-EE4D-4B77-A80F-814DA8F3AC4F}" type="pres">
      <dgm:prSet presAssocID="{936342E1-A018-46C4-84FC-7A42C5E4FC47}" presName="aSpace" presStyleCnt="0"/>
      <dgm:spPr/>
      <dgm:t>
        <a:bodyPr/>
        <a:lstStyle/>
        <a:p>
          <a:endParaRPr lang="ru-RU"/>
        </a:p>
      </dgm:t>
    </dgm:pt>
    <dgm:pt modelId="{4B9C1E9E-3996-4CFD-AD67-C8901EC4D819}" type="pres">
      <dgm:prSet presAssocID="{772E7253-D9F8-49FA-B3E4-4E9400E980B0}" presName="compNode" presStyleCnt="0"/>
      <dgm:spPr/>
      <dgm:t>
        <a:bodyPr/>
        <a:lstStyle/>
        <a:p>
          <a:endParaRPr lang="ru-RU"/>
        </a:p>
      </dgm:t>
    </dgm:pt>
    <dgm:pt modelId="{787F24FC-8548-412A-9C6E-0F05E3B86F94}" type="pres">
      <dgm:prSet presAssocID="{772E7253-D9F8-49FA-B3E4-4E9400E980B0}" presName="aNode" presStyleLbl="bgShp" presStyleIdx="1" presStyleCnt="5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D16DC138-E521-41F4-873E-3C9ACFDB4B5B}" type="pres">
      <dgm:prSet presAssocID="{772E7253-D9F8-49FA-B3E4-4E9400E980B0}" presName="textNode" presStyleLbl="bgShp" presStyleIdx="1" presStyleCnt="5"/>
      <dgm:spPr/>
      <dgm:t>
        <a:bodyPr/>
        <a:lstStyle/>
        <a:p>
          <a:endParaRPr lang="ru-RU"/>
        </a:p>
      </dgm:t>
    </dgm:pt>
    <dgm:pt modelId="{4122778C-EAB2-41D7-9A95-B71663E19BA8}" type="pres">
      <dgm:prSet presAssocID="{772E7253-D9F8-49FA-B3E4-4E9400E980B0}" presName="compChildNode" presStyleCnt="0"/>
      <dgm:spPr/>
      <dgm:t>
        <a:bodyPr/>
        <a:lstStyle/>
        <a:p>
          <a:endParaRPr lang="ru-RU"/>
        </a:p>
      </dgm:t>
    </dgm:pt>
    <dgm:pt modelId="{033F6667-1839-46FA-8716-87FBE20A881D}" type="pres">
      <dgm:prSet presAssocID="{772E7253-D9F8-49FA-B3E4-4E9400E980B0}" presName="theInnerList" presStyleCnt="0"/>
      <dgm:spPr/>
      <dgm:t>
        <a:bodyPr/>
        <a:lstStyle/>
        <a:p>
          <a:endParaRPr lang="ru-RU"/>
        </a:p>
      </dgm:t>
    </dgm:pt>
    <dgm:pt modelId="{B503CE61-2D6A-4C76-8D2E-97612BC79CC9}" type="pres">
      <dgm:prSet presAssocID="{F2A13A10-5F4A-416E-B271-74FDBD37E4BF}" presName="childNode" presStyleLbl="node1" presStyleIdx="1" presStyleCnt="5" custScaleX="113285" custScaleY="77372" custLinFactNeighborY="-353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64C4E2F4-CF5A-473C-BCB6-139A504EF927}" type="pres">
      <dgm:prSet presAssocID="{772E7253-D9F8-49FA-B3E4-4E9400E980B0}" presName="aSpace" presStyleCnt="0"/>
      <dgm:spPr/>
      <dgm:t>
        <a:bodyPr/>
        <a:lstStyle/>
        <a:p>
          <a:endParaRPr lang="ru-RU"/>
        </a:p>
      </dgm:t>
    </dgm:pt>
    <dgm:pt modelId="{1DCE8A8D-8A6D-4EFD-8049-BAD108E642AD}" type="pres">
      <dgm:prSet presAssocID="{06890963-558B-408D-9DF1-1F9818D18F9A}" presName="compNode" presStyleCnt="0"/>
      <dgm:spPr/>
      <dgm:t>
        <a:bodyPr/>
        <a:lstStyle/>
        <a:p>
          <a:endParaRPr lang="ru-RU"/>
        </a:p>
      </dgm:t>
    </dgm:pt>
    <dgm:pt modelId="{1794FED4-16E0-4AF7-A4A3-6123191ED546}" type="pres">
      <dgm:prSet presAssocID="{06890963-558B-408D-9DF1-1F9818D18F9A}" presName="aNode" presStyleLbl="bgShp" presStyleIdx="2" presStyleCnt="5" custLinFactNeighborX="2387" custLinFactNeighborY="2326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02BA3D1B-7DDC-4A1D-8554-76BF219F9F03}" type="pres">
      <dgm:prSet presAssocID="{06890963-558B-408D-9DF1-1F9818D18F9A}" presName="textNode" presStyleLbl="bgShp" presStyleIdx="2" presStyleCnt="5"/>
      <dgm:spPr/>
      <dgm:t>
        <a:bodyPr/>
        <a:lstStyle/>
        <a:p>
          <a:endParaRPr lang="ru-RU"/>
        </a:p>
      </dgm:t>
    </dgm:pt>
    <dgm:pt modelId="{5F2F72E5-00DC-43D0-AA22-351DC94FFA3F}" type="pres">
      <dgm:prSet presAssocID="{06890963-558B-408D-9DF1-1F9818D18F9A}" presName="compChildNode" presStyleCnt="0"/>
      <dgm:spPr/>
      <dgm:t>
        <a:bodyPr/>
        <a:lstStyle/>
        <a:p>
          <a:endParaRPr lang="ru-RU"/>
        </a:p>
      </dgm:t>
    </dgm:pt>
    <dgm:pt modelId="{A12FB87E-5622-4AF6-B092-E8576FCAA0F5}" type="pres">
      <dgm:prSet presAssocID="{06890963-558B-408D-9DF1-1F9818D18F9A}" presName="theInnerList" presStyleCnt="0"/>
      <dgm:spPr/>
      <dgm:t>
        <a:bodyPr/>
        <a:lstStyle/>
        <a:p>
          <a:endParaRPr lang="ru-RU"/>
        </a:p>
      </dgm:t>
    </dgm:pt>
    <dgm:pt modelId="{31FE3BE3-81CA-47B0-82E3-7239C44B1414}" type="pres">
      <dgm:prSet presAssocID="{0A7171F9-21C8-414A-9AA6-1CE6F95CF1F2}" presName="childNode" presStyleLbl="node1" presStyleIdx="2" presStyleCnt="5" custScaleX="112962" custScaleY="78060" custLinFactNeighborX="2912" custLinFactNeighborY="-3190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AC49DB78-8168-4285-B00C-70AB6BDE20C5}" type="pres">
      <dgm:prSet presAssocID="{06890963-558B-408D-9DF1-1F9818D18F9A}" presName="aSpace" presStyleCnt="0"/>
      <dgm:spPr/>
    </dgm:pt>
    <dgm:pt modelId="{64AC56F3-CA1A-4857-B563-F6576229E2B4}" type="pres">
      <dgm:prSet presAssocID="{32A51701-2947-4543-AF4A-91400F9AFE78}" presName="compNode" presStyleCnt="0"/>
      <dgm:spPr/>
    </dgm:pt>
    <dgm:pt modelId="{685AA235-4BF7-4E07-AAF2-80B4A2E6B69A}" type="pres">
      <dgm:prSet presAssocID="{32A51701-2947-4543-AF4A-91400F9AFE78}" presName="aNode" presStyleLbl="bgShp" presStyleIdx="3" presStyleCnt="5" custLinFactNeighborX="2387" custLinFactNeighborY="2326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86F3A6CD-0647-4E3E-8F6A-D22E76E36199}" type="pres">
      <dgm:prSet presAssocID="{32A51701-2947-4543-AF4A-91400F9AFE78}" presName="textNode" presStyleLbl="bgShp" presStyleIdx="3" presStyleCnt="5"/>
      <dgm:spPr/>
      <dgm:t>
        <a:bodyPr/>
        <a:lstStyle/>
        <a:p>
          <a:endParaRPr lang="ru-RU"/>
        </a:p>
      </dgm:t>
    </dgm:pt>
    <dgm:pt modelId="{FEC7F867-61DB-48B8-97D6-D6AA8BB5B945}" type="pres">
      <dgm:prSet presAssocID="{32A51701-2947-4543-AF4A-91400F9AFE78}" presName="compChildNode" presStyleCnt="0"/>
      <dgm:spPr/>
    </dgm:pt>
    <dgm:pt modelId="{7E4A3FF5-0177-48AD-A581-8DEF50905C59}" type="pres">
      <dgm:prSet presAssocID="{32A51701-2947-4543-AF4A-91400F9AFE78}" presName="theInnerList" presStyleCnt="0"/>
      <dgm:spPr/>
    </dgm:pt>
    <dgm:pt modelId="{D5F19AE3-D77F-4C92-83EB-874401F1ED5B}" type="pres">
      <dgm:prSet presAssocID="{B8588CA4-D4C9-442D-8B5E-C416E5D452A9}" presName="childNode" presStyleLbl="node1" presStyleIdx="3" presStyleCnt="5" custScaleX="117522" custScaleY="76687" custLinFactNeighborX="2877" custLinFactNeighborY="-2848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49E094A8-FB90-4F0B-9704-1DDABD9D7576}" type="pres">
      <dgm:prSet presAssocID="{32A51701-2947-4543-AF4A-91400F9AFE78}" presName="aSpace" presStyleCnt="0"/>
      <dgm:spPr/>
    </dgm:pt>
    <dgm:pt modelId="{8E780D96-EF62-48B7-A0C3-0FDD69C54901}" type="pres">
      <dgm:prSet presAssocID="{9B82E13A-2908-41F9-B330-C7FF06E33810}" presName="compNode" presStyleCnt="0"/>
      <dgm:spPr/>
    </dgm:pt>
    <dgm:pt modelId="{DEC1E561-B02F-46E9-88CF-4E5824742733}" type="pres">
      <dgm:prSet presAssocID="{9B82E13A-2908-41F9-B330-C7FF06E33810}" presName="aNode" presStyleLbl="bgShp" presStyleIdx="4" presStyleCnt="5" custLinFactNeighborX="2387" custLinFactNeighborY="2326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6AE2B610-DF78-44D2-A7F1-FAB2DCE0BC70}" type="pres">
      <dgm:prSet presAssocID="{9B82E13A-2908-41F9-B330-C7FF06E33810}" presName="textNode" presStyleLbl="bgShp" presStyleIdx="4" presStyleCnt="5"/>
      <dgm:spPr/>
      <dgm:t>
        <a:bodyPr/>
        <a:lstStyle/>
        <a:p>
          <a:endParaRPr lang="ru-RU"/>
        </a:p>
      </dgm:t>
    </dgm:pt>
    <dgm:pt modelId="{2745286A-D257-4E7F-8C45-572824F8F4DB}" type="pres">
      <dgm:prSet presAssocID="{9B82E13A-2908-41F9-B330-C7FF06E33810}" presName="compChildNode" presStyleCnt="0"/>
      <dgm:spPr/>
    </dgm:pt>
    <dgm:pt modelId="{246A4CDD-F8DD-43FC-AF98-C36202236C5F}" type="pres">
      <dgm:prSet presAssocID="{9B82E13A-2908-41F9-B330-C7FF06E33810}" presName="theInnerList" presStyleCnt="0"/>
      <dgm:spPr/>
    </dgm:pt>
    <dgm:pt modelId="{988648AB-0503-4AAB-B7EE-48A0D01EAC8C}" type="pres">
      <dgm:prSet presAssocID="{CEA85C74-F388-4014-AA4A-1D1E4FAA0523}" presName="childNode" presStyleLbl="node1" presStyleIdx="4" presStyleCnt="5" custScaleX="113066" custScaleY="78059" custLinFactNeighborY="-2506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</dgm:ptLst>
  <dgm:cxnLst>
    <dgm:cxn modelId="{4B7935BC-79D1-4B96-9179-C01AB9B387CE}" type="presOf" srcId="{0CF1CEB5-8A8D-4A98-B0B1-EE7F13BD71CC}" destId="{84BF9CC4-65EC-4C86-8D47-699269840F22}" srcOrd="0" destOrd="0" presId="urn:microsoft.com/office/officeart/2005/8/layout/lProcess2"/>
    <dgm:cxn modelId="{3E48D13D-442D-49AD-B27D-CF7D0574537B}" type="presOf" srcId="{73E152F6-10CC-49A8-B0EC-D1170CF29D47}" destId="{CFEF2838-4A93-4351-A5ED-1C88C93F3599}" srcOrd="0" destOrd="0" presId="urn:microsoft.com/office/officeart/2005/8/layout/lProcess2"/>
    <dgm:cxn modelId="{AA3ABDA8-548C-40D2-ADD0-FD599FBF0799}" srcId="{772E7253-D9F8-49FA-B3E4-4E9400E980B0}" destId="{F2A13A10-5F4A-416E-B271-74FDBD37E4BF}" srcOrd="0" destOrd="0" parTransId="{76339CF8-F7BA-41A0-B037-30A0CB8CF356}" sibTransId="{EDC8BD51-6283-4723-83A9-3481B1CE4DF8}"/>
    <dgm:cxn modelId="{213BD9A4-C183-4650-B684-21EA375D9647}" type="presOf" srcId="{32A51701-2947-4543-AF4A-91400F9AFE78}" destId="{86F3A6CD-0647-4E3E-8F6A-D22E76E36199}" srcOrd="1" destOrd="0" presId="urn:microsoft.com/office/officeart/2005/8/layout/lProcess2"/>
    <dgm:cxn modelId="{F2E7BD14-9391-4FBE-A6F4-B124284FC4AE}" type="presOf" srcId="{06890963-558B-408D-9DF1-1F9818D18F9A}" destId="{02BA3D1B-7DDC-4A1D-8554-76BF219F9F03}" srcOrd="1" destOrd="0" presId="urn:microsoft.com/office/officeart/2005/8/layout/lProcess2"/>
    <dgm:cxn modelId="{CBE9FF97-7EDE-4FD5-A205-FB795AE85779}" type="presOf" srcId="{B8588CA4-D4C9-442D-8B5E-C416E5D452A9}" destId="{D5F19AE3-D77F-4C92-83EB-874401F1ED5B}" srcOrd="0" destOrd="0" presId="urn:microsoft.com/office/officeart/2005/8/layout/lProcess2"/>
    <dgm:cxn modelId="{B6C4EB00-5B75-4F9D-A9B2-6B449CA76BF6}" srcId="{0CF1CEB5-8A8D-4A98-B0B1-EE7F13BD71CC}" destId="{772E7253-D9F8-49FA-B3E4-4E9400E980B0}" srcOrd="1" destOrd="0" parTransId="{6066EC39-3759-4F15-95D1-93F8076D0DBD}" sibTransId="{02F35948-7AB3-4BC3-AB63-C14F09CAC025}"/>
    <dgm:cxn modelId="{EDC42EFD-EF39-4AF7-AFEA-7C85501C1E1E}" type="presOf" srcId="{9B82E13A-2908-41F9-B330-C7FF06E33810}" destId="{6AE2B610-DF78-44D2-A7F1-FAB2DCE0BC70}" srcOrd="1" destOrd="0" presId="urn:microsoft.com/office/officeart/2005/8/layout/lProcess2"/>
    <dgm:cxn modelId="{4F3EC30A-8F3A-447A-A739-3B0A97269170}" srcId="{936342E1-A018-46C4-84FC-7A42C5E4FC47}" destId="{73E152F6-10CC-49A8-B0EC-D1170CF29D47}" srcOrd="0" destOrd="0" parTransId="{0F41C16F-279C-40F4-97F9-489B31F3B45C}" sibTransId="{089D45BC-C19C-4E5D-AC70-43728E7A27FE}"/>
    <dgm:cxn modelId="{8CC9C207-EE7E-4020-A691-037B18AEA60E}" srcId="{0CF1CEB5-8A8D-4A98-B0B1-EE7F13BD71CC}" destId="{06890963-558B-408D-9DF1-1F9818D18F9A}" srcOrd="2" destOrd="0" parTransId="{3A3883AD-F70A-45E3-941D-6913A0F50CC8}" sibTransId="{3EAEF84D-2994-4C4F-B796-431846CF924B}"/>
    <dgm:cxn modelId="{8F6AA131-9E2A-4605-AF76-97A9C70E0A07}" srcId="{0CF1CEB5-8A8D-4A98-B0B1-EE7F13BD71CC}" destId="{936342E1-A018-46C4-84FC-7A42C5E4FC47}" srcOrd="0" destOrd="0" parTransId="{649687A7-1417-4824-AC03-73967B16250C}" sibTransId="{CDC536D8-C593-47DA-B5A7-F538732C8043}"/>
    <dgm:cxn modelId="{47D1F36A-40F4-4E5B-981C-3D862CE5938B}" type="presOf" srcId="{0A7171F9-21C8-414A-9AA6-1CE6F95CF1F2}" destId="{31FE3BE3-81CA-47B0-82E3-7239C44B1414}" srcOrd="0" destOrd="0" presId="urn:microsoft.com/office/officeart/2005/8/layout/lProcess2"/>
    <dgm:cxn modelId="{26113B48-7FFA-4CCF-9003-9A9D340B2E99}" type="presOf" srcId="{772E7253-D9F8-49FA-B3E4-4E9400E980B0}" destId="{787F24FC-8548-412A-9C6E-0F05E3B86F94}" srcOrd="0" destOrd="0" presId="urn:microsoft.com/office/officeart/2005/8/layout/lProcess2"/>
    <dgm:cxn modelId="{7989FCA3-975B-4003-8522-019FF4AE0964}" type="presOf" srcId="{936342E1-A018-46C4-84FC-7A42C5E4FC47}" destId="{9F1E5401-CB62-4603-B2FD-9FCBCD7BF9E8}" srcOrd="0" destOrd="0" presId="urn:microsoft.com/office/officeart/2005/8/layout/lProcess2"/>
    <dgm:cxn modelId="{5F902405-3C47-4A17-80CF-F0608AD109D4}" srcId="{06890963-558B-408D-9DF1-1F9818D18F9A}" destId="{0A7171F9-21C8-414A-9AA6-1CE6F95CF1F2}" srcOrd="0" destOrd="0" parTransId="{57FD82FD-A0FD-467A-BB20-793DDEA02B51}" sibTransId="{9786EC50-9B62-46F9-894A-E3145ABF53AC}"/>
    <dgm:cxn modelId="{B2EEA056-165D-4F90-A71E-374164EFEEF5}" type="presOf" srcId="{06890963-558B-408D-9DF1-1F9818D18F9A}" destId="{1794FED4-16E0-4AF7-A4A3-6123191ED546}" srcOrd="0" destOrd="0" presId="urn:microsoft.com/office/officeart/2005/8/layout/lProcess2"/>
    <dgm:cxn modelId="{BAF971BE-6CA6-46F4-9F88-7344CE62F25C}" type="presOf" srcId="{F2A13A10-5F4A-416E-B271-74FDBD37E4BF}" destId="{B503CE61-2D6A-4C76-8D2E-97612BC79CC9}" srcOrd="0" destOrd="0" presId="urn:microsoft.com/office/officeart/2005/8/layout/lProcess2"/>
    <dgm:cxn modelId="{71A8F8D4-55D1-4E8E-8AD4-C7E6B88388B4}" srcId="{9B82E13A-2908-41F9-B330-C7FF06E33810}" destId="{CEA85C74-F388-4014-AA4A-1D1E4FAA0523}" srcOrd="0" destOrd="0" parTransId="{1567EB45-168D-41CF-908D-2CEF001543EC}" sibTransId="{5E20D918-D6DC-46DD-99B3-132CF9E12B3B}"/>
    <dgm:cxn modelId="{D4B43A30-FCEE-460E-A1C8-802FE306FFAE}" srcId="{0CF1CEB5-8A8D-4A98-B0B1-EE7F13BD71CC}" destId="{9B82E13A-2908-41F9-B330-C7FF06E33810}" srcOrd="4" destOrd="0" parTransId="{C861A2F4-054F-46F5-A58B-79D78C6A3541}" sibTransId="{B0E1B976-7B66-4622-983E-14D0F9345C84}"/>
    <dgm:cxn modelId="{148FA797-DFED-40B3-9551-AFE40BE3ED7E}" type="presOf" srcId="{32A51701-2947-4543-AF4A-91400F9AFE78}" destId="{685AA235-4BF7-4E07-AAF2-80B4A2E6B69A}" srcOrd="0" destOrd="0" presId="urn:microsoft.com/office/officeart/2005/8/layout/lProcess2"/>
    <dgm:cxn modelId="{9109CBCE-C201-4A8A-8253-D11369617230}" type="presOf" srcId="{772E7253-D9F8-49FA-B3E4-4E9400E980B0}" destId="{D16DC138-E521-41F4-873E-3C9ACFDB4B5B}" srcOrd="1" destOrd="0" presId="urn:microsoft.com/office/officeart/2005/8/layout/lProcess2"/>
    <dgm:cxn modelId="{90BB03EF-F9B8-4B92-BD1C-B11FE2854DC2}" type="presOf" srcId="{9B82E13A-2908-41F9-B330-C7FF06E33810}" destId="{DEC1E561-B02F-46E9-88CF-4E5824742733}" srcOrd="0" destOrd="0" presId="urn:microsoft.com/office/officeart/2005/8/layout/lProcess2"/>
    <dgm:cxn modelId="{F7007287-BD27-453B-AB11-FAD707949000}" type="presOf" srcId="{936342E1-A018-46C4-84FC-7A42C5E4FC47}" destId="{E4CB8951-60C1-4351-BAD0-00BC7064D5A8}" srcOrd="1" destOrd="0" presId="urn:microsoft.com/office/officeart/2005/8/layout/lProcess2"/>
    <dgm:cxn modelId="{8A6B1EA8-1AC4-4A70-B368-BBB6979736D0}" srcId="{32A51701-2947-4543-AF4A-91400F9AFE78}" destId="{B8588CA4-D4C9-442D-8B5E-C416E5D452A9}" srcOrd="0" destOrd="0" parTransId="{B10B09FB-CF5F-47C9-9FC2-EB0197C85957}" sibTransId="{D0D1F87A-2006-4A33-8F37-BE8A47D4669F}"/>
    <dgm:cxn modelId="{A2436714-3720-472C-9CCC-2B18B4E79C8F}" srcId="{0CF1CEB5-8A8D-4A98-B0B1-EE7F13BD71CC}" destId="{32A51701-2947-4543-AF4A-91400F9AFE78}" srcOrd="3" destOrd="0" parTransId="{9272D76A-227F-4012-94E1-1C1FBBFBECFB}" sibTransId="{8AD0BFCC-A59C-40B0-AD36-770EE19F6C42}"/>
    <dgm:cxn modelId="{F7CA2368-A362-4A21-91F7-34F1AFD9DB85}" type="presOf" srcId="{CEA85C74-F388-4014-AA4A-1D1E4FAA0523}" destId="{988648AB-0503-4AAB-B7EE-48A0D01EAC8C}" srcOrd="0" destOrd="0" presId="urn:microsoft.com/office/officeart/2005/8/layout/lProcess2"/>
    <dgm:cxn modelId="{3BF17B38-E1F9-4F08-B5C4-EE0B724BBC46}" type="presParOf" srcId="{84BF9CC4-65EC-4C86-8D47-699269840F22}" destId="{02917045-4425-49BE-BD6C-D9B65F30DBF8}" srcOrd="0" destOrd="0" presId="urn:microsoft.com/office/officeart/2005/8/layout/lProcess2"/>
    <dgm:cxn modelId="{A8334098-0208-4D03-85DE-BE917582BD0E}" type="presParOf" srcId="{02917045-4425-49BE-BD6C-D9B65F30DBF8}" destId="{9F1E5401-CB62-4603-B2FD-9FCBCD7BF9E8}" srcOrd="0" destOrd="0" presId="urn:microsoft.com/office/officeart/2005/8/layout/lProcess2"/>
    <dgm:cxn modelId="{A0623FBD-B054-469A-BA71-2332DB4796FC}" type="presParOf" srcId="{02917045-4425-49BE-BD6C-D9B65F30DBF8}" destId="{E4CB8951-60C1-4351-BAD0-00BC7064D5A8}" srcOrd="1" destOrd="0" presId="urn:microsoft.com/office/officeart/2005/8/layout/lProcess2"/>
    <dgm:cxn modelId="{01B3A752-D87D-404F-875E-751E91106C21}" type="presParOf" srcId="{02917045-4425-49BE-BD6C-D9B65F30DBF8}" destId="{C3F4D06E-B06F-4364-A4DB-679391006DA2}" srcOrd="2" destOrd="0" presId="urn:microsoft.com/office/officeart/2005/8/layout/lProcess2"/>
    <dgm:cxn modelId="{F8B3CB7A-C4A6-4ED2-923E-991AD92F7ABB}" type="presParOf" srcId="{C3F4D06E-B06F-4364-A4DB-679391006DA2}" destId="{FF19E0A3-4A44-4FF2-9CF6-CCE1909FBF60}" srcOrd="0" destOrd="0" presId="urn:microsoft.com/office/officeart/2005/8/layout/lProcess2"/>
    <dgm:cxn modelId="{2F09711D-6B6A-44F8-89AC-FDB9DB9E265C}" type="presParOf" srcId="{FF19E0A3-4A44-4FF2-9CF6-CCE1909FBF60}" destId="{CFEF2838-4A93-4351-A5ED-1C88C93F3599}" srcOrd="0" destOrd="0" presId="urn:microsoft.com/office/officeart/2005/8/layout/lProcess2"/>
    <dgm:cxn modelId="{8066875D-A68A-407A-86AA-C74350EC8C0A}" type="presParOf" srcId="{84BF9CC4-65EC-4C86-8D47-699269840F22}" destId="{3DAD628F-EE4D-4B77-A80F-814DA8F3AC4F}" srcOrd="1" destOrd="0" presId="urn:microsoft.com/office/officeart/2005/8/layout/lProcess2"/>
    <dgm:cxn modelId="{01357045-21FB-445D-8FB1-8CBE8A8FFE64}" type="presParOf" srcId="{84BF9CC4-65EC-4C86-8D47-699269840F22}" destId="{4B9C1E9E-3996-4CFD-AD67-C8901EC4D819}" srcOrd="2" destOrd="0" presId="urn:microsoft.com/office/officeart/2005/8/layout/lProcess2"/>
    <dgm:cxn modelId="{5A5ADDA6-9C76-443D-9C0A-1B6E5D9AA97D}" type="presParOf" srcId="{4B9C1E9E-3996-4CFD-AD67-C8901EC4D819}" destId="{787F24FC-8548-412A-9C6E-0F05E3B86F94}" srcOrd="0" destOrd="0" presId="urn:microsoft.com/office/officeart/2005/8/layout/lProcess2"/>
    <dgm:cxn modelId="{BC716542-3A01-4A5A-8E76-5D5C165DFB19}" type="presParOf" srcId="{4B9C1E9E-3996-4CFD-AD67-C8901EC4D819}" destId="{D16DC138-E521-41F4-873E-3C9ACFDB4B5B}" srcOrd="1" destOrd="0" presId="urn:microsoft.com/office/officeart/2005/8/layout/lProcess2"/>
    <dgm:cxn modelId="{EAB85CED-124B-4BC0-AAEF-C17A100E6677}" type="presParOf" srcId="{4B9C1E9E-3996-4CFD-AD67-C8901EC4D819}" destId="{4122778C-EAB2-41D7-9A95-B71663E19BA8}" srcOrd="2" destOrd="0" presId="urn:microsoft.com/office/officeart/2005/8/layout/lProcess2"/>
    <dgm:cxn modelId="{42282B7D-3551-48DA-8708-1CF061E51B07}" type="presParOf" srcId="{4122778C-EAB2-41D7-9A95-B71663E19BA8}" destId="{033F6667-1839-46FA-8716-87FBE20A881D}" srcOrd="0" destOrd="0" presId="urn:microsoft.com/office/officeart/2005/8/layout/lProcess2"/>
    <dgm:cxn modelId="{6D04F4FF-E370-4224-8D75-70203782CDB9}" type="presParOf" srcId="{033F6667-1839-46FA-8716-87FBE20A881D}" destId="{B503CE61-2D6A-4C76-8D2E-97612BC79CC9}" srcOrd="0" destOrd="0" presId="urn:microsoft.com/office/officeart/2005/8/layout/lProcess2"/>
    <dgm:cxn modelId="{F6936095-F48F-46EA-94B7-403C338E774B}" type="presParOf" srcId="{84BF9CC4-65EC-4C86-8D47-699269840F22}" destId="{64C4E2F4-CF5A-473C-BCB6-139A504EF927}" srcOrd="3" destOrd="0" presId="urn:microsoft.com/office/officeart/2005/8/layout/lProcess2"/>
    <dgm:cxn modelId="{EB2D466D-E23E-4F96-A986-9FAC85261C97}" type="presParOf" srcId="{84BF9CC4-65EC-4C86-8D47-699269840F22}" destId="{1DCE8A8D-8A6D-4EFD-8049-BAD108E642AD}" srcOrd="4" destOrd="0" presId="urn:microsoft.com/office/officeart/2005/8/layout/lProcess2"/>
    <dgm:cxn modelId="{783562FF-0D46-4773-8280-20475963EE2A}" type="presParOf" srcId="{1DCE8A8D-8A6D-4EFD-8049-BAD108E642AD}" destId="{1794FED4-16E0-4AF7-A4A3-6123191ED546}" srcOrd="0" destOrd="0" presId="urn:microsoft.com/office/officeart/2005/8/layout/lProcess2"/>
    <dgm:cxn modelId="{B9850D59-E1BA-4D8D-BD94-922AEAE16E30}" type="presParOf" srcId="{1DCE8A8D-8A6D-4EFD-8049-BAD108E642AD}" destId="{02BA3D1B-7DDC-4A1D-8554-76BF219F9F03}" srcOrd="1" destOrd="0" presId="urn:microsoft.com/office/officeart/2005/8/layout/lProcess2"/>
    <dgm:cxn modelId="{1704D0FD-90E9-4CBD-899C-E0881607A95F}" type="presParOf" srcId="{1DCE8A8D-8A6D-4EFD-8049-BAD108E642AD}" destId="{5F2F72E5-00DC-43D0-AA22-351DC94FFA3F}" srcOrd="2" destOrd="0" presId="urn:microsoft.com/office/officeart/2005/8/layout/lProcess2"/>
    <dgm:cxn modelId="{A7530AE5-B7AC-4B1E-9940-C0083E15FDF3}" type="presParOf" srcId="{5F2F72E5-00DC-43D0-AA22-351DC94FFA3F}" destId="{A12FB87E-5622-4AF6-B092-E8576FCAA0F5}" srcOrd="0" destOrd="0" presId="urn:microsoft.com/office/officeart/2005/8/layout/lProcess2"/>
    <dgm:cxn modelId="{D8147594-1939-47BE-A5C6-1BD8BFDDA8FA}" type="presParOf" srcId="{A12FB87E-5622-4AF6-B092-E8576FCAA0F5}" destId="{31FE3BE3-81CA-47B0-82E3-7239C44B1414}" srcOrd="0" destOrd="0" presId="urn:microsoft.com/office/officeart/2005/8/layout/lProcess2"/>
    <dgm:cxn modelId="{84F98851-8B55-481A-83E6-5BE60E37A305}" type="presParOf" srcId="{84BF9CC4-65EC-4C86-8D47-699269840F22}" destId="{AC49DB78-8168-4285-B00C-70AB6BDE20C5}" srcOrd="5" destOrd="0" presId="urn:microsoft.com/office/officeart/2005/8/layout/lProcess2"/>
    <dgm:cxn modelId="{0C8BEAD4-4C0E-41B5-97B0-54012A2E8B36}" type="presParOf" srcId="{84BF9CC4-65EC-4C86-8D47-699269840F22}" destId="{64AC56F3-CA1A-4857-B563-F6576229E2B4}" srcOrd="6" destOrd="0" presId="urn:microsoft.com/office/officeart/2005/8/layout/lProcess2"/>
    <dgm:cxn modelId="{7CCF3CD2-683B-430F-85FA-192B807D9F0F}" type="presParOf" srcId="{64AC56F3-CA1A-4857-B563-F6576229E2B4}" destId="{685AA235-4BF7-4E07-AAF2-80B4A2E6B69A}" srcOrd="0" destOrd="0" presId="urn:microsoft.com/office/officeart/2005/8/layout/lProcess2"/>
    <dgm:cxn modelId="{23510D5F-FB7D-4D38-8D09-30017DA2F841}" type="presParOf" srcId="{64AC56F3-CA1A-4857-B563-F6576229E2B4}" destId="{86F3A6CD-0647-4E3E-8F6A-D22E76E36199}" srcOrd="1" destOrd="0" presId="urn:microsoft.com/office/officeart/2005/8/layout/lProcess2"/>
    <dgm:cxn modelId="{C5B07709-20D7-4807-A5D3-5B599835CFA2}" type="presParOf" srcId="{64AC56F3-CA1A-4857-B563-F6576229E2B4}" destId="{FEC7F867-61DB-48B8-97D6-D6AA8BB5B945}" srcOrd="2" destOrd="0" presId="urn:microsoft.com/office/officeart/2005/8/layout/lProcess2"/>
    <dgm:cxn modelId="{EEA4D975-2B7F-4759-BFE3-495DDD54F510}" type="presParOf" srcId="{FEC7F867-61DB-48B8-97D6-D6AA8BB5B945}" destId="{7E4A3FF5-0177-48AD-A581-8DEF50905C59}" srcOrd="0" destOrd="0" presId="urn:microsoft.com/office/officeart/2005/8/layout/lProcess2"/>
    <dgm:cxn modelId="{63A50381-42D5-4228-B165-AD74E86C6117}" type="presParOf" srcId="{7E4A3FF5-0177-48AD-A581-8DEF50905C59}" destId="{D5F19AE3-D77F-4C92-83EB-874401F1ED5B}" srcOrd="0" destOrd="0" presId="urn:microsoft.com/office/officeart/2005/8/layout/lProcess2"/>
    <dgm:cxn modelId="{FEA7A254-093B-4043-BF75-355F41071F78}" type="presParOf" srcId="{84BF9CC4-65EC-4C86-8D47-699269840F22}" destId="{49E094A8-FB90-4F0B-9704-1DDABD9D7576}" srcOrd="7" destOrd="0" presId="urn:microsoft.com/office/officeart/2005/8/layout/lProcess2"/>
    <dgm:cxn modelId="{DE910DB6-4787-4823-886D-32E4F1034A81}" type="presParOf" srcId="{84BF9CC4-65EC-4C86-8D47-699269840F22}" destId="{8E780D96-EF62-48B7-A0C3-0FDD69C54901}" srcOrd="8" destOrd="0" presId="urn:microsoft.com/office/officeart/2005/8/layout/lProcess2"/>
    <dgm:cxn modelId="{584EACE5-F5AA-4CA2-B5D6-88C5FC9D6A9D}" type="presParOf" srcId="{8E780D96-EF62-48B7-A0C3-0FDD69C54901}" destId="{DEC1E561-B02F-46E9-88CF-4E5824742733}" srcOrd="0" destOrd="0" presId="urn:microsoft.com/office/officeart/2005/8/layout/lProcess2"/>
    <dgm:cxn modelId="{EC877FD4-A8C3-468E-8444-7FCB97F9ECBC}" type="presParOf" srcId="{8E780D96-EF62-48B7-A0C3-0FDD69C54901}" destId="{6AE2B610-DF78-44D2-A7F1-FAB2DCE0BC70}" srcOrd="1" destOrd="0" presId="urn:microsoft.com/office/officeart/2005/8/layout/lProcess2"/>
    <dgm:cxn modelId="{8D8872FA-EF7E-4EE1-AEEB-4E42C64A3A33}" type="presParOf" srcId="{8E780D96-EF62-48B7-A0C3-0FDD69C54901}" destId="{2745286A-D257-4E7F-8C45-572824F8F4DB}" srcOrd="2" destOrd="0" presId="urn:microsoft.com/office/officeart/2005/8/layout/lProcess2"/>
    <dgm:cxn modelId="{C89063E2-19CC-401D-8737-8B5D9777EB68}" type="presParOf" srcId="{2745286A-D257-4E7F-8C45-572824F8F4DB}" destId="{246A4CDD-F8DD-43FC-AF98-C36202236C5F}" srcOrd="0" destOrd="0" presId="urn:microsoft.com/office/officeart/2005/8/layout/lProcess2"/>
    <dgm:cxn modelId="{A77B002F-5F49-461E-B9AD-585DF5A3CB0C}" type="presParOf" srcId="{246A4CDD-F8DD-43FC-AF98-C36202236C5F}" destId="{988648AB-0503-4AAB-B7EE-48A0D01EAC8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6B1C92-6EF5-430A-A357-8ACE32965CD3}" type="doc">
      <dgm:prSet loTypeId="urn:microsoft.com/office/officeart/2005/8/layout/vList5" loCatId="list" qsTypeId="urn:microsoft.com/office/officeart/2005/8/quickstyle/simple2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E90C1D36-93AE-4C39-9756-569AB909C806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30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593,0</a:t>
          </a:r>
        </a:p>
        <a:p>
          <a:r>
            <a:rPr lang="ru-RU" sz="11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тыс. руб.</a:t>
          </a:r>
          <a:endParaRPr lang="ru-RU" sz="1100" b="1" dirty="0">
            <a:solidFill>
              <a:schemeClr val="bg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D49E5A6-CA0B-4EE7-8599-005F855EA558}" type="parTrans" cxnId="{23239C75-0C4B-4936-BBAA-CD983700A75D}">
      <dgm:prSet/>
      <dgm:spPr/>
      <dgm:t>
        <a:bodyPr/>
        <a:lstStyle/>
        <a:p>
          <a:endParaRPr lang="ru-RU"/>
        </a:p>
      </dgm:t>
    </dgm:pt>
    <dgm:pt modelId="{C1C73BAB-A59F-478C-8D7A-BF6D6E4A499B}" type="sibTrans" cxnId="{23239C75-0C4B-4936-BBAA-CD983700A75D}">
      <dgm:prSet/>
      <dgm:spPr/>
      <dgm:t>
        <a:bodyPr/>
        <a:lstStyle/>
        <a:p>
          <a:endParaRPr lang="ru-RU"/>
        </a:p>
      </dgm:t>
    </dgm:pt>
    <dgm:pt modelId="{4DADFA35-6771-4BE1-A5DC-5C2A151DFB3F}">
      <dgm:prSet phldrT="[Текст]" custT="1"/>
      <dgm:spPr>
        <a:solidFill>
          <a:schemeClr val="tx2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ru-RU" sz="1600" dirty="0" smtClean="0"/>
            <a:t>оказание физическим лицам единовременной материальной помощи</a:t>
          </a:r>
          <a:endParaRPr lang="ru-RU" sz="1600" b="0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08F0339-67FC-4F09-AF81-047ED175AE39}" type="parTrans" cxnId="{CCE5EBF1-3A35-4F4F-B5E1-139736932F13}">
      <dgm:prSet/>
      <dgm:spPr/>
      <dgm:t>
        <a:bodyPr/>
        <a:lstStyle/>
        <a:p>
          <a:endParaRPr lang="ru-RU"/>
        </a:p>
      </dgm:t>
    </dgm:pt>
    <dgm:pt modelId="{42B09084-2C67-4E34-A89F-5AAF75E15AEE}" type="sibTrans" cxnId="{CCE5EBF1-3A35-4F4F-B5E1-139736932F13}">
      <dgm:prSet/>
      <dgm:spPr/>
      <dgm:t>
        <a:bodyPr/>
        <a:lstStyle/>
        <a:p>
          <a:endParaRPr lang="ru-RU"/>
        </a:p>
      </dgm:t>
    </dgm:pt>
    <dgm:pt modelId="{405423D5-79F9-40BC-A0CE-7A360FF683F2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30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515,7</a:t>
          </a:r>
          <a:r>
            <a:rPr lang="ru-RU" sz="18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  </a:t>
          </a:r>
          <a:r>
            <a:rPr lang="ru-RU" sz="20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</a:p>
        <a:p>
          <a:r>
            <a:rPr lang="ru-RU" sz="11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тыс. руб.</a:t>
          </a:r>
          <a:endParaRPr lang="ru-RU" sz="1100" b="1" dirty="0">
            <a:solidFill>
              <a:schemeClr val="bg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26CA930-9A33-47C1-A7F9-90703EB9BF88}" type="parTrans" cxnId="{7F040F79-1428-4200-A9BC-1D1C880BCDFA}">
      <dgm:prSet/>
      <dgm:spPr/>
      <dgm:t>
        <a:bodyPr/>
        <a:lstStyle/>
        <a:p>
          <a:endParaRPr lang="ru-RU"/>
        </a:p>
      </dgm:t>
    </dgm:pt>
    <dgm:pt modelId="{BC939F81-594A-4973-A3A1-CA39046B1D68}" type="sibTrans" cxnId="{7F040F79-1428-4200-A9BC-1D1C880BCDFA}">
      <dgm:prSet/>
      <dgm:spPr/>
      <dgm:t>
        <a:bodyPr/>
        <a:lstStyle/>
        <a:p>
          <a:endParaRPr lang="ru-RU"/>
        </a:p>
      </dgm:t>
    </dgm:pt>
    <dgm:pt modelId="{1DC42AAF-B047-4031-A044-5F1FE7245807}">
      <dgm:prSet phldrT="[Текст]" custT="1"/>
      <dgm:spPr>
        <a:solidFill>
          <a:schemeClr val="tx2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ru-RU" sz="1600" b="0" i="0" dirty="0" smtClean="0">
              <a:latin typeface="+mn-lt"/>
              <a:ea typeface="Verdana" pitchFamily="34" charset="0"/>
              <a:cs typeface="Verdana" pitchFamily="34" charset="0"/>
            </a:rPr>
            <a:t>направлены средства МКУ «Служба заказчика» н</a:t>
          </a:r>
          <a:r>
            <a:rPr lang="ru-RU" sz="1600" dirty="0" smtClean="0"/>
            <a:t>а оплату работ (услуг) по ремонту мобильных дизельных электростанций, в целях обеспечения резервными источниками электроснабжения объектов экономики Минусинского района</a:t>
          </a:r>
          <a:endParaRPr lang="ru-RU" sz="1600" b="0" dirty="0">
            <a:latin typeface="+mn-lt"/>
            <a:ea typeface="Verdana" pitchFamily="34" charset="0"/>
            <a:cs typeface="Verdana" pitchFamily="34" charset="0"/>
          </a:endParaRPr>
        </a:p>
      </dgm:t>
    </dgm:pt>
    <dgm:pt modelId="{94EFEC69-34C0-4054-86CF-8386AB480045}" type="parTrans" cxnId="{8869BE72-7979-4263-A2F6-5ABAD2050B0B}">
      <dgm:prSet/>
      <dgm:spPr/>
      <dgm:t>
        <a:bodyPr/>
        <a:lstStyle/>
        <a:p>
          <a:endParaRPr lang="ru-RU"/>
        </a:p>
      </dgm:t>
    </dgm:pt>
    <dgm:pt modelId="{747A89D1-CBC4-47B0-947D-2A8AAB1C2B6D}" type="sibTrans" cxnId="{8869BE72-7979-4263-A2F6-5ABAD2050B0B}">
      <dgm:prSet/>
      <dgm:spPr/>
      <dgm:t>
        <a:bodyPr/>
        <a:lstStyle/>
        <a:p>
          <a:endParaRPr lang="ru-RU"/>
        </a:p>
      </dgm:t>
    </dgm:pt>
    <dgm:pt modelId="{E0D70291-434E-43E9-96BD-808F8FB6A538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30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138,6</a:t>
          </a:r>
          <a:r>
            <a:rPr lang="ru-RU" sz="20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    </a:t>
          </a:r>
        </a:p>
        <a:p>
          <a:r>
            <a:rPr lang="ru-RU" sz="11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тыс. руб.</a:t>
          </a:r>
          <a:endParaRPr lang="ru-RU" sz="1100" b="1" dirty="0">
            <a:solidFill>
              <a:schemeClr val="bg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9A05F8B8-507C-4A41-A87C-2A57E2CF5A79}" type="parTrans" cxnId="{3448BD5D-DF94-4376-B847-7A6025577A5E}">
      <dgm:prSet/>
      <dgm:spPr/>
      <dgm:t>
        <a:bodyPr/>
        <a:lstStyle/>
        <a:p>
          <a:endParaRPr lang="ru-RU"/>
        </a:p>
      </dgm:t>
    </dgm:pt>
    <dgm:pt modelId="{6AD324B8-8BAD-47FC-A56D-392D8F91DEC8}" type="sibTrans" cxnId="{3448BD5D-DF94-4376-B847-7A6025577A5E}">
      <dgm:prSet/>
      <dgm:spPr/>
      <dgm:t>
        <a:bodyPr/>
        <a:lstStyle/>
        <a:p>
          <a:endParaRPr lang="ru-RU"/>
        </a:p>
      </dgm:t>
    </dgm:pt>
    <dgm:pt modelId="{E00C1E41-045A-4249-996F-A62B843D4701}">
      <dgm:prSet phldrT="[Текст]" custT="1"/>
      <dgm:spPr>
        <a:solidFill>
          <a:schemeClr val="tx2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ru-RU" sz="1600" b="0" dirty="0" smtClean="0">
              <a:latin typeface="+mn-lt"/>
              <a:ea typeface="Verdana" pitchFamily="34" charset="0"/>
              <a:cs typeface="Verdana" pitchFamily="34" charset="0"/>
            </a:rPr>
            <a:t>направлены средства Администрации </a:t>
          </a:r>
          <a:r>
            <a:rPr lang="ru-RU" sz="1600" b="0" dirty="0" err="1" smtClean="0">
              <a:latin typeface="+mn-lt"/>
              <a:ea typeface="Verdana" pitchFamily="34" charset="0"/>
              <a:cs typeface="Verdana" pitchFamily="34" charset="0"/>
            </a:rPr>
            <a:t>Лугавского</a:t>
          </a:r>
          <a:r>
            <a:rPr lang="ru-RU" sz="1600" b="0" dirty="0" smtClean="0">
              <a:latin typeface="+mn-lt"/>
              <a:ea typeface="Verdana" pitchFamily="34" charset="0"/>
              <a:cs typeface="Verdana" pitchFamily="34" charset="0"/>
            </a:rPr>
            <a:t> сельсовета</a:t>
          </a:r>
          <a:r>
            <a:rPr lang="ru-RU" sz="1600" b="0" i="0" dirty="0" smtClean="0">
              <a:latin typeface="+mn-lt"/>
              <a:ea typeface="Verdana" pitchFamily="34" charset="0"/>
              <a:cs typeface="Verdana" pitchFamily="34" charset="0"/>
            </a:rPr>
            <a:t> н</a:t>
          </a:r>
          <a:r>
            <a:rPr lang="ru-RU" sz="1600" dirty="0" smtClean="0"/>
            <a:t>а оплату работ (услуг) по ремонту ограждения гидротехнического сооружения плотины на реке </a:t>
          </a:r>
          <a:r>
            <a:rPr lang="ru-RU" sz="1600" dirty="0" err="1" smtClean="0"/>
            <a:t>Лугавка</a:t>
          </a:r>
          <a:r>
            <a:rPr lang="ru-RU" sz="1600" dirty="0" smtClean="0"/>
            <a:t> (</a:t>
          </a:r>
          <a:r>
            <a:rPr lang="ru-RU" sz="1600" dirty="0" err="1" smtClean="0"/>
            <a:t>Сиркин</a:t>
          </a:r>
          <a:r>
            <a:rPr lang="ru-RU" sz="1600" dirty="0" smtClean="0"/>
            <a:t> пруд) </a:t>
          </a:r>
          <a:endParaRPr lang="ru-RU" sz="1600" b="0" dirty="0">
            <a:latin typeface="+mn-lt"/>
            <a:ea typeface="Verdana" pitchFamily="34" charset="0"/>
            <a:cs typeface="Verdana" pitchFamily="34" charset="0"/>
          </a:endParaRPr>
        </a:p>
      </dgm:t>
    </dgm:pt>
    <dgm:pt modelId="{2C1A4352-05C4-4F7D-B86E-4AE977245DE7}" type="parTrans" cxnId="{B20AADE4-73B2-4AC0-A275-DA879D2BAFD2}">
      <dgm:prSet/>
      <dgm:spPr/>
      <dgm:t>
        <a:bodyPr/>
        <a:lstStyle/>
        <a:p>
          <a:endParaRPr lang="ru-RU"/>
        </a:p>
      </dgm:t>
    </dgm:pt>
    <dgm:pt modelId="{E430E8CA-9362-4926-9A50-D9F08053EFCF}" type="sibTrans" cxnId="{B20AADE4-73B2-4AC0-A275-DA879D2BAFD2}">
      <dgm:prSet/>
      <dgm:spPr/>
      <dgm:t>
        <a:bodyPr/>
        <a:lstStyle/>
        <a:p>
          <a:endParaRPr lang="ru-RU"/>
        </a:p>
      </dgm:t>
    </dgm:pt>
    <dgm:pt modelId="{F1102A6E-DE05-4868-9BF7-21FE9D5F9A17}">
      <dgm:prSet phldrT="[Текст]" custT="1"/>
      <dgm:spPr>
        <a:solidFill>
          <a:schemeClr val="tx2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ru-RU" sz="1600" b="0" dirty="0" smtClean="0">
              <a:latin typeface="+mn-lt"/>
              <a:ea typeface="Verdana" pitchFamily="34" charset="0"/>
              <a:cs typeface="Verdana" pitchFamily="34" charset="0"/>
            </a:rPr>
            <a:t>направлены средства Управлению образования</a:t>
          </a:r>
          <a:r>
            <a:rPr lang="ru-RU" sz="1600" b="0" i="0" dirty="0" smtClean="0">
              <a:latin typeface="+mn-lt"/>
              <a:ea typeface="Verdana" pitchFamily="34" charset="0"/>
              <a:cs typeface="Verdana" pitchFamily="34" charset="0"/>
            </a:rPr>
            <a:t> </a:t>
          </a:r>
          <a:r>
            <a:rPr lang="ru-RU" sz="1600" dirty="0" smtClean="0"/>
            <a:t>На оплату аварийно-восстановительных работ на трансформаторной подстанции МБДОУ Знаменский детский сад "Светлячок"</a:t>
          </a:r>
          <a:endParaRPr lang="ru-RU" sz="1600" b="0" dirty="0">
            <a:latin typeface="+mn-lt"/>
            <a:ea typeface="Verdana" pitchFamily="34" charset="0"/>
            <a:cs typeface="Verdana" pitchFamily="34" charset="0"/>
          </a:endParaRPr>
        </a:p>
      </dgm:t>
    </dgm:pt>
    <dgm:pt modelId="{9600BB81-2864-4C61-9C5F-56EF0402763A}" type="parTrans" cxnId="{1E7649A9-9CF9-4583-A3AB-9F865E3FAF4F}">
      <dgm:prSet/>
      <dgm:spPr/>
      <dgm:t>
        <a:bodyPr/>
        <a:lstStyle/>
        <a:p>
          <a:endParaRPr lang="ru-RU"/>
        </a:p>
      </dgm:t>
    </dgm:pt>
    <dgm:pt modelId="{FE28118E-FD06-4037-BCE0-DA1D0C2CB8F8}" type="sibTrans" cxnId="{1E7649A9-9CF9-4583-A3AB-9F865E3FAF4F}">
      <dgm:prSet/>
      <dgm:spPr/>
      <dgm:t>
        <a:bodyPr/>
        <a:lstStyle/>
        <a:p>
          <a:endParaRPr lang="ru-RU"/>
        </a:p>
      </dgm:t>
    </dgm:pt>
    <dgm:pt modelId="{A36E90E4-4E94-49F8-98C2-E6C2636F561D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30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91,1</a:t>
          </a:r>
        </a:p>
        <a:p>
          <a:r>
            <a:rPr lang="ru-RU" sz="11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тыс.  руб.</a:t>
          </a:r>
          <a:endParaRPr lang="ru-RU" sz="1100" b="1" dirty="0">
            <a:solidFill>
              <a:schemeClr val="bg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B4E0008F-43DB-4489-A54B-42D2D2EE2122}" type="parTrans" cxnId="{56515DF6-1C9F-43E7-892B-7371B418F70A}">
      <dgm:prSet/>
      <dgm:spPr/>
      <dgm:t>
        <a:bodyPr/>
        <a:lstStyle/>
        <a:p>
          <a:endParaRPr lang="ru-RU"/>
        </a:p>
      </dgm:t>
    </dgm:pt>
    <dgm:pt modelId="{32447372-28C9-44D6-8321-CC371F57F886}" type="sibTrans" cxnId="{56515DF6-1C9F-43E7-892B-7371B418F70A}">
      <dgm:prSet/>
      <dgm:spPr/>
      <dgm:t>
        <a:bodyPr/>
        <a:lstStyle/>
        <a:p>
          <a:endParaRPr lang="ru-RU"/>
        </a:p>
      </dgm:t>
    </dgm:pt>
    <dgm:pt modelId="{363E62D7-1B11-44F9-88FF-770B8C96DCC6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30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70,0</a:t>
          </a:r>
        </a:p>
        <a:p>
          <a:r>
            <a:rPr lang="ru-RU" sz="11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тыс. руб.</a:t>
          </a:r>
          <a:endParaRPr lang="ru-RU" sz="1100" b="0" dirty="0">
            <a:solidFill>
              <a:schemeClr val="bg1"/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6758E978-5FF2-40C5-AC31-CC29EDA51C6E}" type="parTrans" cxnId="{3BC1C43C-AAA8-4D59-AEEF-F97B2BFFEF42}">
      <dgm:prSet/>
      <dgm:spPr/>
      <dgm:t>
        <a:bodyPr/>
        <a:lstStyle/>
        <a:p>
          <a:endParaRPr lang="ru-RU"/>
        </a:p>
      </dgm:t>
    </dgm:pt>
    <dgm:pt modelId="{0B4EFFEF-3FAB-470D-9F4A-F7E7646F8053}" type="sibTrans" cxnId="{3BC1C43C-AAA8-4D59-AEEF-F97B2BFFEF42}">
      <dgm:prSet/>
      <dgm:spPr/>
      <dgm:t>
        <a:bodyPr/>
        <a:lstStyle/>
        <a:p>
          <a:endParaRPr lang="ru-RU"/>
        </a:p>
      </dgm:t>
    </dgm:pt>
    <dgm:pt modelId="{99C5C262-EEE3-4B2B-AA17-260ADB1DF7DB}">
      <dgm:prSet phldrT="[Текст]" custT="1"/>
      <dgm:spPr>
        <a:solidFill>
          <a:schemeClr val="tx2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ru-RU" sz="1600" b="0" dirty="0" smtClean="0">
              <a:latin typeface="+mn-lt"/>
              <a:ea typeface="Verdana" pitchFamily="34" charset="0"/>
              <a:cs typeface="Verdana" pitchFamily="34" charset="0"/>
            </a:rPr>
            <a:t>направлены средства Управлению </a:t>
          </a:r>
          <a:r>
            <a:rPr lang="ru-RU" sz="1600" b="0" smtClean="0">
              <a:latin typeface="+mn-lt"/>
              <a:ea typeface="Verdana" pitchFamily="34" charset="0"/>
              <a:cs typeface="Verdana" pitchFamily="34" charset="0"/>
            </a:rPr>
            <a:t>образования</a:t>
          </a:r>
          <a:r>
            <a:rPr lang="ru-RU" sz="1600" b="0" i="0" smtClean="0">
              <a:latin typeface="+mn-lt"/>
              <a:ea typeface="Verdana" pitchFamily="34" charset="0"/>
              <a:cs typeface="Verdana" pitchFamily="34" charset="0"/>
            </a:rPr>
            <a:t> </a:t>
          </a:r>
          <a:r>
            <a:rPr lang="ru-RU" sz="1600" smtClean="0"/>
            <a:t>на </a:t>
          </a:r>
          <a:r>
            <a:rPr lang="ru-RU" sz="1600" dirty="0" smtClean="0"/>
            <a:t>приобретение материалов для ремонта системы отопления в кабинетах МБОУ </a:t>
          </a:r>
          <a:r>
            <a:rPr lang="ru-RU" sz="1600" dirty="0" err="1" smtClean="0"/>
            <a:t>Городокская</a:t>
          </a:r>
          <a:r>
            <a:rPr lang="ru-RU" sz="1600" dirty="0" smtClean="0"/>
            <a:t> СОШ №2</a:t>
          </a:r>
          <a:endParaRPr lang="ru-RU" sz="1600" b="0" dirty="0">
            <a:latin typeface="+mn-lt"/>
            <a:ea typeface="Verdana" pitchFamily="34" charset="0"/>
            <a:cs typeface="Verdana" pitchFamily="34" charset="0"/>
          </a:endParaRPr>
        </a:p>
      </dgm:t>
    </dgm:pt>
    <dgm:pt modelId="{C5A5786C-B02F-4422-93E9-1A43C6D39A80}" type="parTrans" cxnId="{30E1B43A-7CCD-4B20-96D1-3F4D6D7E93C2}">
      <dgm:prSet/>
      <dgm:spPr/>
      <dgm:t>
        <a:bodyPr/>
        <a:lstStyle/>
        <a:p>
          <a:endParaRPr lang="ru-RU"/>
        </a:p>
      </dgm:t>
    </dgm:pt>
    <dgm:pt modelId="{0E4FB731-BD43-4C70-BF79-593C9B9F0325}" type="sibTrans" cxnId="{30E1B43A-7CCD-4B20-96D1-3F4D6D7E93C2}">
      <dgm:prSet/>
      <dgm:spPr/>
      <dgm:t>
        <a:bodyPr/>
        <a:lstStyle/>
        <a:p>
          <a:endParaRPr lang="ru-RU"/>
        </a:p>
      </dgm:t>
    </dgm:pt>
    <dgm:pt modelId="{988A1FFB-9980-4F35-98BB-16571FA27BD8}" type="pres">
      <dgm:prSet presAssocID="{EC6B1C92-6EF5-430A-A357-8ACE32965CD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E948B7-6934-4EDB-A688-F4A8582AC2B3}" type="pres">
      <dgm:prSet presAssocID="{E90C1D36-93AE-4C39-9756-569AB909C806}" presName="linNode" presStyleCnt="0"/>
      <dgm:spPr/>
      <dgm:t>
        <a:bodyPr/>
        <a:lstStyle/>
        <a:p>
          <a:endParaRPr lang="ru-RU"/>
        </a:p>
      </dgm:t>
    </dgm:pt>
    <dgm:pt modelId="{FE6D5CE6-6CC4-47F8-9B5D-D3BA2382BCBF}" type="pres">
      <dgm:prSet presAssocID="{E90C1D36-93AE-4C39-9756-569AB909C806}" presName="parentText" presStyleLbl="node1" presStyleIdx="0" presStyleCnt="5" custScaleX="552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99CCF6-847E-485C-BD4A-ACCA876C1676}" type="pres">
      <dgm:prSet presAssocID="{E90C1D36-93AE-4C39-9756-569AB909C806}" presName="descendantText" presStyleLbl="alignAccFollowNode1" presStyleIdx="0" presStyleCnt="5" custScaleX="122474" custScaleY="117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7CC542-0297-407A-B94B-AD44821DB0C0}" type="pres">
      <dgm:prSet presAssocID="{C1C73BAB-A59F-478C-8D7A-BF6D6E4A499B}" presName="sp" presStyleCnt="0"/>
      <dgm:spPr/>
      <dgm:t>
        <a:bodyPr/>
        <a:lstStyle/>
        <a:p>
          <a:endParaRPr lang="ru-RU"/>
        </a:p>
      </dgm:t>
    </dgm:pt>
    <dgm:pt modelId="{C2469297-6812-43AA-A366-1B2AC3C1B4E5}" type="pres">
      <dgm:prSet presAssocID="{405423D5-79F9-40BC-A0CE-7A360FF683F2}" presName="linNode" presStyleCnt="0"/>
      <dgm:spPr/>
      <dgm:t>
        <a:bodyPr/>
        <a:lstStyle/>
        <a:p>
          <a:endParaRPr lang="ru-RU"/>
        </a:p>
      </dgm:t>
    </dgm:pt>
    <dgm:pt modelId="{08C0760E-9899-4A56-B623-3A21A0886D3D}" type="pres">
      <dgm:prSet presAssocID="{405423D5-79F9-40BC-A0CE-7A360FF683F2}" presName="parentText" presStyleLbl="node1" presStyleIdx="1" presStyleCnt="5" custScaleX="552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08F05C-8CD0-4482-A7E0-3D6EF3C3ECB6}" type="pres">
      <dgm:prSet presAssocID="{405423D5-79F9-40BC-A0CE-7A360FF683F2}" presName="descendantText" presStyleLbl="alignAccFollowNode1" presStyleIdx="1" presStyleCnt="5" custScaleX="122474" custScaleY="117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EB04E-3029-42AA-80AE-ABE58E19F2AC}" type="pres">
      <dgm:prSet presAssocID="{BC939F81-594A-4973-A3A1-CA39046B1D68}" presName="sp" presStyleCnt="0"/>
      <dgm:spPr/>
      <dgm:t>
        <a:bodyPr/>
        <a:lstStyle/>
        <a:p>
          <a:endParaRPr lang="ru-RU"/>
        </a:p>
      </dgm:t>
    </dgm:pt>
    <dgm:pt modelId="{E2F4756A-EC80-43AD-8E43-C3E120E75EA8}" type="pres">
      <dgm:prSet presAssocID="{E0D70291-434E-43E9-96BD-808F8FB6A538}" presName="linNode" presStyleCnt="0"/>
      <dgm:spPr/>
      <dgm:t>
        <a:bodyPr/>
        <a:lstStyle/>
        <a:p>
          <a:endParaRPr lang="ru-RU"/>
        </a:p>
      </dgm:t>
    </dgm:pt>
    <dgm:pt modelId="{451147F3-91ED-4D30-B3FE-2DC40AD15A7A}" type="pres">
      <dgm:prSet presAssocID="{E0D70291-434E-43E9-96BD-808F8FB6A538}" presName="parentText" presStyleLbl="node1" presStyleIdx="2" presStyleCnt="5" custScaleX="5528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C82711-74E6-46A3-8676-0FE6DCCB7BE4}" type="pres">
      <dgm:prSet presAssocID="{E0D70291-434E-43E9-96BD-808F8FB6A538}" presName="descendantText" presStyleLbl="alignAccFollowNode1" presStyleIdx="2" presStyleCnt="5" custScaleX="122474" custScaleY="1172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2ADDD2-CABB-4F81-BF62-7FDEC4FEE4C8}" type="pres">
      <dgm:prSet presAssocID="{6AD324B8-8BAD-47FC-A56D-392D8F91DEC8}" presName="sp" presStyleCnt="0"/>
      <dgm:spPr/>
      <dgm:t>
        <a:bodyPr/>
        <a:lstStyle/>
        <a:p>
          <a:endParaRPr lang="ru-RU"/>
        </a:p>
      </dgm:t>
    </dgm:pt>
    <dgm:pt modelId="{651C54EC-430A-420C-BFDC-7D4F5B7BFF9E}" type="pres">
      <dgm:prSet presAssocID="{A36E90E4-4E94-49F8-98C2-E6C2636F561D}" presName="linNode" presStyleCnt="0"/>
      <dgm:spPr/>
      <dgm:t>
        <a:bodyPr/>
        <a:lstStyle/>
        <a:p>
          <a:endParaRPr lang="ru-RU"/>
        </a:p>
      </dgm:t>
    </dgm:pt>
    <dgm:pt modelId="{F19D92A0-A832-4C17-B6A8-D82D4B0E7B34}" type="pres">
      <dgm:prSet presAssocID="{A36E90E4-4E94-49F8-98C2-E6C2636F561D}" presName="parentText" presStyleLbl="node1" presStyleIdx="3" presStyleCnt="5" custScaleX="55288" custLinFactNeighborX="150" custLinFactNeighborY="-101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609794-F0ED-49E3-919F-83D9AEF93429}" type="pres">
      <dgm:prSet presAssocID="{A36E90E4-4E94-49F8-98C2-E6C2636F561D}" presName="descendantText" presStyleLbl="alignAccFollowNode1" presStyleIdx="3" presStyleCnt="5" custScaleX="121940" custScaleY="1155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969095-9858-48ED-B08D-6FDC9D27D240}" type="pres">
      <dgm:prSet presAssocID="{32447372-28C9-44D6-8321-CC371F57F886}" presName="sp" presStyleCnt="0"/>
      <dgm:spPr/>
      <dgm:t>
        <a:bodyPr/>
        <a:lstStyle/>
        <a:p>
          <a:endParaRPr lang="ru-RU"/>
        </a:p>
      </dgm:t>
    </dgm:pt>
    <dgm:pt modelId="{2F2406A2-A17D-410F-BC32-4E67DAB3FACF}" type="pres">
      <dgm:prSet presAssocID="{363E62D7-1B11-44F9-88FF-770B8C96DCC6}" presName="linNode" presStyleCnt="0"/>
      <dgm:spPr/>
      <dgm:t>
        <a:bodyPr/>
        <a:lstStyle/>
        <a:p>
          <a:endParaRPr lang="ru-RU"/>
        </a:p>
      </dgm:t>
    </dgm:pt>
    <dgm:pt modelId="{A5936FEA-13B4-47A7-A560-39D91BB35396}" type="pres">
      <dgm:prSet presAssocID="{363E62D7-1B11-44F9-88FF-770B8C96DCC6}" presName="parentText" presStyleLbl="node1" presStyleIdx="4" presStyleCnt="5" custScaleX="5528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70E868-B069-4D4B-B4BD-F11A292191F0}" type="pres">
      <dgm:prSet presAssocID="{363E62D7-1B11-44F9-88FF-770B8C96DCC6}" presName="descendantText" presStyleLbl="alignAccFollowNode1" presStyleIdx="4" presStyleCnt="5" custScaleX="121940" custScaleY="1174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CE5EBF1-3A35-4F4F-B5E1-139736932F13}" srcId="{E90C1D36-93AE-4C39-9756-569AB909C806}" destId="{4DADFA35-6771-4BE1-A5DC-5C2A151DFB3F}" srcOrd="0" destOrd="0" parTransId="{508F0339-67FC-4F09-AF81-047ED175AE39}" sibTransId="{42B09084-2C67-4E34-A89F-5AAF75E15AEE}"/>
    <dgm:cxn modelId="{45592EA1-E159-42A5-A262-542437E02C26}" type="presOf" srcId="{4DADFA35-6771-4BE1-A5DC-5C2A151DFB3F}" destId="{9799CCF6-847E-485C-BD4A-ACCA876C1676}" srcOrd="0" destOrd="0" presId="urn:microsoft.com/office/officeart/2005/8/layout/vList5"/>
    <dgm:cxn modelId="{4AE4B604-3337-4DC4-97E9-64E0D5631CA0}" type="presOf" srcId="{E00C1E41-045A-4249-996F-A62B843D4701}" destId="{6CC82711-74E6-46A3-8676-0FE6DCCB7BE4}" srcOrd="0" destOrd="0" presId="urn:microsoft.com/office/officeart/2005/8/layout/vList5"/>
    <dgm:cxn modelId="{B20AADE4-73B2-4AC0-A275-DA879D2BAFD2}" srcId="{E0D70291-434E-43E9-96BD-808F8FB6A538}" destId="{E00C1E41-045A-4249-996F-A62B843D4701}" srcOrd="0" destOrd="0" parTransId="{2C1A4352-05C4-4F7D-B86E-4AE977245DE7}" sibTransId="{E430E8CA-9362-4926-9A50-D9F08053EFCF}"/>
    <dgm:cxn modelId="{23239C75-0C4B-4936-BBAA-CD983700A75D}" srcId="{EC6B1C92-6EF5-430A-A357-8ACE32965CD3}" destId="{E90C1D36-93AE-4C39-9756-569AB909C806}" srcOrd="0" destOrd="0" parTransId="{2D49E5A6-CA0B-4EE7-8599-005F855EA558}" sibTransId="{C1C73BAB-A59F-478C-8D7A-BF6D6E4A499B}"/>
    <dgm:cxn modelId="{3125CB66-4159-43EA-A338-FAB7CDD568BC}" type="presOf" srcId="{99C5C262-EEE3-4B2B-AA17-260ADB1DF7DB}" destId="{D370E868-B069-4D4B-B4BD-F11A292191F0}" srcOrd="0" destOrd="0" presId="urn:microsoft.com/office/officeart/2005/8/layout/vList5"/>
    <dgm:cxn modelId="{3BC1C43C-AAA8-4D59-AEEF-F97B2BFFEF42}" srcId="{EC6B1C92-6EF5-430A-A357-8ACE32965CD3}" destId="{363E62D7-1B11-44F9-88FF-770B8C96DCC6}" srcOrd="4" destOrd="0" parTransId="{6758E978-5FF2-40C5-AC31-CC29EDA51C6E}" sibTransId="{0B4EFFEF-3FAB-470D-9F4A-F7E7646F8053}"/>
    <dgm:cxn modelId="{8869BE72-7979-4263-A2F6-5ABAD2050B0B}" srcId="{405423D5-79F9-40BC-A0CE-7A360FF683F2}" destId="{1DC42AAF-B047-4031-A044-5F1FE7245807}" srcOrd="0" destOrd="0" parTransId="{94EFEC69-34C0-4054-86CF-8386AB480045}" sibTransId="{747A89D1-CBC4-47B0-947D-2A8AAB1C2B6D}"/>
    <dgm:cxn modelId="{FC13EE96-DC96-4992-BB34-43CC2CEAF934}" type="presOf" srcId="{1DC42AAF-B047-4031-A044-5F1FE7245807}" destId="{6008F05C-8CD0-4482-A7E0-3D6EF3C3ECB6}" srcOrd="0" destOrd="0" presId="urn:microsoft.com/office/officeart/2005/8/layout/vList5"/>
    <dgm:cxn modelId="{757662C9-4B00-4CCF-AFF0-615BF61F40F1}" type="presOf" srcId="{A36E90E4-4E94-49F8-98C2-E6C2636F561D}" destId="{F19D92A0-A832-4C17-B6A8-D82D4B0E7B34}" srcOrd="0" destOrd="0" presId="urn:microsoft.com/office/officeart/2005/8/layout/vList5"/>
    <dgm:cxn modelId="{A4957799-18D5-4F62-81AE-85575344B3DC}" type="presOf" srcId="{F1102A6E-DE05-4868-9BF7-21FE9D5F9A17}" destId="{18609794-F0ED-49E3-919F-83D9AEF93429}" srcOrd="0" destOrd="0" presId="urn:microsoft.com/office/officeart/2005/8/layout/vList5"/>
    <dgm:cxn modelId="{E08C8F1D-6232-473C-A06D-E356393D91AD}" type="presOf" srcId="{E90C1D36-93AE-4C39-9756-569AB909C806}" destId="{FE6D5CE6-6CC4-47F8-9B5D-D3BA2382BCBF}" srcOrd="0" destOrd="0" presId="urn:microsoft.com/office/officeart/2005/8/layout/vList5"/>
    <dgm:cxn modelId="{3448BD5D-DF94-4376-B847-7A6025577A5E}" srcId="{EC6B1C92-6EF5-430A-A357-8ACE32965CD3}" destId="{E0D70291-434E-43E9-96BD-808F8FB6A538}" srcOrd="2" destOrd="0" parTransId="{9A05F8B8-507C-4A41-A87C-2A57E2CF5A79}" sibTransId="{6AD324B8-8BAD-47FC-A56D-392D8F91DEC8}"/>
    <dgm:cxn modelId="{0AE96E4E-113D-4077-A50A-C55B52C09AD3}" type="presOf" srcId="{363E62D7-1B11-44F9-88FF-770B8C96DCC6}" destId="{A5936FEA-13B4-47A7-A560-39D91BB35396}" srcOrd="0" destOrd="0" presId="urn:microsoft.com/office/officeart/2005/8/layout/vList5"/>
    <dgm:cxn modelId="{1A95831C-B47D-4788-A0C4-A2F422EB9C08}" type="presOf" srcId="{405423D5-79F9-40BC-A0CE-7A360FF683F2}" destId="{08C0760E-9899-4A56-B623-3A21A0886D3D}" srcOrd="0" destOrd="0" presId="urn:microsoft.com/office/officeart/2005/8/layout/vList5"/>
    <dgm:cxn modelId="{6CBAEEC4-532F-4238-A49B-4A5874BDEC27}" type="presOf" srcId="{E0D70291-434E-43E9-96BD-808F8FB6A538}" destId="{451147F3-91ED-4D30-B3FE-2DC40AD15A7A}" srcOrd="0" destOrd="0" presId="urn:microsoft.com/office/officeart/2005/8/layout/vList5"/>
    <dgm:cxn modelId="{7F040F79-1428-4200-A9BC-1D1C880BCDFA}" srcId="{EC6B1C92-6EF5-430A-A357-8ACE32965CD3}" destId="{405423D5-79F9-40BC-A0CE-7A360FF683F2}" srcOrd="1" destOrd="0" parTransId="{426CA930-9A33-47C1-A7F9-90703EB9BF88}" sibTransId="{BC939F81-594A-4973-A3A1-CA39046B1D68}"/>
    <dgm:cxn modelId="{56515DF6-1C9F-43E7-892B-7371B418F70A}" srcId="{EC6B1C92-6EF5-430A-A357-8ACE32965CD3}" destId="{A36E90E4-4E94-49F8-98C2-E6C2636F561D}" srcOrd="3" destOrd="0" parTransId="{B4E0008F-43DB-4489-A54B-42D2D2EE2122}" sibTransId="{32447372-28C9-44D6-8321-CC371F57F886}"/>
    <dgm:cxn modelId="{1E7649A9-9CF9-4583-A3AB-9F865E3FAF4F}" srcId="{A36E90E4-4E94-49F8-98C2-E6C2636F561D}" destId="{F1102A6E-DE05-4868-9BF7-21FE9D5F9A17}" srcOrd="0" destOrd="0" parTransId="{9600BB81-2864-4C61-9C5F-56EF0402763A}" sibTransId="{FE28118E-FD06-4037-BCE0-DA1D0C2CB8F8}"/>
    <dgm:cxn modelId="{82F766A8-0BA4-4640-B575-04243F188951}" type="presOf" srcId="{EC6B1C92-6EF5-430A-A357-8ACE32965CD3}" destId="{988A1FFB-9980-4F35-98BB-16571FA27BD8}" srcOrd="0" destOrd="0" presId="urn:microsoft.com/office/officeart/2005/8/layout/vList5"/>
    <dgm:cxn modelId="{30E1B43A-7CCD-4B20-96D1-3F4D6D7E93C2}" srcId="{363E62D7-1B11-44F9-88FF-770B8C96DCC6}" destId="{99C5C262-EEE3-4B2B-AA17-260ADB1DF7DB}" srcOrd="0" destOrd="0" parTransId="{C5A5786C-B02F-4422-93E9-1A43C6D39A80}" sibTransId="{0E4FB731-BD43-4C70-BF79-593C9B9F0325}"/>
    <dgm:cxn modelId="{C3DF7E71-5800-46D3-8398-EDCB75A1BE50}" type="presParOf" srcId="{988A1FFB-9980-4F35-98BB-16571FA27BD8}" destId="{FBE948B7-6934-4EDB-A688-F4A8582AC2B3}" srcOrd="0" destOrd="0" presId="urn:microsoft.com/office/officeart/2005/8/layout/vList5"/>
    <dgm:cxn modelId="{BAAD819F-B360-4175-9F51-7A1C3CC61ADF}" type="presParOf" srcId="{FBE948B7-6934-4EDB-A688-F4A8582AC2B3}" destId="{FE6D5CE6-6CC4-47F8-9B5D-D3BA2382BCBF}" srcOrd="0" destOrd="0" presId="urn:microsoft.com/office/officeart/2005/8/layout/vList5"/>
    <dgm:cxn modelId="{DD027801-A03E-499C-9F29-1732AA155800}" type="presParOf" srcId="{FBE948B7-6934-4EDB-A688-F4A8582AC2B3}" destId="{9799CCF6-847E-485C-BD4A-ACCA876C1676}" srcOrd="1" destOrd="0" presId="urn:microsoft.com/office/officeart/2005/8/layout/vList5"/>
    <dgm:cxn modelId="{F048451D-54D7-4E5D-AD5D-D24573AC661A}" type="presParOf" srcId="{988A1FFB-9980-4F35-98BB-16571FA27BD8}" destId="{657CC542-0297-407A-B94B-AD44821DB0C0}" srcOrd="1" destOrd="0" presId="urn:microsoft.com/office/officeart/2005/8/layout/vList5"/>
    <dgm:cxn modelId="{F4ED90F9-54FA-43FD-93EF-C48FF6B04410}" type="presParOf" srcId="{988A1FFB-9980-4F35-98BB-16571FA27BD8}" destId="{C2469297-6812-43AA-A366-1B2AC3C1B4E5}" srcOrd="2" destOrd="0" presId="urn:microsoft.com/office/officeart/2005/8/layout/vList5"/>
    <dgm:cxn modelId="{E5FB6074-23A4-4A6B-B2A9-55B95AEF99E8}" type="presParOf" srcId="{C2469297-6812-43AA-A366-1B2AC3C1B4E5}" destId="{08C0760E-9899-4A56-B623-3A21A0886D3D}" srcOrd="0" destOrd="0" presId="urn:microsoft.com/office/officeart/2005/8/layout/vList5"/>
    <dgm:cxn modelId="{B527539C-D773-4152-8AB3-36EDF976C56B}" type="presParOf" srcId="{C2469297-6812-43AA-A366-1B2AC3C1B4E5}" destId="{6008F05C-8CD0-4482-A7E0-3D6EF3C3ECB6}" srcOrd="1" destOrd="0" presId="urn:microsoft.com/office/officeart/2005/8/layout/vList5"/>
    <dgm:cxn modelId="{F0F7C091-C990-45C9-9869-EDABE595DAF9}" type="presParOf" srcId="{988A1FFB-9980-4F35-98BB-16571FA27BD8}" destId="{12BEB04E-3029-42AA-80AE-ABE58E19F2AC}" srcOrd="3" destOrd="0" presId="urn:microsoft.com/office/officeart/2005/8/layout/vList5"/>
    <dgm:cxn modelId="{233E1D23-D77F-4E38-BD98-641348DDA789}" type="presParOf" srcId="{988A1FFB-9980-4F35-98BB-16571FA27BD8}" destId="{E2F4756A-EC80-43AD-8E43-C3E120E75EA8}" srcOrd="4" destOrd="0" presId="urn:microsoft.com/office/officeart/2005/8/layout/vList5"/>
    <dgm:cxn modelId="{0C826CBD-4903-4586-90F1-96BC3CF58A38}" type="presParOf" srcId="{E2F4756A-EC80-43AD-8E43-C3E120E75EA8}" destId="{451147F3-91ED-4D30-B3FE-2DC40AD15A7A}" srcOrd="0" destOrd="0" presId="urn:microsoft.com/office/officeart/2005/8/layout/vList5"/>
    <dgm:cxn modelId="{92B93B23-F649-468D-BFC3-BBC8F3ED9D1A}" type="presParOf" srcId="{E2F4756A-EC80-43AD-8E43-C3E120E75EA8}" destId="{6CC82711-74E6-46A3-8676-0FE6DCCB7BE4}" srcOrd="1" destOrd="0" presId="urn:microsoft.com/office/officeart/2005/8/layout/vList5"/>
    <dgm:cxn modelId="{FF65D884-6D6A-400F-A261-801E7C984482}" type="presParOf" srcId="{988A1FFB-9980-4F35-98BB-16571FA27BD8}" destId="{692ADDD2-CABB-4F81-BF62-7FDEC4FEE4C8}" srcOrd="5" destOrd="0" presId="urn:microsoft.com/office/officeart/2005/8/layout/vList5"/>
    <dgm:cxn modelId="{3CBA2EE0-ABD8-431E-98C5-883AB48A5BB7}" type="presParOf" srcId="{988A1FFB-9980-4F35-98BB-16571FA27BD8}" destId="{651C54EC-430A-420C-BFDC-7D4F5B7BFF9E}" srcOrd="6" destOrd="0" presId="urn:microsoft.com/office/officeart/2005/8/layout/vList5"/>
    <dgm:cxn modelId="{D8802F1B-CAE5-49DD-B707-79E9839F6BA8}" type="presParOf" srcId="{651C54EC-430A-420C-BFDC-7D4F5B7BFF9E}" destId="{F19D92A0-A832-4C17-B6A8-D82D4B0E7B34}" srcOrd="0" destOrd="0" presId="urn:microsoft.com/office/officeart/2005/8/layout/vList5"/>
    <dgm:cxn modelId="{657B55DD-B42B-4948-A6F5-FAAF0FFE2756}" type="presParOf" srcId="{651C54EC-430A-420C-BFDC-7D4F5B7BFF9E}" destId="{18609794-F0ED-49E3-919F-83D9AEF93429}" srcOrd="1" destOrd="0" presId="urn:microsoft.com/office/officeart/2005/8/layout/vList5"/>
    <dgm:cxn modelId="{1B1ED028-CDB8-478D-9899-09E801CC7DC0}" type="presParOf" srcId="{988A1FFB-9980-4F35-98BB-16571FA27BD8}" destId="{32969095-9858-48ED-B08D-6FDC9D27D240}" srcOrd="7" destOrd="0" presId="urn:microsoft.com/office/officeart/2005/8/layout/vList5"/>
    <dgm:cxn modelId="{A1E87EBA-FF69-47FA-B542-5817A6A0E0F1}" type="presParOf" srcId="{988A1FFB-9980-4F35-98BB-16571FA27BD8}" destId="{2F2406A2-A17D-410F-BC32-4E67DAB3FACF}" srcOrd="8" destOrd="0" presId="urn:microsoft.com/office/officeart/2005/8/layout/vList5"/>
    <dgm:cxn modelId="{78B11AF8-3D29-4A25-BC01-4E00BECBDFB2}" type="presParOf" srcId="{2F2406A2-A17D-410F-BC32-4E67DAB3FACF}" destId="{A5936FEA-13B4-47A7-A560-39D91BB35396}" srcOrd="0" destOrd="0" presId="urn:microsoft.com/office/officeart/2005/8/layout/vList5"/>
    <dgm:cxn modelId="{771006B3-113F-4F56-9FBD-5997AE135A61}" type="presParOf" srcId="{2F2406A2-A17D-410F-BC32-4E67DAB3FACF}" destId="{D370E868-B069-4D4B-B4BD-F11A292191F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C58E9-60CD-4F09-943F-C540AB6543A7}">
      <dsp:nvSpPr>
        <dsp:cNvPr id="0" name=""/>
        <dsp:cNvSpPr/>
      </dsp:nvSpPr>
      <dsp:spPr>
        <a:xfrm>
          <a:off x="0" y="331436"/>
          <a:ext cx="2520280" cy="771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5602" tIns="416560" rIns="195602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Предоставляются без определения конкретной цели их использования</a:t>
          </a:r>
          <a:endParaRPr lang="ru-RU" sz="1000" kern="1200" dirty="0"/>
        </a:p>
      </dsp:txBody>
      <dsp:txXfrm>
        <a:off x="0" y="331436"/>
        <a:ext cx="2520280" cy="771750"/>
      </dsp:txXfrm>
    </dsp:sp>
    <dsp:sp modelId="{6B97FD51-B5E0-4A03-89C5-5D77C9A73445}">
      <dsp:nvSpPr>
        <dsp:cNvPr id="0" name=""/>
        <dsp:cNvSpPr/>
      </dsp:nvSpPr>
      <dsp:spPr>
        <a:xfrm>
          <a:off x="126014" y="43282"/>
          <a:ext cx="1764196" cy="590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82" tIns="0" rIns="66682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Дотации</a:t>
          </a:r>
          <a:r>
            <a:rPr lang="ru-RU" sz="1000" kern="1200" dirty="0" smtClean="0"/>
            <a:t> из других бюджетов бюджетной системы РФ</a:t>
          </a:r>
          <a:endParaRPr lang="ru-RU" sz="1000" kern="1200" dirty="0"/>
        </a:p>
      </dsp:txBody>
      <dsp:txXfrm>
        <a:off x="154835" y="72103"/>
        <a:ext cx="1706554" cy="532758"/>
      </dsp:txXfrm>
    </dsp:sp>
    <dsp:sp modelId="{D8CF2F1F-D6AF-47AC-AD17-B591CF2B3043}">
      <dsp:nvSpPr>
        <dsp:cNvPr id="0" name=""/>
        <dsp:cNvSpPr/>
      </dsp:nvSpPr>
      <dsp:spPr>
        <a:xfrm>
          <a:off x="0" y="1513433"/>
          <a:ext cx="2520280" cy="107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5602" tIns="416560" rIns="195602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Предоставляются для финансирования осуществления отдельных государственных полномочий</a:t>
          </a:r>
          <a:endParaRPr lang="ru-RU" sz="1000" b="0" kern="1200" dirty="0"/>
        </a:p>
      </dsp:txBody>
      <dsp:txXfrm>
        <a:off x="0" y="1513433"/>
        <a:ext cx="2520280" cy="1071000"/>
      </dsp:txXfrm>
    </dsp:sp>
    <dsp:sp modelId="{2A4CC8B1-BEFA-4D73-A54A-46A0AD05D16A}">
      <dsp:nvSpPr>
        <dsp:cNvPr id="0" name=""/>
        <dsp:cNvSpPr/>
      </dsp:nvSpPr>
      <dsp:spPr>
        <a:xfrm>
          <a:off x="126014" y="1218233"/>
          <a:ext cx="1764196" cy="590400"/>
        </a:xfrm>
        <a:prstGeom prst="roundRect">
          <a:avLst/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82" tIns="0" rIns="66682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Субвенции</a:t>
          </a:r>
          <a:r>
            <a:rPr lang="ru-RU" sz="1000" kern="1200" dirty="0" smtClean="0"/>
            <a:t> из федерального бюджета и (или) из бюджетов субъектов РФ</a:t>
          </a:r>
          <a:endParaRPr lang="ru-RU" sz="1000" kern="1200" dirty="0"/>
        </a:p>
      </dsp:txBody>
      <dsp:txXfrm>
        <a:off x="154835" y="1247054"/>
        <a:ext cx="1706554" cy="532758"/>
      </dsp:txXfrm>
    </dsp:sp>
    <dsp:sp modelId="{27667808-98F0-44FB-AEEF-F567A5CFEA1B}">
      <dsp:nvSpPr>
        <dsp:cNvPr id="0" name=""/>
        <dsp:cNvSpPr/>
      </dsp:nvSpPr>
      <dsp:spPr>
        <a:xfrm>
          <a:off x="0" y="2987633"/>
          <a:ext cx="2520280" cy="913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5602" tIns="416560" rIns="195602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/>
            <a:t>Предоставляются на конкретные цели на условиях софинансирования расходов</a:t>
          </a:r>
          <a:endParaRPr lang="ru-RU" sz="1000" kern="1200" dirty="0"/>
        </a:p>
      </dsp:txBody>
      <dsp:txXfrm>
        <a:off x="0" y="2987633"/>
        <a:ext cx="2520280" cy="913500"/>
      </dsp:txXfrm>
    </dsp:sp>
    <dsp:sp modelId="{73242B12-C6AA-4AC9-8BB1-032E3D91DD85}">
      <dsp:nvSpPr>
        <dsp:cNvPr id="0" name=""/>
        <dsp:cNvSpPr/>
      </dsp:nvSpPr>
      <dsp:spPr>
        <a:xfrm>
          <a:off x="126014" y="2692433"/>
          <a:ext cx="1764196" cy="590400"/>
        </a:xfrm>
        <a:prstGeom prst="roundRect">
          <a:avLst/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82" tIns="0" rIns="66682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Субсидии</a:t>
          </a:r>
          <a:r>
            <a:rPr lang="ru-RU" sz="1000" kern="1200" dirty="0" smtClean="0"/>
            <a:t> из других бюджетов бюджетной системы РФ</a:t>
          </a:r>
          <a:endParaRPr lang="ru-RU" sz="1000" kern="1200" dirty="0"/>
        </a:p>
      </dsp:txBody>
      <dsp:txXfrm>
        <a:off x="154835" y="2721254"/>
        <a:ext cx="1706554" cy="532758"/>
      </dsp:txXfrm>
    </dsp:sp>
    <dsp:sp modelId="{9ED8EE3B-F9FD-482F-84CE-5BAB4ACDB5E2}">
      <dsp:nvSpPr>
        <dsp:cNvPr id="0" name=""/>
        <dsp:cNvSpPr/>
      </dsp:nvSpPr>
      <dsp:spPr>
        <a:xfrm>
          <a:off x="0" y="4304333"/>
          <a:ext cx="2520280" cy="1197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5602" tIns="416560" rIns="195602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0" i="0" kern="1200" dirty="0" smtClean="0"/>
            <a:t>Предоставляются в формах, предусмотренных БК РФ и другими НПА, которые не относятся к дотациям, субсидиям или субвенциям</a:t>
          </a:r>
          <a:endParaRPr lang="ru-RU" sz="1000" kern="1200" dirty="0"/>
        </a:p>
      </dsp:txBody>
      <dsp:txXfrm>
        <a:off x="0" y="4304333"/>
        <a:ext cx="2520280" cy="1197000"/>
      </dsp:txXfrm>
    </dsp:sp>
    <dsp:sp modelId="{6CBE6593-8BB2-4FD1-8609-EBBD83D266B7}">
      <dsp:nvSpPr>
        <dsp:cNvPr id="0" name=""/>
        <dsp:cNvSpPr/>
      </dsp:nvSpPr>
      <dsp:spPr>
        <a:xfrm>
          <a:off x="126014" y="4009133"/>
          <a:ext cx="1764196" cy="590400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82" tIns="0" rIns="66682" bIns="0" numCol="1" spcCol="1270" anchor="ctr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i="0" kern="1200" dirty="0" smtClean="0"/>
            <a:t>Иные межбюджетные трансферты</a:t>
          </a:r>
          <a:endParaRPr lang="ru-RU" sz="1000" kern="1200" dirty="0"/>
        </a:p>
      </dsp:txBody>
      <dsp:txXfrm>
        <a:off x="154835" y="4037954"/>
        <a:ext cx="1706554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1E5401-CB62-4603-B2FD-9FCBCD7BF9E8}">
      <dsp:nvSpPr>
        <dsp:cNvPr id="0" name=""/>
        <dsp:cNvSpPr/>
      </dsp:nvSpPr>
      <dsp:spPr>
        <a:xfrm>
          <a:off x="0" y="0"/>
          <a:ext cx="1765826" cy="428603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  <a:gs pos="33000">
              <a:srgbClr val="94B6D2">
                <a:tint val="40000"/>
                <a:hueOff val="0"/>
                <a:satOff val="0"/>
                <a:lumOff val="0"/>
                <a:alphaOff val="0"/>
                <a:tint val="86500"/>
              </a:srgbClr>
            </a:gs>
            <a:gs pos="4675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5300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68000">
              <a:srgbClr val="94B6D2">
                <a:tint val="40000"/>
                <a:hueOff val="0"/>
                <a:satOff val="0"/>
                <a:lumOff val="0"/>
                <a:alphaOff val="0"/>
                <a:tint val="86000"/>
              </a:srgbClr>
            </a:gs>
            <a:gs pos="10000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</a:gsLst>
          <a:lin ang="83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Федеральный проект </a:t>
          </a:r>
          <a:r>
            <a:rPr lang="ru-RU" sz="1200" b="1" kern="1200" dirty="0" smtClean="0">
              <a:solidFill>
                <a:srgbClr val="C00000"/>
              </a:solidFill>
              <a:latin typeface="Times New Roman"/>
              <a:ea typeface="+mn-ea"/>
              <a:cs typeface="+mn-cs"/>
            </a:rPr>
            <a:t>«Семейные ценности и инфраструктура культуры»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Национального проекта «Семья»</a:t>
          </a:r>
          <a:endParaRPr lang="ru-RU" sz="12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sp:txBody>
      <dsp:txXfrm>
        <a:off x="0" y="0"/>
        <a:ext cx="1765826" cy="1285811"/>
      </dsp:txXfrm>
    </dsp:sp>
    <dsp:sp modelId="{CFEF2838-4A93-4351-A5ED-1C88C93F3599}">
      <dsp:nvSpPr>
        <dsp:cNvPr id="0" name=""/>
        <dsp:cNvSpPr/>
      </dsp:nvSpPr>
      <dsp:spPr>
        <a:xfrm>
          <a:off x="74570" y="1481480"/>
          <a:ext cx="1603412" cy="2176670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  <a:gs pos="33000">
              <a:sysClr val="window" lastClr="FFFFFF">
                <a:hueOff val="0"/>
                <a:satOff val="0"/>
                <a:lumOff val="0"/>
                <a:alphaOff val="0"/>
                <a:tint val="86500"/>
              </a:sysClr>
            </a:gs>
            <a:gs pos="4675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5300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68000">
              <a:sysClr val="window" lastClr="FFFFFF">
                <a:hueOff val="0"/>
                <a:satOff val="0"/>
                <a:lumOff val="0"/>
                <a:alphaOff val="0"/>
                <a:tint val="86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0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Создание модельной библиотеки в с. Городок</a:t>
          </a:r>
          <a:endParaRPr lang="ru-RU" sz="11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sp:txBody>
      <dsp:txXfrm>
        <a:off x="121532" y="1528442"/>
        <a:ext cx="1509488" cy="2082746"/>
      </dsp:txXfrm>
    </dsp:sp>
    <dsp:sp modelId="{787F24FC-8548-412A-9C6E-0F05E3B86F94}">
      <dsp:nvSpPr>
        <dsp:cNvPr id="0" name=""/>
        <dsp:cNvSpPr/>
      </dsp:nvSpPr>
      <dsp:spPr>
        <a:xfrm>
          <a:off x="1903295" y="0"/>
          <a:ext cx="1765826" cy="428603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  <a:gs pos="33000">
              <a:srgbClr val="94B6D2">
                <a:tint val="40000"/>
                <a:hueOff val="0"/>
                <a:satOff val="0"/>
                <a:lumOff val="0"/>
                <a:alphaOff val="0"/>
                <a:tint val="86500"/>
              </a:srgbClr>
            </a:gs>
            <a:gs pos="4675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5300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68000">
              <a:srgbClr val="94B6D2">
                <a:tint val="40000"/>
                <a:hueOff val="0"/>
                <a:satOff val="0"/>
                <a:lumOff val="0"/>
                <a:alphaOff val="0"/>
                <a:tint val="86000"/>
              </a:srgbClr>
            </a:gs>
            <a:gs pos="10000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</a:gsLst>
          <a:lin ang="83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Федеральный проект </a:t>
          </a:r>
          <a:r>
            <a:rPr lang="ru-RU" sz="1200" b="1" kern="1200" dirty="0" smtClean="0">
              <a:solidFill>
                <a:srgbClr val="C00000"/>
              </a:solidFill>
              <a:latin typeface="Times New Roman"/>
              <a:ea typeface="+mn-ea"/>
              <a:cs typeface="+mn-cs"/>
            </a:rPr>
            <a:t>«Все лучшее детям»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Национального проекта «Молодежь и дети»</a:t>
          </a:r>
          <a:endParaRPr lang="ru-RU" sz="12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sp:txBody>
      <dsp:txXfrm>
        <a:off x="1903295" y="0"/>
        <a:ext cx="1765826" cy="1285811"/>
      </dsp:txXfrm>
    </dsp:sp>
    <dsp:sp modelId="{B503CE61-2D6A-4C76-8D2E-97612BC79CC9}">
      <dsp:nvSpPr>
        <dsp:cNvPr id="0" name=""/>
        <dsp:cNvSpPr/>
      </dsp:nvSpPr>
      <dsp:spPr>
        <a:xfrm>
          <a:off x="1986042" y="1502611"/>
          <a:ext cx="1600333" cy="2155525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  <a:gs pos="33000">
              <a:sysClr val="window" lastClr="FFFFFF">
                <a:hueOff val="0"/>
                <a:satOff val="0"/>
                <a:lumOff val="0"/>
                <a:alphaOff val="0"/>
                <a:tint val="86500"/>
              </a:sysClr>
            </a:gs>
            <a:gs pos="4675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5300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68000">
              <a:sysClr val="window" lastClr="FFFFFF">
                <a:hueOff val="0"/>
                <a:satOff val="0"/>
                <a:lumOff val="0"/>
                <a:alphaOff val="0"/>
                <a:tint val="86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0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1) Модернизация школьной системы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2)Оснащение предметных кабинетов (приобретение оборудования в кабинеты труда и ОБЖ)</a:t>
          </a:r>
          <a:endParaRPr lang="ru-RU" sz="11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sp:txBody>
      <dsp:txXfrm>
        <a:off x="2032914" y="1549483"/>
        <a:ext cx="1506589" cy="2061781"/>
      </dsp:txXfrm>
    </dsp:sp>
    <dsp:sp modelId="{1794FED4-16E0-4AF7-A4A3-6123191ED546}">
      <dsp:nvSpPr>
        <dsp:cNvPr id="0" name=""/>
        <dsp:cNvSpPr/>
      </dsp:nvSpPr>
      <dsp:spPr>
        <a:xfrm>
          <a:off x="3843709" y="0"/>
          <a:ext cx="1765826" cy="428603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  <a:gs pos="33000">
              <a:srgbClr val="94B6D2">
                <a:tint val="40000"/>
                <a:hueOff val="0"/>
                <a:satOff val="0"/>
                <a:lumOff val="0"/>
                <a:alphaOff val="0"/>
                <a:tint val="86500"/>
              </a:srgbClr>
            </a:gs>
            <a:gs pos="4675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5300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68000">
              <a:srgbClr val="94B6D2">
                <a:tint val="40000"/>
                <a:hueOff val="0"/>
                <a:satOff val="0"/>
                <a:lumOff val="0"/>
                <a:alphaOff val="0"/>
                <a:tint val="86000"/>
              </a:srgbClr>
            </a:gs>
            <a:gs pos="10000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</a:gsLst>
          <a:lin ang="83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Федеральный  проект </a:t>
          </a:r>
          <a:r>
            <a:rPr lang="ru-RU" sz="1200" b="1" kern="1200" dirty="0" smtClean="0">
              <a:solidFill>
                <a:srgbClr val="C00000"/>
              </a:solidFill>
              <a:latin typeface="Times New Roman"/>
              <a:ea typeface="+mn-ea"/>
              <a:cs typeface="+mn-cs"/>
            </a:rPr>
            <a:t>«Педагоги и наставники»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Национального проекта «Молодежь и дети»</a:t>
          </a:r>
          <a:endParaRPr lang="ru-RU" sz="12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sp:txBody>
      <dsp:txXfrm>
        <a:off x="3843709" y="0"/>
        <a:ext cx="1765826" cy="1285811"/>
      </dsp:txXfrm>
    </dsp:sp>
    <dsp:sp modelId="{31FE3BE3-81CA-47B0-82E3-7239C44B1414}">
      <dsp:nvSpPr>
        <dsp:cNvPr id="0" name=""/>
        <dsp:cNvSpPr/>
      </dsp:nvSpPr>
      <dsp:spPr>
        <a:xfrm>
          <a:off x="3927723" y="1502555"/>
          <a:ext cx="1595770" cy="2174692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  <a:gs pos="33000">
              <a:sysClr val="window" lastClr="FFFFFF">
                <a:hueOff val="0"/>
                <a:satOff val="0"/>
                <a:lumOff val="0"/>
                <a:alphaOff val="0"/>
                <a:tint val="86500"/>
              </a:sysClr>
            </a:gs>
            <a:gs pos="4675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5300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68000">
              <a:sysClr val="window" lastClr="FFFFFF">
                <a:hueOff val="0"/>
                <a:satOff val="0"/>
                <a:lumOff val="0"/>
                <a:alphaOff val="0"/>
                <a:tint val="86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微软雅黑" pitchFamily="34" charset="-122"/>
              <a:cs typeface="Arial" pitchFamily="34" charset="0"/>
            </a:rPr>
            <a:t>1) Ежемесячное денежное вознаграждение за классное руководство педагогическим работникам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微软雅黑" pitchFamily="34" charset="-122"/>
              <a:cs typeface="Arial" pitchFamily="34" charset="0"/>
            </a:rPr>
            <a:t>2) Ежемесячное денежное вознаграждение советникам директоров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微软雅黑" pitchFamily="34" charset="-122"/>
              <a:cs typeface="Arial" pitchFamily="34" charset="0"/>
            </a:rPr>
            <a:t>3) Обеспечение деятельности советников директоров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微软雅黑" pitchFamily="34" charset="-122"/>
              <a:cs typeface="Arial" pitchFamily="34" charset="0"/>
            </a:rPr>
            <a:t> </a:t>
          </a:r>
          <a:endParaRPr lang="ru-RU" sz="11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sp:txBody>
      <dsp:txXfrm>
        <a:off x="3974462" y="1549294"/>
        <a:ext cx="1502292" cy="2081214"/>
      </dsp:txXfrm>
    </dsp:sp>
    <dsp:sp modelId="{685AA235-4BF7-4E07-AAF2-80B4A2E6B69A}">
      <dsp:nvSpPr>
        <dsp:cNvPr id="0" name=""/>
        <dsp:cNvSpPr/>
      </dsp:nvSpPr>
      <dsp:spPr>
        <a:xfrm>
          <a:off x="5741972" y="0"/>
          <a:ext cx="1765826" cy="428603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  <a:gs pos="33000">
              <a:srgbClr val="94B6D2">
                <a:tint val="40000"/>
                <a:hueOff val="0"/>
                <a:satOff val="0"/>
                <a:lumOff val="0"/>
                <a:alphaOff val="0"/>
                <a:tint val="86500"/>
              </a:srgbClr>
            </a:gs>
            <a:gs pos="4675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5300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68000">
              <a:srgbClr val="94B6D2">
                <a:tint val="40000"/>
                <a:hueOff val="0"/>
                <a:satOff val="0"/>
                <a:lumOff val="0"/>
                <a:alphaOff val="0"/>
                <a:tint val="86000"/>
              </a:srgbClr>
            </a:gs>
            <a:gs pos="10000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</a:gsLst>
          <a:lin ang="83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Федеральный проект </a:t>
          </a:r>
          <a:r>
            <a:rPr lang="ru-RU" sz="1200" b="1" kern="1200" dirty="0" smtClean="0">
              <a:solidFill>
                <a:srgbClr val="C00000"/>
              </a:solidFill>
              <a:latin typeface="Times New Roman"/>
              <a:ea typeface="+mn-ea"/>
              <a:cs typeface="+mn-cs"/>
            </a:rPr>
            <a:t>«Безопасность дорожного движения»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Национального проекта «Инфраструктура для жизни»</a:t>
          </a:r>
          <a:endParaRPr lang="ru-RU" sz="12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</dsp:txBody>
      <dsp:txXfrm>
        <a:off x="5741972" y="0"/>
        <a:ext cx="1765826" cy="1285811"/>
      </dsp:txXfrm>
    </dsp:sp>
    <dsp:sp modelId="{D5F19AE3-D77F-4C92-83EB-874401F1ED5B}">
      <dsp:nvSpPr>
        <dsp:cNvPr id="0" name=""/>
        <dsp:cNvSpPr/>
      </dsp:nvSpPr>
      <dsp:spPr>
        <a:xfrm>
          <a:off x="5793283" y="1531209"/>
          <a:ext cx="1660187" cy="2136441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  <a:gs pos="33000">
              <a:sysClr val="window" lastClr="FFFFFF">
                <a:hueOff val="0"/>
                <a:satOff val="0"/>
                <a:lumOff val="0"/>
                <a:alphaOff val="0"/>
                <a:tint val="86500"/>
              </a:sysClr>
            </a:gs>
            <a:gs pos="4675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5300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68000">
              <a:sysClr val="window" lastClr="FFFFFF">
                <a:hueOff val="0"/>
                <a:satOff val="0"/>
                <a:lumOff val="0"/>
                <a:alphaOff val="0"/>
                <a:tint val="86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0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+mn-ea"/>
            <a:cs typeface="+mn-cs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1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微软雅黑" pitchFamily="34" charset="-122"/>
              <a:cs typeface="Arial" pitchFamily="34" charset="0"/>
            </a:rPr>
            <a:t>Обустройство участков улично-дорожной сети в близи образовательных организаций</a:t>
          </a:r>
        </a:p>
      </dsp:txBody>
      <dsp:txXfrm>
        <a:off x="5841908" y="1579834"/>
        <a:ext cx="1562937" cy="2039191"/>
      </dsp:txXfrm>
    </dsp:sp>
    <dsp:sp modelId="{DEC1E561-B02F-46E9-88CF-4E5824742733}">
      <dsp:nvSpPr>
        <dsp:cNvPr id="0" name=""/>
        <dsp:cNvSpPr/>
      </dsp:nvSpPr>
      <dsp:spPr>
        <a:xfrm>
          <a:off x="7603117" y="0"/>
          <a:ext cx="1765826" cy="428603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  <a:gs pos="33000">
              <a:srgbClr val="94B6D2">
                <a:tint val="40000"/>
                <a:hueOff val="0"/>
                <a:satOff val="0"/>
                <a:lumOff val="0"/>
                <a:alphaOff val="0"/>
                <a:tint val="86500"/>
              </a:srgbClr>
            </a:gs>
            <a:gs pos="4675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53000">
              <a:srgbClr val="94B6D2">
                <a:tint val="40000"/>
                <a:hueOff val="0"/>
                <a:satOff val="0"/>
                <a:lumOff val="0"/>
                <a:alphaOff val="0"/>
                <a:tint val="71000"/>
                <a:satMod val="112000"/>
              </a:srgbClr>
            </a:gs>
            <a:gs pos="68000">
              <a:srgbClr val="94B6D2">
                <a:tint val="40000"/>
                <a:hueOff val="0"/>
                <a:satOff val="0"/>
                <a:lumOff val="0"/>
                <a:alphaOff val="0"/>
                <a:tint val="86000"/>
              </a:srgbClr>
            </a:gs>
            <a:gs pos="100000">
              <a:srgbClr val="94B6D2">
                <a:tint val="40000"/>
                <a:hueOff val="0"/>
                <a:satOff val="0"/>
                <a:lumOff val="0"/>
                <a:alphaOff val="0"/>
                <a:shade val="60000"/>
              </a:srgbClr>
            </a:gs>
          </a:gsLst>
          <a:lin ang="8350000" scaled="1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Федеральный  проект  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rgbClr val="C00000"/>
              </a:solidFill>
              <a:latin typeface="Times New Roman"/>
              <a:ea typeface="+mn-ea"/>
              <a:cs typeface="+mn-cs"/>
            </a:rPr>
            <a:t>«Формирование комфортной городской среды»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Национального проекта   «Инфраструктура для жизни»</a:t>
          </a:r>
          <a:endParaRPr lang="ru-RU" altLang="zh-CN" sz="1100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微软雅黑" pitchFamily="34" charset="-122"/>
            <a:cs typeface="Arial" pitchFamily="34" charset="0"/>
          </a:endParaRPr>
        </a:p>
      </dsp:txBody>
      <dsp:txXfrm>
        <a:off x="7603117" y="0"/>
        <a:ext cx="1765826" cy="1285811"/>
      </dsp:txXfrm>
    </dsp:sp>
    <dsp:sp modelId="{988648AB-0503-4AAB-B7EE-48A0D01EAC8C}">
      <dsp:nvSpPr>
        <dsp:cNvPr id="0" name=""/>
        <dsp:cNvSpPr/>
      </dsp:nvSpPr>
      <dsp:spPr>
        <a:xfrm>
          <a:off x="7682378" y="1521625"/>
          <a:ext cx="1597239" cy="2174664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  <a:gs pos="33000">
              <a:sysClr val="window" lastClr="FFFFFF">
                <a:hueOff val="0"/>
                <a:satOff val="0"/>
                <a:lumOff val="0"/>
                <a:alphaOff val="0"/>
                <a:tint val="86500"/>
              </a:sysClr>
            </a:gs>
            <a:gs pos="4675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53000">
              <a:sysClr val="window" lastClr="FFFFFF">
                <a:hueOff val="0"/>
                <a:satOff val="0"/>
                <a:lumOff val="0"/>
                <a:alphaOff val="0"/>
                <a:tint val="71000"/>
                <a:satMod val="112000"/>
              </a:sysClr>
            </a:gs>
            <a:gs pos="68000">
              <a:sysClr val="window" lastClr="FFFFFF">
                <a:hueOff val="0"/>
                <a:satOff val="0"/>
                <a:lumOff val="0"/>
                <a:alphaOff val="0"/>
                <a:tint val="86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shade val="60000"/>
              </a:sysClr>
            </a:gs>
          </a:gsLst>
          <a:lin ang="8350000" scaled="1"/>
        </a:gradFill>
        <a:ln>
          <a:noFill/>
        </a:ln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0955" rIns="27940" bIns="2095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/>
              <a:ea typeface="+mn-ea"/>
              <a:cs typeface="+mn-cs"/>
            </a:rPr>
            <a:t>Комплексный проект по благоустройству в с. Лугавское</a:t>
          </a:r>
          <a:endParaRPr lang="ru-RU" altLang="zh-CN" sz="1100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/>
            <a:ea typeface="微软雅黑" pitchFamily="34" charset="-122"/>
            <a:cs typeface="Arial" pitchFamily="34" charset="0"/>
          </a:endParaRPr>
        </a:p>
      </dsp:txBody>
      <dsp:txXfrm>
        <a:off x="7729160" y="1568407"/>
        <a:ext cx="1503675" cy="20811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0.22798</cdr:x>
      <cdr:y>0.25621</cdr:y>
    </cdr:from>
    <cdr:to>
      <cdr:x>0.4778</cdr:x>
      <cdr:y>0.70922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34453" y="5171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0.19933</cdr:x>
      <cdr:y>0.19957</cdr:y>
    </cdr:from>
    <cdr:to>
      <cdr:x>0.44915</cdr:x>
      <cdr:y>0.65258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29605" y="4028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100" dirty="0" smtClean="0"/>
        </a:p>
        <a:p xmlns:a="http://schemas.openxmlformats.org/drawingml/2006/main">
          <a:pPr algn="ctr"/>
          <a:r>
            <a:rPr lang="ru-RU" sz="2400" dirty="0" smtClean="0"/>
            <a:t>196,9</a:t>
          </a:r>
          <a:endParaRPr lang="ru-RU" sz="1200" dirty="0" smtClean="0"/>
        </a:p>
        <a:p xmlns:a="http://schemas.openxmlformats.org/drawingml/2006/main">
          <a:pPr algn="ctr"/>
          <a:r>
            <a:rPr lang="ru-RU" sz="1200" dirty="0" smtClean="0"/>
            <a:t>млн руб.</a:t>
          </a:r>
          <a:endParaRPr lang="ru-RU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0.22798</cdr:x>
      <cdr:y>0.25621</cdr:y>
    </cdr:from>
    <cdr:to>
      <cdr:x>0.4778</cdr:x>
      <cdr:y>0.70922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34453" y="5171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0.19933</cdr:x>
      <cdr:y>0.19957</cdr:y>
    </cdr:from>
    <cdr:to>
      <cdr:x>0.44915</cdr:x>
      <cdr:y>0.65258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29605" y="4028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100" dirty="0" smtClean="0"/>
        </a:p>
        <a:p xmlns:a="http://schemas.openxmlformats.org/drawingml/2006/main">
          <a:pPr algn="ctr"/>
          <a:r>
            <a:rPr lang="ru-RU" sz="2400" dirty="0" smtClean="0"/>
            <a:t>42</a:t>
          </a:r>
          <a:endParaRPr lang="ru-RU" sz="1200" dirty="0" smtClean="0"/>
        </a:p>
        <a:p xmlns:a="http://schemas.openxmlformats.org/drawingml/2006/main">
          <a:pPr algn="ctr"/>
          <a:r>
            <a:rPr lang="ru-RU" sz="1200" dirty="0" smtClean="0"/>
            <a:t>млн руб.</a:t>
          </a:r>
          <a:endParaRPr lang="ru-RU" sz="12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0.22798</cdr:x>
      <cdr:y>0.25621</cdr:y>
    </cdr:from>
    <cdr:to>
      <cdr:x>0.4778</cdr:x>
      <cdr:y>0.70922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34453" y="5171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0.18703</cdr:x>
      <cdr:y>0.28378</cdr:y>
    </cdr:from>
    <cdr:to>
      <cdr:x>0.43685</cdr:x>
      <cdr:y>0.73679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84584" y="572817"/>
          <a:ext cx="914399" cy="914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100" dirty="0" smtClean="0">
            <a:solidFill>
              <a:schemeClr val="accent3">
                <a:lumMod val="50000"/>
              </a:schemeClr>
            </a:solidFill>
          </a:endParaRPr>
        </a:p>
        <a:p xmlns:a="http://schemas.openxmlformats.org/drawingml/2006/main">
          <a:pPr algn="ctr"/>
          <a:r>
            <a:rPr lang="ru-RU" sz="2200" b="1" dirty="0" smtClean="0">
              <a:solidFill>
                <a:schemeClr val="accent3">
                  <a:lumMod val="50000"/>
                </a:schemeClr>
              </a:solidFill>
            </a:rPr>
            <a:t>2152,7</a:t>
          </a:r>
        </a:p>
        <a:p xmlns:a="http://schemas.openxmlformats.org/drawingml/2006/main">
          <a:pPr algn="ctr"/>
          <a:r>
            <a:rPr lang="ru-RU" sz="1200" dirty="0" smtClean="0">
              <a:solidFill>
                <a:schemeClr val="accent3">
                  <a:lumMod val="50000"/>
                </a:schemeClr>
              </a:solidFill>
            </a:rPr>
            <a:t>млн руб.</a:t>
          </a:r>
          <a:endParaRPr lang="ru-RU" sz="1200" dirty="0">
            <a:solidFill>
              <a:schemeClr val="accent3">
                <a:lumMod val="50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0.22798</cdr:x>
      <cdr:y>0.25621</cdr:y>
    </cdr:from>
    <cdr:to>
      <cdr:x>0.4778</cdr:x>
      <cdr:y>0.70922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34453" y="51716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0.22156</cdr:x>
      <cdr:y>0.319</cdr:y>
    </cdr:from>
    <cdr:to>
      <cdr:x>0.66544</cdr:x>
      <cdr:y>0.77201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91877" y="643911"/>
          <a:ext cx="985455" cy="914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100" b="1" dirty="0" smtClean="0">
            <a:solidFill>
              <a:schemeClr val="tx2"/>
            </a:solidFill>
          </a:endParaRPr>
        </a:p>
        <a:p xmlns:a="http://schemas.openxmlformats.org/drawingml/2006/main">
          <a:pPr algn="ctr"/>
          <a:r>
            <a:rPr lang="ru-RU" sz="2400" b="1" dirty="0" smtClean="0">
              <a:solidFill>
                <a:schemeClr val="tx2"/>
              </a:solidFill>
            </a:rPr>
            <a:t>2429,0</a:t>
          </a:r>
          <a:endParaRPr lang="ru-RU" sz="1200" b="1" dirty="0" smtClean="0">
            <a:solidFill>
              <a:schemeClr val="tx2"/>
            </a:solidFill>
          </a:endParaRPr>
        </a:p>
        <a:p xmlns:a="http://schemas.openxmlformats.org/drawingml/2006/main">
          <a:pPr algn="ctr"/>
          <a:r>
            <a:rPr lang="ru-RU" sz="1200" b="1" dirty="0" smtClean="0">
              <a:solidFill>
                <a:schemeClr val="tx2"/>
              </a:solidFill>
            </a:rPr>
            <a:t>млн руб.</a:t>
          </a:r>
          <a:endParaRPr lang="ru-RU" sz="1200" b="1" dirty="0">
            <a:solidFill>
              <a:schemeClr val="tx2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07418-8798-466F-9558-B10A9D15AC23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122613" y="509588"/>
            <a:ext cx="36814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5EA92-1BD9-46B2-B1BC-043790705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89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2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9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40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426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226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66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93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4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29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755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228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8" y="274639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37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375A-C223-44C8-917C-F7C3A1BCD50F}" type="datetimeFigureOut">
              <a:rPr lang="en-GB" smtClean="0"/>
              <a:pPr/>
              <a:t>14/05/2026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3841B-0DB4-4C99-B5E5-79625F01DB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846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chart" Target="../charts/chart14.xml"/><Relationship Id="rId7" Type="http://schemas.openxmlformats.org/officeDocument/2006/relationships/diagramQuickStyle" Target="../diagrams/quickStyle1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chart" Target="../charts/chart15.xml"/><Relationship Id="rId9" Type="http://schemas.microsoft.com/office/2007/relationships/diagramDrawing" Target="../diagrams/drawing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906000" cy="654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5141343"/>
            <a:ext cx="9905999" cy="17252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-5680"/>
            <a:ext cx="9906000" cy="50539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rgbClr val="336699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30836" y="5184474"/>
            <a:ext cx="7689582" cy="163901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ОТЧЕТ ОБ </a:t>
            </a:r>
            <a:r>
              <a:rPr lang="ru-RU" altLang="ru-RU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ИСПОЛНЕНИИ  </a:t>
            </a:r>
            <a:endParaRPr lang="ru-RU" altLang="ru-RU" sz="3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altLang="ru-RU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РАЙОННОГО БЮДЖЕТА</a:t>
            </a:r>
            <a:endParaRPr lang="ru-RU" altLang="ru-RU" sz="3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101517" y="5998112"/>
            <a:ext cx="203780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altLang="ru-RU" sz="2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altLang="ru-RU" sz="2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altLang="ru-RU" sz="2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259159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ОСНОВНЫЕ НАПРАВЛЕНИЯ Бюджетной политики</a:t>
            </a:r>
          </a:p>
          <a:p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 и достигнутые результаты в 2025 году</a:t>
            </a:r>
            <a:endParaRPr lang="ru-RU" altLang="ru-RU" sz="1800" b="1" dirty="0">
              <a:solidFill>
                <a:schemeClr val="bg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03377" y="165867"/>
            <a:ext cx="506211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AutoShape 16" descr="https://www.keramzit-aleksin.ru/images/itogi-plany.jpg"/>
          <p:cNvSpPr>
            <a:spLocks noChangeAspect="1" noChangeArrowheads="1"/>
          </p:cNvSpPr>
          <p:nvPr/>
        </p:nvSpPr>
        <p:spPr bwMode="auto">
          <a:xfrm>
            <a:off x="126405" y="-144463"/>
            <a:ext cx="24765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" name="AutoShape 18" descr="https://www.keramzit-aleksin.ru/images/itogi-plany.jpg"/>
          <p:cNvSpPr>
            <a:spLocks noChangeAspect="1" noChangeArrowheads="1"/>
          </p:cNvSpPr>
          <p:nvPr/>
        </p:nvSpPr>
        <p:spPr bwMode="auto">
          <a:xfrm>
            <a:off x="250230" y="7938"/>
            <a:ext cx="24765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195804" y="1081351"/>
            <a:ext cx="9521402" cy="5313033"/>
            <a:chOff x="276495" y="1409700"/>
            <a:chExt cx="11877404" cy="5251452"/>
          </a:xfrm>
          <a:noFill/>
        </p:grpSpPr>
        <p:sp>
          <p:nvSpPr>
            <p:cNvPr id="33" name="Полилиния 32"/>
            <p:cNvSpPr/>
            <p:nvPr/>
          </p:nvSpPr>
          <p:spPr>
            <a:xfrm>
              <a:off x="276495" y="1409700"/>
              <a:ext cx="2474275" cy="5251449"/>
            </a:xfrm>
            <a:custGeom>
              <a:avLst/>
              <a:gdLst>
                <a:gd name="connsiteX0" fmla="*/ 0 w 2352812"/>
                <a:gd name="connsiteY0" fmla="*/ 235281 h 5251449"/>
                <a:gd name="connsiteX1" fmla="*/ 235281 w 2352812"/>
                <a:gd name="connsiteY1" fmla="*/ 0 h 5251449"/>
                <a:gd name="connsiteX2" fmla="*/ 2117531 w 2352812"/>
                <a:gd name="connsiteY2" fmla="*/ 0 h 5251449"/>
                <a:gd name="connsiteX3" fmla="*/ 2352812 w 2352812"/>
                <a:gd name="connsiteY3" fmla="*/ 235281 h 5251449"/>
                <a:gd name="connsiteX4" fmla="*/ 2352812 w 2352812"/>
                <a:gd name="connsiteY4" fmla="*/ 5016168 h 5251449"/>
                <a:gd name="connsiteX5" fmla="*/ 2117531 w 2352812"/>
                <a:gd name="connsiteY5" fmla="*/ 5251449 h 5251449"/>
                <a:gd name="connsiteX6" fmla="*/ 235281 w 2352812"/>
                <a:gd name="connsiteY6" fmla="*/ 5251449 h 5251449"/>
                <a:gd name="connsiteX7" fmla="*/ 0 w 2352812"/>
                <a:gd name="connsiteY7" fmla="*/ 5016168 h 5251449"/>
                <a:gd name="connsiteX8" fmla="*/ 0 w 2352812"/>
                <a:gd name="connsiteY8" fmla="*/ 235281 h 525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2812" h="5251449">
                  <a:moveTo>
                    <a:pt x="0" y="235281"/>
                  </a:moveTo>
                  <a:cubicBezTo>
                    <a:pt x="0" y="105339"/>
                    <a:pt x="105339" y="0"/>
                    <a:pt x="235281" y="0"/>
                  </a:cubicBezTo>
                  <a:lnTo>
                    <a:pt x="2117531" y="0"/>
                  </a:lnTo>
                  <a:cubicBezTo>
                    <a:pt x="2247473" y="0"/>
                    <a:pt x="2352812" y="105339"/>
                    <a:pt x="2352812" y="235281"/>
                  </a:cubicBezTo>
                  <a:lnTo>
                    <a:pt x="2352812" y="5016168"/>
                  </a:lnTo>
                  <a:cubicBezTo>
                    <a:pt x="2352812" y="5146110"/>
                    <a:pt x="2247473" y="5251449"/>
                    <a:pt x="2117531" y="5251449"/>
                  </a:cubicBezTo>
                  <a:lnTo>
                    <a:pt x="235281" y="5251449"/>
                  </a:lnTo>
                  <a:cubicBezTo>
                    <a:pt x="105339" y="5251449"/>
                    <a:pt x="0" y="5146110"/>
                    <a:pt x="0" y="5016168"/>
                  </a:cubicBezTo>
                  <a:lnTo>
                    <a:pt x="0" y="235281"/>
                  </a:lnTo>
                  <a:close/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99568" tIns="2200147" rIns="99568" bIns="1149859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ОБЕСПЕЧЕНИЕ СБАЛАНСИРОВАН-НОСТИ </a:t>
              </a:r>
              <a:r>
                <a:rPr lang="ru-RU" sz="1200" b="1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РАЙОННОГО </a:t>
              </a:r>
              <a:r>
                <a:rPr lang="ru-RU" sz="1200" b="1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БЮДЖЕТА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Результат:</a:t>
              </a:r>
            </a:p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дополнительно получены </a:t>
              </a:r>
            </a:p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72,3 </a:t>
              </a:r>
              <a:r>
                <a:rPr lang="ru-RU" sz="16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млн. </a:t>
              </a:r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руб.</a:t>
              </a:r>
              <a:endPara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75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- на частичную компенсацию расходов на повышение оплаты труда отдельным категориям работников бюджетной сферы </a:t>
              </a:r>
              <a:r>
                <a:rPr lang="ru-RU" sz="750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75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0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24,2 млн руб.</a:t>
              </a: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75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- на </a:t>
              </a:r>
              <a:r>
                <a:rPr lang="ru-RU" sz="750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поддержку мер по обеспечению сбалансированности </a:t>
              </a:r>
              <a:r>
                <a:rPr lang="ru-RU" sz="75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бюджетов  </a:t>
              </a:r>
            </a:p>
            <a:p>
              <a:pPr lvl="0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48,1 млн руб.  </a:t>
              </a:r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2858238" y="1409702"/>
              <a:ext cx="2228089" cy="5251450"/>
            </a:xfrm>
            <a:custGeom>
              <a:avLst/>
              <a:gdLst>
                <a:gd name="connsiteX0" fmla="*/ 0 w 2228090"/>
                <a:gd name="connsiteY0" fmla="*/ 222809 h 5251449"/>
                <a:gd name="connsiteX1" fmla="*/ 222809 w 2228090"/>
                <a:gd name="connsiteY1" fmla="*/ 0 h 5251449"/>
                <a:gd name="connsiteX2" fmla="*/ 2005281 w 2228090"/>
                <a:gd name="connsiteY2" fmla="*/ 0 h 5251449"/>
                <a:gd name="connsiteX3" fmla="*/ 2228090 w 2228090"/>
                <a:gd name="connsiteY3" fmla="*/ 222809 h 5251449"/>
                <a:gd name="connsiteX4" fmla="*/ 2228090 w 2228090"/>
                <a:gd name="connsiteY4" fmla="*/ 5028640 h 5251449"/>
                <a:gd name="connsiteX5" fmla="*/ 2005281 w 2228090"/>
                <a:gd name="connsiteY5" fmla="*/ 5251449 h 5251449"/>
                <a:gd name="connsiteX6" fmla="*/ 222809 w 2228090"/>
                <a:gd name="connsiteY6" fmla="*/ 5251449 h 5251449"/>
                <a:gd name="connsiteX7" fmla="*/ 0 w 2228090"/>
                <a:gd name="connsiteY7" fmla="*/ 5028640 h 5251449"/>
                <a:gd name="connsiteX8" fmla="*/ 0 w 2228090"/>
                <a:gd name="connsiteY8" fmla="*/ 222809 h 525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28090" h="5251449">
                  <a:moveTo>
                    <a:pt x="0" y="222809"/>
                  </a:moveTo>
                  <a:cubicBezTo>
                    <a:pt x="0" y="99755"/>
                    <a:pt x="99755" y="0"/>
                    <a:pt x="222809" y="0"/>
                  </a:cubicBezTo>
                  <a:lnTo>
                    <a:pt x="2005281" y="0"/>
                  </a:lnTo>
                  <a:cubicBezTo>
                    <a:pt x="2128335" y="0"/>
                    <a:pt x="2228090" y="99755"/>
                    <a:pt x="2228090" y="222809"/>
                  </a:cubicBezTo>
                  <a:lnTo>
                    <a:pt x="2228090" y="5028640"/>
                  </a:lnTo>
                  <a:cubicBezTo>
                    <a:pt x="2228090" y="5151694"/>
                    <a:pt x="2128335" y="5251449"/>
                    <a:pt x="2005281" y="5251449"/>
                  </a:cubicBezTo>
                  <a:lnTo>
                    <a:pt x="222809" y="5251449"/>
                  </a:lnTo>
                  <a:cubicBezTo>
                    <a:pt x="99755" y="5251449"/>
                    <a:pt x="0" y="5151694"/>
                    <a:pt x="0" y="5028640"/>
                  </a:cubicBezTo>
                  <a:lnTo>
                    <a:pt x="0" y="222809"/>
                  </a:lnTo>
                  <a:close/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99568" tIns="2200147" rIns="99568" bIns="1149859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ВЗАИМОДЕЙСТВИЕ </a:t>
              </a:r>
              <a:r>
                <a:rPr lang="ru-RU" sz="1200" b="1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 РЕГИОНАЛЬНЫМИ ОРГАНАМИ </a:t>
              </a:r>
              <a:r>
                <a:rPr lang="ru-RU" sz="1200" b="1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ВЛАСТИ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Результат: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объем МБТ из краевого бюджета за год увеличен на 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498,3 </a:t>
              </a:r>
              <a:r>
                <a:rPr lang="ru-RU" sz="16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млн. руб.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5149832" y="1409700"/>
              <a:ext cx="2280989" cy="5251449"/>
            </a:xfrm>
            <a:custGeom>
              <a:avLst/>
              <a:gdLst>
                <a:gd name="connsiteX0" fmla="*/ 0 w 2280989"/>
                <a:gd name="connsiteY0" fmla="*/ 228099 h 5251449"/>
                <a:gd name="connsiteX1" fmla="*/ 228099 w 2280989"/>
                <a:gd name="connsiteY1" fmla="*/ 0 h 5251449"/>
                <a:gd name="connsiteX2" fmla="*/ 2052890 w 2280989"/>
                <a:gd name="connsiteY2" fmla="*/ 0 h 5251449"/>
                <a:gd name="connsiteX3" fmla="*/ 2280989 w 2280989"/>
                <a:gd name="connsiteY3" fmla="*/ 228099 h 5251449"/>
                <a:gd name="connsiteX4" fmla="*/ 2280989 w 2280989"/>
                <a:gd name="connsiteY4" fmla="*/ 5023350 h 5251449"/>
                <a:gd name="connsiteX5" fmla="*/ 2052890 w 2280989"/>
                <a:gd name="connsiteY5" fmla="*/ 5251449 h 5251449"/>
                <a:gd name="connsiteX6" fmla="*/ 228099 w 2280989"/>
                <a:gd name="connsiteY6" fmla="*/ 5251449 h 5251449"/>
                <a:gd name="connsiteX7" fmla="*/ 0 w 2280989"/>
                <a:gd name="connsiteY7" fmla="*/ 5023350 h 5251449"/>
                <a:gd name="connsiteX8" fmla="*/ 0 w 2280989"/>
                <a:gd name="connsiteY8" fmla="*/ 228099 h 525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0989" h="5251449">
                  <a:moveTo>
                    <a:pt x="0" y="228099"/>
                  </a:moveTo>
                  <a:cubicBezTo>
                    <a:pt x="0" y="102123"/>
                    <a:pt x="102123" y="0"/>
                    <a:pt x="228099" y="0"/>
                  </a:cubicBezTo>
                  <a:lnTo>
                    <a:pt x="2052890" y="0"/>
                  </a:lnTo>
                  <a:cubicBezTo>
                    <a:pt x="2178866" y="0"/>
                    <a:pt x="2280989" y="102123"/>
                    <a:pt x="2280989" y="228099"/>
                  </a:cubicBezTo>
                  <a:lnTo>
                    <a:pt x="2280989" y="5023350"/>
                  </a:lnTo>
                  <a:cubicBezTo>
                    <a:pt x="2280989" y="5149326"/>
                    <a:pt x="2178866" y="5251449"/>
                    <a:pt x="2052890" y="5251449"/>
                  </a:cubicBezTo>
                  <a:lnTo>
                    <a:pt x="228099" y="5251449"/>
                  </a:lnTo>
                  <a:cubicBezTo>
                    <a:pt x="102123" y="5251449"/>
                    <a:pt x="0" y="5149326"/>
                    <a:pt x="0" y="5023350"/>
                  </a:cubicBezTo>
                  <a:lnTo>
                    <a:pt x="0" y="228099"/>
                  </a:lnTo>
                  <a:close/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99568" tIns="2200147" rIns="99568" bIns="1149859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ПОВЫШЕНИЕ ЭФФЕКТИВНОСТИ БЮДЖЕТНЫХ РАСХОДОВ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Результат</a:t>
              </a:r>
              <a:r>
                <a:rPr lang="ru-RU" sz="1000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0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полученный экономический эффект от реализации утвержденного плана мероприятий составил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11,6 млн</a:t>
              </a:r>
              <a:r>
                <a:rPr lang="ru-RU" sz="1600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. руб.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b="1" kern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Полилиния 35"/>
            <p:cNvSpPr/>
            <p:nvPr/>
          </p:nvSpPr>
          <p:spPr>
            <a:xfrm>
              <a:off x="7494324" y="1409700"/>
              <a:ext cx="2311595" cy="5251449"/>
            </a:xfrm>
            <a:custGeom>
              <a:avLst/>
              <a:gdLst>
                <a:gd name="connsiteX0" fmla="*/ 0 w 2448808"/>
                <a:gd name="connsiteY0" fmla="*/ 244881 h 5251449"/>
                <a:gd name="connsiteX1" fmla="*/ 244881 w 2448808"/>
                <a:gd name="connsiteY1" fmla="*/ 0 h 5251449"/>
                <a:gd name="connsiteX2" fmla="*/ 2203927 w 2448808"/>
                <a:gd name="connsiteY2" fmla="*/ 0 h 5251449"/>
                <a:gd name="connsiteX3" fmla="*/ 2448808 w 2448808"/>
                <a:gd name="connsiteY3" fmla="*/ 244881 h 5251449"/>
                <a:gd name="connsiteX4" fmla="*/ 2448808 w 2448808"/>
                <a:gd name="connsiteY4" fmla="*/ 5006568 h 5251449"/>
                <a:gd name="connsiteX5" fmla="*/ 2203927 w 2448808"/>
                <a:gd name="connsiteY5" fmla="*/ 5251449 h 5251449"/>
                <a:gd name="connsiteX6" fmla="*/ 244881 w 2448808"/>
                <a:gd name="connsiteY6" fmla="*/ 5251449 h 5251449"/>
                <a:gd name="connsiteX7" fmla="*/ 0 w 2448808"/>
                <a:gd name="connsiteY7" fmla="*/ 5006568 h 5251449"/>
                <a:gd name="connsiteX8" fmla="*/ 0 w 2448808"/>
                <a:gd name="connsiteY8" fmla="*/ 244881 h 525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8808" h="5251449">
                  <a:moveTo>
                    <a:pt x="0" y="244881"/>
                  </a:moveTo>
                  <a:cubicBezTo>
                    <a:pt x="0" y="109637"/>
                    <a:pt x="109637" y="0"/>
                    <a:pt x="244881" y="0"/>
                  </a:cubicBezTo>
                  <a:lnTo>
                    <a:pt x="2203927" y="0"/>
                  </a:lnTo>
                  <a:cubicBezTo>
                    <a:pt x="2339171" y="0"/>
                    <a:pt x="2448808" y="109637"/>
                    <a:pt x="2448808" y="244881"/>
                  </a:cubicBezTo>
                  <a:lnTo>
                    <a:pt x="2448808" y="5006568"/>
                  </a:lnTo>
                  <a:cubicBezTo>
                    <a:pt x="2448808" y="5141812"/>
                    <a:pt x="2339171" y="5251449"/>
                    <a:pt x="2203927" y="5251449"/>
                  </a:cubicBezTo>
                  <a:lnTo>
                    <a:pt x="244881" y="5251449"/>
                  </a:lnTo>
                  <a:cubicBezTo>
                    <a:pt x="109637" y="5251449"/>
                    <a:pt x="0" y="5141812"/>
                    <a:pt x="0" y="5006568"/>
                  </a:cubicBezTo>
                  <a:lnTo>
                    <a:pt x="0" y="244881"/>
                  </a:lnTo>
                  <a:close/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99568" tIns="2200147" rIns="99568" bIns="1149859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Участие в реализации национальных целей, определенных Президентом Российской Федерации</a:t>
              </a:r>
              <a:endParaRPr lang="ru-RU" sz="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Результат</a:t>
              </a:r>
              <a:r>
                <a:rPr lang="ru-RU" sz="1000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0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 реализацию национальных проектов направлено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140,4 млн. руб</a:t>
              </a:r>
              <a:r>
                <a:rPr lang="ru-RU" sz="1600" b="1" dirty="0" smtClean="0">
                  <a:solidFill>
                    <a:srgbClr val="C00000"/>
                  </a:solidFill>
                </a:rPr>
                <a:t>.</a:t>
              </a:r>
              <a:endParaRPr lang="ru-RU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9876538" y="1409700"/>
              <a:ext cx="2277361" cy="5251449"/>
            </a:xfrm>
            <a:custGeom>
              <a:avLst/>
              <a:gdLst>
                <a:gd name="connsiteX0" fmla="*/ 0 w 2116789"/>
                <a:gd name="connsiteY0" fmla="*/ 211679 h 5251449"/>
                <a:gd name="connsiteX1" fmla="*/ 211679 w 2116789"/>
                <a:gd name="connsiteY1" fmla="*/ 0 h 5251449"/>
                <a:gd name="connsiteX2" fmla="*/ 1905110 w 2116789"/>
                <a:gd name="connsiteY2" fmla="*/ 0 h 5251449"/>
                <a:gd name="connsiteX3" fmla="*/ 2116789 w 2116789"/>
                <a:gd name="connsiteY3" fmla="*/ 211679 h 5251449"/>
                <a:gd name="connsiteX4" fmla="*/ 2116789 w 2116789"/>
                <a:gd name="connsiteY4" fmla="*/ 5039770 h 5251449"/>
                <a:gd name="connsiteX5" fmla="*/ 1905110 w 2116789"/>
                <a:gd name="connsiteY5" fmla="*/ 5251449 h 5251449"/>
                <a:gd name="connsiteX6" fmla="*/ 211679 w 2116789"/>
                <a:gd name="connsiteY6" fmla="*/ 5251449 h 5251449"/>
                <a:gd name="connsiteX7" fmla="*/ 0 w 2116789"/>
                <a:gd name="connsiteY7" fmla="*/ 5039770 h 5251449"/>
                <a:gd name="connsiteX8" fmla="*/ 0 w 2116789"/>
                <a:gd name="connsiteY8" fmla="*/ 211679 h 525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6789" h="5251449">
                  <a:moveTo>
                    <a:pt x="0" y="211679"/>
                  </a:moveTo>
                  <a:cubicBezTo>
                    <a:pt x="0" y="94772"/>
                    <a:pt x="94772" y="0"/>
                    <a:pt x="211679" y="0"/>
                  </a:cubicBezTo>
                  <a:lnTo>
                    <a:pt x="1905110" y="0"/>
                  </a:lnTo>
                  <a:cubicBezTo>
                    <a:pt x="2022017" y="0"/>
                    <a:pt x="2116789" y="94772"/>
                    <a:pt x="2116789" y="211679"/>
                  </a:cubicBezTo>
                  <a:lnTo>
                    <a:pt x="2116789" y="5039770"/>
                  </a:lnTo>
                  <a:cubicBezTo>
                    <a:pt x="2116789" y="5156677"/>
                    <a:pt x="2022017" y="5251449"/>
                    <a:pt x="1905110" y="5251449"/>
                  </a:cubicBezTo>
                  <a:lnTo>
                    <a:pt x="211679" y="5251449"/>
                  </a:lnTo>
                  <a:cubicBezTo>
                    <a:pt x="94772" y="5251449"/>
                    <a:pt x="0" y="5156677"/>
                    <a:pt x="0" y="5039770"/>
                  </a:cubicBezTo>
                  <a:lnTo>
                    <a:pt x="0" y="211679"/>
                  </a:lnTo>
                  <a:close/>
                </a:path>
              </a:pathLst>
            </a:custGeom>
            <a:grpFill/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2">
              <a:schemeClr val="dk2">
                <a:hueOff val="0"/>
                <a:satOff val="0"/>
                <a:lumOff val="0"/>
                <a:alphaOff val="0"/>
              </a:schemeClr>
            </a:fillRef>
            <a:effectRef idx="1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99568" tIns="2200147" rIns="99568" bIns="1149859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kern="12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ПОВЫШЕНИЕ ОТКРЫТОСТИ И ПРОЗРАЧНОСТИ БЮДЖЕТА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Результат</a:t>
              </a:r>
              <a:r>
                <a:rPr lang="ru-RU" sz="1000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00" dirty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000" dirty="0" smtClean="0">
                  <a:solidFill>
                    <a:schemeClr val="accent3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на сайте администрации пополняется рубрика «Открытый бюджет»</a:t>
              </a:r>
              <a:endParaRPr lang="ru-RU" sz="1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b="1" kern="12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pic>
        <p:nvPicPr>
          <p:cNvPr id="38" name="Picture 10" descr="https://kartalinka.ru/wp-content/uploads/2020/02/1200px-logo_of_the_national_projects_of_russia.svg_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555" y="1347127"/>
            <a:ext cx="2800902" cy="170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4" descr="https://static.s123-cdn-static-d.com/uploads/3252088/2000_5e85061f3ed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16" y="1351062"/>
            <a:ext cx="1736656" cy="170131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1" descr="https://printer-plotter.ru/images/kartochki/canon/imagerunner-2630i/canon-imagerunner-2630i-proizvoditelnos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842" y="1351062"/>
            <a:ext cx="1659779" cy="170131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18" y="1351062"/>
            <a:ext cx="1613952" cy="1701319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3" name="Овал 42"/>
          <p:cNvSpPr/>
          <p:nvPr/>
        </p:nvSpPr>
        <p:spPr>
          <a:xfrm>
            <a:off x="7975184" y="1347127"/>
            <a:ext cx="1658419" cy="1705254"/>
          </a:xfrm>
          <a:prstGeom prst="ellipse">
            <a:avLst/>
          </a:prstGeom>
          <a:blipFill rotWithShape="1">
            <a:blip r:embed="rId6" cstate="print"/>
            <a:stretch>
              <a:fillRect/>
            </a:stretch>
          </a:blipFill>
        </p:spPr>
        <p:style>
          <a:lnRef idx="1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dk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2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15613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ПОВЫШЕНИЕ  ЭФФЕКТИВНОСТИ  БЮДЖЕТНЫХ  СРЕДСТВ</a:t>
            </a:r>
            <a:endParaRPr lang="ru-RU" altLang="ru-RU" sz="1800" b="1" dirty="0">
              <a:solidFill>
                <a:schemeClr val="bg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03377" y="165867"/>
            <a:ext cx="506211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AutoShape 16" descr="https://www.keramzit-aleksin.ru/images/itogi-plany.jpg"/>
          <p:cNvSpPr>
            <a:spLocks noChangeAspect="1" noChangeArrowheads="1"/>
          </p:cNvSpPr>
          <p:nvPr/>
        </p:nvSpPr>
        <p:spPr bwMode="auto">
          <a:xfrm>
            <a:off x="126405" y="-144463"/>
            <a:ext cx="24765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6746"/>
            <a:ext cx="9906001" cy="6101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53000" y="756746"/>
            <a:ext cx="4953001" cy="61012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33350" y="756746"/>
            <a:ext cx="5610226" cy="6101253"/>
          </a:xfrm>
          <a:prstGeom prst="rect">
            <a:avLst/>
          </a:prstGeom>
          <a:solidFill>
            <a:schemeClr val="tx1">
              <a:lumMod val="50000"/>
              <a:lumOff val="50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593390" y="1135102"/>
            <a:ext cx="416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- поддержано 12 субъектов  малого и среднего предпринимательства</a:t>
            </a:r>
            <a:endParaRPr lang="ru-RU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596928" y="1579472"/>
            <a:ext cx="416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- погашена задолженность по платежам в федеральный бюджет  и внебюджетные фонды </a:t>
            </a:r>
            <a:r>
              <a:rPr lang="ru-RU" sz="1200" b="1" dirty="0" smtClean="0">
                <a:solidFill>
                  <a:srgbClr val="C00000"/>
                </a:solidFill>
              </a:rPr>
              <a:t>5,7 млн. руб.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89833" y="2082100"/>
            <a:ext cx="416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- поставлено на государственный учет и зарегистрировано право на 3 объекта</a:t>
            </a:r>
            <a:endParaRPr lang="ru-RU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593371" y="2596469"/>
            <a:ext cx="41697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- на аукцион выставлено 59 земельных участков</a:t>
            </a:r>
            <a:endParaRPr lang="ru-RU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596909" y="2926753"/>
            <a:ext cx="416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- выявлено 4 объекта недвижимого имущества, имеющие признаки бесхозяйственные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79181" y="3427165"/>
            <a:ext cx="416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- экономия бюджетных средств, в результате размещения муниципального заказа </a:t>
            </a:r>
            <a:r>
              <a:rPr lang="ru-RU" sz="1200" b="1" dirty="0" smtClean="0">
                <a:solidFill>
                  <a:srgbClr val="C00000"/>
                </a:solidFill>
              </a:rPr>
              <a:t>3,4 млн. руб.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82719" y="3951720"/>
            <a:ext cx="416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- оптимизация численности работников бюджетной сферы 45,2 ставок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86257" y="4444376"/>
            <a:ext cx="4169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- на аукцион выставлено 11 мест для размещения рекламных конструкций, заключено 8 договоров </a:t>
            </a:r>
          </a:p>
          <a:p>
            <a:pPr algn="just"/>
            <a:r>
              <a:rPr lang="ru-RU" sz="1200" b="1" dirty="0" smtClean="0">
                <a:solidFill>
                  <a:srgbClr val="C00000"/>
                </a:solidFill>
              </a:rPr>
              <a:t>1,1 млн. руб.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557896" y="5111322"/>
            <a:ext cx="416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/>
              <a:t>- в результате проведенных претензионно-исковых работ </a:t>
            </a:r>
            <a:r>
              <a:rPr lang="ru-RU" sz="1200" b="1" dirty="0" smtClean="0">
                <a:solidFill>
                  <a:srgbClr val="C00000"/>
                </a:solidFill>
              </a:rPr>
              <a:t>1,4 млн. руб.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105650" y="5863753"/>
            <a:ext cx="2800349" cy="82066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90257" y="5920903"/>
            <a:ext cx="2924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11,6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</a:rPr>
              <a:t>млн. рублей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37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Реализация национальных проектов</a:t>
            </a:r>
            <a:endParaRPr lang="ru-RU" altLang="ru-RU" sz="18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AutoShape 18" descr="https://www.keramzit-aleksin.ru/images/itogi-plany.jpg"/>
          <p:cNvSpPr>
            <a:spLocks noChangeAspect="1" noChangeArrowheads="1"/>
          </p:cNvSpPr>
          <p:nvPr/>
        </p:nvSpPr>
        <p:spPr bwMode="auto">
          <a:xfrm>
            <a:off x="250230" y="7938"/>
            <a:ext cx="247650" cy="30480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393105" y="4620286"/>
            <a:ext cx="34500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Федеральный бюджет – 82,6 млн. рублей  </a:t>
            </a:r>
          </a:p>
          <a:p>
            <a:r>
              <a:rPr lang="ru-RU" sz="1400" b="1" dirty="0" smtClean="0"/>
              <a:t>Краевой бюджет – 57,0 млн. рублей   </a:t>
            </a:r>
          </a:p>
          <a:p>
            <a:r>
              <a:rPr lang="ru-RU" sz="1400" b="1" dirty="0" smtClean="0"/>
              <a:t>Местный бюджет – 0,8 млн. рублей</a:t>
            </a:r>
            <a:endParaRPr lang="ru-RU" sz="1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7823760" y="1810805"/>
            <a:ext cx="186552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C00000"/>
                </a:solidFill>
              </a:rPr>
              <a:t>предусмотрено </a:t>
            </a:r>
            <a:r>
              <a:rPr lang="ru-RU" sz="4000" b="1" dirty="0" smtClean="0">
                <a:solidFill>
                  <a:srgbClr val="C00000"/>
                </a:solidFill>
              </a:rPr>
              <a:t>141,1 </a:t>
            </a:r>
          </a:p>
          <a:p>
            <a:pPr algn="r"/>
            <a:r>
              <a:rPr lang="ru-RU" b="1" dirty="0" smtClean="0">
                <a:solidFill>
                  <a:srgbClr val="C00000"/>
                </a:solidFill>
              </a:rPr>
              <a:t>млн. рублей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8594" y="1108098"/>
            <a:ext cx="46987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/>
              <a:t>Федеральный бюджет – </a:t>
            </a:r>
            <a:r>
              <a:rPr lang="ru-RU" sz="1400" b="1" dirty="0" smtClean="0"/>
              <a:t>83,3 </a:t>
            </a:r>
            <a:r>
              <a:rPr lang="ru-RU" sz="1400" b="1" dirty="0" smtClean="0"/>
              <a:t>млн. рублей   </a:t>
            </a:r>
          </a:p>
          <a:p>
            <a:pPr algn="r"/>
            <a:r>
              <a:rPr lang="ru-RU" sz="1400" b="1" dirty="0" smtClean="0"/>
              <a:t>Краевой бюджет – 57,0 млн. рублей   </a:t>
            </a:r>
          </a:p>
          <a:p>
            <a:pPr algn="r"/>
            <a:r>
              <a:rPr lang="ru-RU" sz="1400" b="1" dirty="0" smtClean="0"/>
              <a:t>Местный бюджет – 0,8 млн. рублей</a:t>
            </a:r>
            <a:endParaRPr lang="ru-RU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74055" y="5277791"/>
            <a:ext cx="346220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освоено </a:t>
            </a:r>
          </a:p>
          <a:p>
            <a:r>
              <a:rPr lang="ru-RU" sz="4000" b="1" dirty="0" smtClean="0">
                <a:solidFill>
                  <a:srgbClr val="C00000"/>
                </a:solidFill>
              </a:rPr>
              <a:t>140,4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млн. рублей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453" y="4300430"/>
            <a:ext cx="5056021" cy="134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07" y="897075"/>
            <a:ext cx="5362574" cy="1541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934" y="2515019"/>
            <a:ext cx="5807545" cy="123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7258" y="2298952"/>
            <a:ext cx="225734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4400" b="1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8,1</a:t>
            </a:r>
            <a:r>
              <a:rPr lang="ru-RU" b="1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 млн.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12172" y="3770916"/>
            <a:ext cx="26164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4400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79,0</a:t>
            </a:r>
            <a:r>
              <a:rPr lang="ru-RU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млн. руб.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40347" y="5543062"/>
            <a:ext cx="26164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4400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53,3</a:t>
            </a:r>
            <a:r>
              <a:rPr lang="ru-RU" b="1" kern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b="1" kern="0" dirty="0">
                <a:latin typeface="Tahoma" pitchFamily="34" charset="0"/>
                <a:ea typeface="Tahoma" pitchFamily="34" charset="0"/>
                <a:cs typeface="Tahoma" pitchFamily="34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20029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показатели </a:t>
            </a:r>
            <a: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социально-экономического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развития </a:t>
            </a:r>
            <a: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Минусинского района за 2025 год</a:t>
            </a:r>
            <a:endParaRPr lang="ru-RU" altLang="ru-RU" sz="11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9" y="165867"/>
            <a:ext cx="447769" cy="475920"/>
          </a:xfrm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04658854"/>
              </p:ext>
            </p:extLst>
          </p:nvPr>
        </p:nvGraphicFramePr>
        <p:xfrm>
          <a:off x="543999" y="2940952"/>
          <a:ext cx="6580701" cy="3450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81275" y="2493749"/>
            <a:ext cx="7500650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tabLst>
                <a:tab pos="266700" algn="l"/>
              </a:tabLst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Численность населения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01.01.2025 г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., чел.</a:t>
            </a:r>
          </a:p>
          <a:p>
            <a:pPr lvl="0" eaLnBrk="0" fontAlgn="base" hangingPunct="0">
              <a:spcAft>
                <a:spcPct val="0"/>
              </a:spcAft>
              <a:buClr>
                <a:schemeClr val="hlink"/>
              </a:buClr>
              <a:buSzPct val="65000"/>
              <a:tabLst>
                <a:tab pos="266700" algn="l"/>
              </a:tabLst>
            </a:pPr>
            <a:r>
              <a:rPr lang="ru-RU" sz="10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(по муниципальным образованиям сельских поселений, действовавших до 01.01.2026 года)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8900" y="1107417"/>
            <a:ext cx="1633250" cy="12311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Численность населения на 01.01.2025</a:t>
            </a:r>
          </a:p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23 894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1400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85349" y="1021692"/>
            <a:ext cx="15151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население моложе трудоспособного возраста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5 540 </a:t>
            </a:r>
            <a:r>
              <a:rPr lang="ru-RU" dirty="0" smtClean="0">
                <a:solidFill>
                  <a:srgbClr val="C00000"/>
                </a:solidFill>
              </a:rPr>
              <a:t>человек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78173" y="1031216"/>
            <a:ext cx="13752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старше трудоспособного возраста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4 076 </a:t>
            </a:r>
            <a:r>
              <a:rPr lang="ru-RU" dirty="0" smtClean="0">
                <a:solidFill>
                  <a:srgbClr val="C00000"/>
                </a:solidFill>
              </a:rPr>
              <a:t>человек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5236" y="993116"/>
            <a:ext cx="153791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трудоспособное население</a:t>
            </a: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14 278 </a:t>
            </a:r>
            <a:r>
              <a:rPr lang="ru-RU" dirty="0" smtClean="0">
                <a:solidFill>
                  <a:srgbClr val="C00000"/>
                </a:solidFill>
              </a:rPr>
              <a:t>человек</a:t>
            </a: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346" y="1105118"/>
            <a:ext cx="1106757" cy="110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526" y="1083915"/>
            <a:ext cx="1094932" cy="1094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1" r="13370"/>
          <a:stretch/>
        </p:blipFill>
        <p:spPr bwMode="auto">
          <a:xfrm>
            <a:off x="5838825" y="1105118"/>
            <a:ext cx="1285875" cy="1073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05475" y="2278550"/>
            <a:ext cx="38481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</a:rPr>
              <a:t>Основные предприятия </a:t>
            </a:r>
          </a:p>
          <a:p>
            <a:pPr algn="r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ЗАО «Искра Ленина»</a:t>
            </a:r>
          </a:p>
          <a:p>
            <a:pPr algn="r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КГАУ СОЦ «Тесь»</a:t>
            </a:r>
          </a:p>
          <a:p>
            <a:pPr algn="r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ОАО «Енисейская ТГК-13»</a:t>
            </a:r>
          </a:p>
          <a:p>
            <a:pPr algn="r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ООО «Мельник»</a:t>
            </a:r>
          </a:p>
          <a:p>
            <a:pPr algn="r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ООО «Тесинская мука»</a:t>
            </a:r>
          </a:p>
          <a:p>
            <a:pPr algn="r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ООО «Тигрицкое»</a:t>
            </a:r>
          </a:p>
          <a:p>
            <a:pPr algn="r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</a:rPr>
              <a:t>ОПХ «Минусинское»</a:t>
            </a:r>
          </a:p>
        </p:txBody>
      </p:sp>
      <p:pic>
        <p:nvPicPr>
          <p:cNvPr id="6159" name="Picture 15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183" y="4743123"/>
            <a:ext cx="4105275" cy="179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1" name="Picture 17" descr="Picture background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6" r="26986"/>
          <a:stretch/>
        </p:blipFill>
        <p:spPr bwMode="auto">
          <a:xfrm>
            <a:off x="4203093" y="4743123"/>
            <a:ext cx="1236306" cy="179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3" name="Picture 19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916" y="4092673"/>
            <a:ext cx="2039279" cy="114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4" name="Picture 2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194" y="4092673"/>
            <a:ext cx="1713861" cy="1147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6" name="Picture 22" descr="Picture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921" y="4092673"/>
            <a:ext cx="1524996" cy="114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86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altLang="ru-RU" sz="18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</a:t>
            </a:r>
            <a: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показатели социально-экономического </a:t>
            </a:r>
            <a:b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развития Минусинского района за 2025 год</a:t>
            </a:r>
            <a:endParaRPr lang="ru-RU" altLang="ru-RU" sz="11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altLang="ru-RU" sz="1800" b="1" dirty="0">
              <a:solidFill>
                <a:schemeClr val="bg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03377" y="165867"/>
            <a:ext cx="506211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8669"/>
            <a:ext cx="9906000" cy="402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4774" y="2916656"/>
            <a:ext cx="307657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урожай зерна </a:t>
            </a: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80,4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тыс.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4774" y="3345281"/>
            <a:ext cx="307657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урожайность  </a:t>
            </a:r>
            <a:r>
              <a:rPr lang="ru-RU" sz="25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23,2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ц/га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86100" y="2935706"/>
            <a:ext cx="20764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rgbClr val="C00000"/>
                </a:solidFill>
              </a:rPr>
              <a:t>+ 11,5 </a:t>
            </a:r>
            <a:r>
              <a:rPr lang="ru-RU" b="1" dirty="0" smtClean="0">
                <a:solidFill>
                  <a:srgbClr val="C00000"/>
                </a:solidFill>
              </a:rPr>
              <a:t>тыс. тн.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05175" y="3335756"/>
            <a:ext cx="20764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rgbClr val="C00000"/>
                </a:solidFill>
              </a:rPr>
              <a:t>122,1%</a:t>
            </a:r>
            <a:endParaRPr lang="ru-RU" sz="2500" b="1" dirty="0">
              <a:solidFill>
                <a:srgbClr val="C00000"/>
              </a:solidFill>
            </a:endParaRPr>
          </a:p>
        </p:txBody>
      </p:sp>
      <p:pic>
        <p:nvPicPr>
          <p:cNvPr id="2058" name="Picture 10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6" y="239667"/>
            <a:ext cx="7391104" cy="739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" y="775797"/>
            <a:ext cx="2176982" cy="205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2438399" y="906881"/>
            <a:ext cx="1895476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получено молока  </a:t>
            </a:r>
          </a:p>
          <a:p>
            <a:r>
              <a:rPr lang="ru-RU" sz="2500" b="1" dirty="0" smtClean="0">
                <a:solidFill>
                  <a:srgbClr val="C00000"/>
                </a:solidFill>
              </a:rPr>
              <a:t>15 972 </a:t>
            </a:r>
            <a:r>
              <a:rPr lang="ru-RU" b="1" dirty="0" smtClean="0">
                <a:solidFill>
                  <a:srgbClr val="C00000"/>
                </a:solidFill>
              </a:rPr>
              <a:t>тонн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774" y="3812006"/>
            <a:ext cx="307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поголовье скота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95625" y="3745331"/>
            <a:ext cx="20764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>
                <a:solidFill>
                  <a:srgbClr val="C00000"/>
                </a:solidFill>
              </a:rPr>
              <a:t>+ 457 голов</a:t>
            </a:r>
            <a:endParaRPr lang="ru-RU" sz="25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47923" y="1973681"/>
            <a:ext cx="222885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надой на 1 корову</a:t>
            </a:r>
          </a:p>
          <a:p>
            <a:r>
              <a:rPr lang="ru-RU" sz="2500" b="1" dirty="0" smtClean="0">
                <a:solidFill>
                  <a:srgbClr val="C00000"/>
                </a:solidFill>
              </a:rPr>
              <a:t>5 730 кг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96525" y="995556"/>
            <a:ext cx="1709450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Площадь территории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3 185,3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км2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3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8" b="12416"/>
          <a:stretch/>
        </p:blipFill>
        <p:spPr bwMode="auto">
          <a:xfrm>
            <a:off x="0" y="2981325"/>
            <a:ext cx="9906000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altLang="ru-RU" sz="18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</a:t>
            </a:r>
            <a: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показатели социально-экономического </a:t>
            </a:r>
            <a:b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развития Минусинского района за 2025 год</a:t>
            </a:r>
            <a:endParaRPr lang="ru-RU" altLang="ru-RU" sz="11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altLang="ru-RU" sz="1800" b="1" dirty="0">
              <a:solidFill>
                <a:schemeClr val="bg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03377" y="165867"/>
            <a:ext cx="506211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764246"/>
            <a:ext cx="2181225" cy="152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755" y="804528"/>
            <a:ext cx="2843039" cy="173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4" y="783322"/>
            <a:ext cx="2608269" cy="173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09725" y="1879524"/>
            <a:ext cx="166687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22,69</a:t>
            </a:r>
            <a:r>
              <a:rPr lang="ru-RU" sz="2500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sz="2500" b="1" dirty="0" smtClean="0">
                <a:solidFill>
                  <a:srgbClr val="C00000"/>
                </a:solidFill>
              </a:rPr>
              <a:t>тыс. </a:t>
            </a:r>
            <a:r>
              <a:rPr lang="ru-RU" sz="2500" b="1" dirty="0" smtClean="0">
                <a:solidFill>
                  <a:srgbClr val="C00000"/>
                </a:solidFill>
              </a:rPr>
              <a:t>т</a:t>
            </a:r>
            <a:endParaRPr lang="ru-RU" sz="25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14900" y="1882580"/>
            <a:ext cx="166687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14,05 </a:t>
            </a:r>
          </a:p>
          <a:p>
            <a:r>
              <a:rPr lang="ru-RU" sz="2500" b="1" dirty="0" smtClean="0">
                <a:solidFill>
                  <a:srgbClr val="C00000"/>
                </a:solidFill>
              </a:rPr>
              <a:t>тыс. </a:t>
            </a:r>
            <a:r>
              <a:rPr lang="ru-RU" sz="2500" b="1" dirty="0" smtClean="0">
                <a:solidFill>
                  <a:srgbClr val="C00000"/>
                </a:solidFill>
              </a:rPr>
              <a:t>т</a:t>
            </a:r>
            <a:endParaRPr lang="ru-RU" sz="25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34400" y="1887941"/>
            <a:ext cx="166687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1,48 </a:t>
            </a:r>
          </a:p>
          <a:p>
            <a:r>
              <a:rPr lang="ru-RU" sz="2500" b="1" dirty="0" smtClean="0">
                <a:solidFill>
                  <a:srgbClr val="C00000"/>
                </a:solidFill>
              </a:rPr>
              <a:t>тыс. </a:t>
            </a:r>
            <a:r>
              <a:rPr lang="ru-RU" sz="2500" b="1" dirty="0" smtClean="0">
                <a:solidFill>
                  <a:srgbClr val="C00000"/>
                </a:solidFill>
              </a:rPr>
              <a:t>т</a:t>
            </a:r>
            <a:endParaRPr lang="ru-RU" sz="25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48537" y="5413299"/>
            <a:ext cx="2147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101 магазин</a:t>
            </a:r>
            <a:endParaRPr lang="ru-RU" sz="2500" b="1" dirty="0">
              <a:solidFill>
                <a:srgbClr val="C00000"/>
              </a:solidFill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333375" y="3848100"/>
            <a:ext cx="3124199" cy="29813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31030" y="4624655"/>
            <a:ext cx="2550319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оборот розничной торговли</a:t>
            </a:r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1 548,7</a:t>
            </a:r>
          </a:p>
          <a:p>
            <a:pPr algn="ctr"/>
            <a:r>
              <a:rPr lang="ru-RU" sz="2500" b="1" dirty="0" smtClean="0">
                <a:solidFill>
                  <a:srgbClr val="C00000"/>
                </a:solidFill>
              </a:rPr>
              <a:t>млн. руб.</a:t>
            </a:r>
            <a:endParaRPr lang="ru-RU" sz="25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74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altLang="ru-RU" sz="1800" b="1" dirty="0" smtClean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Основные </a:t>
            </a:r>
            <a: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показатели социально-экономического </a:t>
            </a:r>
            <a:b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ru-RU" altLang="ru-RU" sz="18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развития Минусинского района за 2025 год</a:t>
            </a:r>
            <a:endParaRPr lang="ru-RU" altLang="ru-RU" sz="11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ru-RU" altLang="ru-RU" sz="1800" b="1" dirty="0">
              <a:solidFill>
                <a:schemeClr val="bg1"/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03377" y="165867"/>
            <a:ext cx="506211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6746"/>
            <a:ext cx="9906000" cy="6101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257550" y="2295526"/>
            <a:ext cx="2314575" cy="11797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305175" y="2381249"/>
            <a:ext cx="2219326" cy="103105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Уровень безработицы </a:t>
            </a:r>
          </a:p>
          <a:p>
            <a:pPr algn="ctr"/>
            <a:r>
              <a:rPr lang="ru-RU" sz="2500" b="1" dirty="0" smtClean="0">
                <a:solidFill>
                  <a:schemeClr val="bg1"/>
                </a:solidFill>
              </a:rPr>
              <a:t>0,7</a:t>
            </a:r>
            <a:r>
              <a:rPr lang="ru-RU" b="1" dirty="0" smtClean="0">
                <a:solidFill>
                  <a:schemeClr val="bg1"/>
                </a:solidFill>
              </a:rPr>
              <a:t>%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81175" y="864395"/>
            <a:ext cx="226695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среднемесячная заработная плата </a:t>
            </a:r>
          </a:p>
          <a:p>
            <a:r>
              <a:rPr lang="ru-RU" sz="2500" b="1" dirty="0" smtClean="0">
                <a:solidFill>
                  <a:srgbClr val="C00000"/>
                </a:solidFill>
              </a:rPr>
              <a:t>64,3</a:t>
            </a:r>
            <a:r>
              <a:rPr lang="ru-RU" b="1" dirty="0" smtClean="0">
                <a:solidFill>
                  <a:srgbClr val="C00000"/>
                </a:solidFill>
              </a:rPr>
              <a:t> тыс. рублей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53025" y="865585"/>
            <a:ext cx="226695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объем инвестиций </a:t>
            </a:r>
            <a:r>
              <a:rPr lang="ru-RU" b="1" smtClean="0"/>
              <a:t>в </a:t>
            </a:r>
            <a:r>
              <a:rPr lang="ru-RU" b="1" smtClean="0"/>
              <a:t>основной </a:t>
            </a:r>
            <a:r>
              <a:rPr lang="ru-RU" b="1" dirty="0" smtClean="0"/>
              <a:t>капитал</a:t>
            </a:r>
          </a:p>
          <a:p>
            <a:r>
              <a:rPr lang="ru-RU" sz="2500" b="1" dirty="0" smtClean="0">
                <a:solidFill>
                  <a:srgbClr val="C00000"/>
                </a:solidFill>
              </a:rPr>
              <a:t>1 447 </a:t>
            </a:r>
            <a:r>
              <a:rPr lang="ru-RU" b="1" dirty="0" smtClean="0">
                <a:solidFill>
                  <a:srgbClr val="C00000"/>
                </a:solidFill>
              </a:rPr>
              <a:t>млн. рублей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6175" y="1417618"/>
            <a:ext cx="8001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+</a:t>
            </a:r>
            <a:r>
              <a:rPr lang="ru-RU" sz="2500" b="1" dirty="0" smtClean="0">
                <a:solidFill>
                  <a:srgbClr val="00B0F0"/>
                </a:solidFill>
              </a:rPr>
              <a:t>15</a:t>
            </a:r>
            <a:r>
              <a:rPr lang="ru-RU" b="1" dirty="0" smtClean="0">
                <a:solidFill>
                  <a:srgbClr val="00B0F0"/>
                </a:solidFill>
              </a:rPr>
              <a:t>%</a:t>
            </a:r>
            <a:endParaRPr lang="ru-RU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88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ПАРАМЕТРЫ БЮДЖЕТА</a:t>
            </a:r>
            <a:endParaRPr lang="ru-RU" altLang="ru-RU" sz="11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9" y="165867"/>
            <a:ext cx="447769" cy="475920"/>
          </a:xfrm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9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5" name="AutoShape 16" descr="https://www.keramzit-aleksin.ru/images/itogi-plany.jpg"/>
          <p:cNvSpPr>
            <a:spLocks noChangeAspect="1" noChangeArrowheads="1"/>
          </p:cNvSpPr>
          <p:nvPr/>
        </p:nvSpPr>
        <p:spPr bwMode="auto">
          <a:xfrm>
            <a:off x="126405" y="-144463"/>
            <a:ext cx="24765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aphicFrame>
        <p:nvGraphicFramePr>
          <p:cNvPr id="13" name="Group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777581"/>
              </p:ext>
            </p:extLst>
          </p:nvPr>
        </p:nvGraphicFramePr>
        <p:xfrm>
          <a:off x="5123810" y="1700808"/>
          <a:ext cx="4392486" cy="4691067"/>
        </p:xfrm>
        <a:graphic>
          <a:graphicData uri="http://schemas.openxmlformats.org/drawingml/2006/table">
            <a:tbl>
              <a:tblPr/>
              <a:tblGrid>
                <a:gridCol w="1512168"/>
                <a:gridCol w="720080"/>
                <a:gridCol w="720080"/>
                <a:gridCol w="720080"/>
                <a:gridCol w="720078"/>
              </a:tblGrid>
              <a:tr h="427147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 / </a:t>
                      </a:r>
                    </a:p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млн рублей</a:t>
                      </a:r>
                    </a:p>
                  </a:txBody>
                  <a:tcPr marT="45699" marB="4569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2023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Факт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2024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Факт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План </a:t>
                      </a:r>
                      <a:r>
                        <a:rPr kumimoji="0" lang="ru-RU" sz="6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уточненный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Факт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3477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ДОХОДЫ - ВСЕГО,</a:t>
                      </a: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т. ч.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1 702,2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2 063,7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2 418,8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2 391,6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3477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Налоговые и неналоговые доходы</a:t>
                      </a:r>
                    </a:p>
                  </a:txBody>
                  <a:tcPr marT="45699" marB="4569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186,7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212,1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241,5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238,9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3477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Дотации из краевого бюджета</a:t>
                      </a:r>
                    </a:p>
                  </a:txBody>
                  <a:tcPr marT="45699" marB="45699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569,0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727,5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792,8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792,8</a:t>
                      </a:r>
                    </a:p>
                  </a:txBody>
                  <a:tcPr marT="45699" marB="4569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40694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Субсидии, субвенции, иные межбюджетные трансферты из краевого бюджета, имеющие целевой характер использования</a:t>
                      </a:r>
                    </a:p>
                  </a:txBody>
                  <a:tcPr marT="45699" marB="45699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916,3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911,9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1 368,6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1 344,0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3803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Иные МБТ (в </a:t>
                      </a: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т.ч</a:t>
                      </a: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полномочия сельсоветов)</a:t>
                      </a:r>
                    </a:p>
                  </a:txBody>
                  <a:tcPr marT="45699" marB="45699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34,9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218,2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16,1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16,1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3477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Прочие безвозмездные поступления</a:t>
                      </a:r>
                    </a:p>
                  </a:txBody>
                  <a:tcPr marT="45699" marB="45699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0,8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5,0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3,1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3,1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41050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Возврат остатков субсидий, субвенций и иных мбт</a:t>
                      </a:r>
                    </a:p>
                  </a:txBody>
                  <a:tcPr marT="45699" marB="45699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-5,5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-11,0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-3,3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-3,3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6948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РАСХОДЫ  - ВСЕГО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1 676,2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2 065,2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2 500,3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2 429,0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27147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ДЕФИЦИТ(-), </a:t>
                      </a:r>
                    </a:p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ПРОФИЦИТ (+)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26,0</a:t>
                      </a: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-1,5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-81,5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-37,4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483850" y="1153333"/>
            <a:ext cx="3960440" cy="30646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Параметры районного бюджета</a:t>
            </a:r>
            <a:endParaRPr lang="ru-RU" sz="12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4487" y="1085089"/>
            <a:ext cx="4104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cs typeface="Times New Roman" pitchFamily="18" charset="0"/>
              </a:rPr>
              <a:t>      Бюджет сбалансирован</a:t>
            </a:r>
            <a:endParaRPr lang="ru-RU" dirty="0" smtClean="0"/>
          </a:p>
        </p:txBody>
      </p:sp>
      <p:graphicFrame>
        <p:nvGraphicFramePr>
          <p:cNvPr id="16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2974155"/>
              </p:ext>
            </p:extLst>
          </p:nvPr>
        </p:nvGraphicFramePr>
        <p:xfrm>
          <a:off x="288199" y="1459801"/>
          <a:ext cx="4409481" cy="4885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887349" y="1146674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/>
              <a:t>м</a:t>
            </a:r>
            <a:r>
              <a:rPr lang="ru-RU" sz="900" b="1" dirty="0" smtClean="0"/>
              <a:t>лн. руб.</a:t>
            </a:r>
            <a:endParaRPr lang="ru-RU" sz="900" b="1" dirty="0"/>
          </a:p>
        </p:txBody>
      </p:sp>
    </p:spTree>
    <p:extLst>
      <p:ext uri="{BB962C8B-B14F-4D97-AF65-F5344CB8AC3E}">
        <p14:creationId xmlns:p14="http://schemas.microsoft.com/office/powerpoint/2010/main" val="347723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ДОХОДЫ РАЙОННОГО БЮДЖЕТА</a:t>
            </a: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9" y="165867"/>
            <a:ext cx="447769" cy="475920"/>
          </a:xfrm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10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AutoShape 18" descr="https://www.keramzit-aleksin.ru/images/itogi-plany.jpg"/>
          <p:cNvSpPr>
            <a:spLocks noChangeAspect="1" noChangeArrowheads="1"/>
          </p:cNvSpPr>
          <p:nvPr/>
        </p:nvSpPr>
        <p:spPr bwMode="auto">
          <a:xfrm>
            <a:off x="250230" y="7938"/>
            <a:ext cx="24765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35646"/>
              </p:ext>
            </p:extLst>
          </p:nvPr>
        </p:nvGraphicFramePr>
        <p:xfrm>
          <a:off x="5465663" y="1250175"/>
          <a:ext cx="4041691" cy="2218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" name="Заголовок 6"/>
          <p:cNvSpPr txBox="1">
            <a:spLocks/>
          </p:cNvSpPr>
          <p:nvPr/>
        </p:nvSpPr>
        <p:spPr>
          <a:xfrm>
            <a:off x="5402898" y="1016124"/>
            <a:ext cx="4104456" cy="25202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b="1" dirty="0" smtClean="0">
                <a:solidFill>
                  <a:schemeClr val="accent1"/>
                </a:solidFill>
              </a:rPr>
              <a:t>Динамика доходов бюджета, млн руб.</a:t>
            </a:r>
            <a:endParaRPr lang="ru-RU" sz="1200" b="1" dirty="0">
              <a:solidFill>
                <a:schemeClr val="accent1"/>
              </a:solidFill>
            </a:endParaRPr>
          </a:p>
        </p:txBody>
      </p:sp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1532456"/>
              </p:ext>
            </p:extLst>
          </p:nvPr>
        </p:nvGraphicFramePr>
        <p:xfrm>
          <a:off x="5751983" y="4285388"/>
          <a:ext cx="3888432" cy="2268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Заголовок 6"/>
          <p:cNvSpPr txBox="1">
            <a:spLocks/>
          </p:cNvSpPr>
          <p:nvPr/>
        </p:nvSpPr>
        <p:spPr>
          <a:xfrm>
            <a:off x="5648325" y="3948472"/>
            <a:ext cx="4095749" cy="25202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Calibri (Заголовки)"/>
              </a:rPr>
              <a:t>Структура доходов бюджета в 2025 году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Calibri (Заголовки)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602604050"/>
              </p:ext>
            </p:extLst>
          </p:nvPr>
        </p:nvGraphicFramePr>
        <p:xfrm>
          <a:off x="276214" y="1294538"/>
          <a:ext cx="4694826" cy="1992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654946737"/>
              </p:ext>
            </p:extLst>
          </p:nvPr>
        </p:nvGraphicFramePr>
        <p:xfrm>
          <a:off x="374055" y="4314800"/>
          <a:ext cx="4940896" cy="1992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Заголовок 6"/>
          <p:cNvSpPr txBox="1">
            <a:spLocks/>
          </p:cNvSpPr>
          <p:nvPr/>
        </p:nvSpPr>
        <p:spPr>
          <a:xfrm>
            <a:off x="278805" y="1042510"/>
            <a:ext cx="4550369" cy="25202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b="1" dirty="0" smtClean="0">
                <a:solidFill>
                  <a:schemeClr val="accent1"/>
                </a:solidFill>
                <a:latin typeface="Calibri (Основной текст)"/>
              </a:rPr>
              <a:t>Динамика собственных  доходов бюджета, млн. руб.</a:t>
            </a:r>
            <a:endParaRPr lang="ru-RU" sz="1200" b="1" dirty="0">
              <a:solidFill>
                <a:schemeClr val="accent1"/>
              </a:solidFill>
              <a:latin typeface="Calibri (Основной текст)"/>
            </a:endParaRPr>
          </a:p>
        </p:txBody>
      </p:sp>
      <p:sp>
        <p:nvSpPr>
          <p:cNvPr id="19" name="Заголовок 6"/>
          <p:cNvSpPr txBox="1">
            <a:spLocks/>
          </p:cNvSpPr>
          <p:nvPr/>
        </p:nvSpPr>
        <p:spPr>
          <a:xfrm>
            <a:off x="278805" y="4033360"/>
            <a:ext cx="4550369" cy="25202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Calibri (Основной текст)"/>
              </a:rPr>
              <a:t>Динамика безвозмездных  доходов бюджета, млн. руб.</a:t>
            </a:r>
            <a:endParaRPr lang="ru-RU" sz="1200" b="1" dirty="0">
              <a:solidFill>
                <a:schemeClr val="accent3">
                  <a:lumMod val="50000"/>
                </a:schemeClr>
              </a:solidFill>
              <a:latin typeface="Calibri (Основной текст)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405298" y="5006459"/>
            <a:ext cx="769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2 391,6 </a:t>
            </a:r>
            <a:endParaRPr lang="ru-RU" sz="1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млн </a:t>
            </a:r>
            <a:r>
              <a:rPr lang="ru-RU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руб.</a:t>
            </a:r>
          </a:p>
        </p:txBody>
      </p:sp>
    </p:spTree>
    <p:extLst>
      <p:ext uri="{BB962C8B-B14F-4D97-AF65-F5344CB8AC3E}">
        <p14:creationId xmlns:p14="http://schemas.microsoft.com/office/powerpoint/2010/main" val="347723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737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НАЛОГОВЫЕ ДОХОДЫ РАЙОННОГО БЮДЖЕТА</a:t>
            </a: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9" y="170832"/>
            <a:ext cx="447769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11</a:t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246415495"/>
              </p:ext>
            </p:extLst>
          </p:nvPr>
        </p:nvGraphicFramePr>
        <p:xfrm>
          <a:off x="179511" y="4581128"/>
          <a:ext cx="6083065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157070"/>
              </p:ext>
            </p:extLst>
          </p:nvPr>
        </p:nvGraphicFramePr>
        <p:xfrm>
          <a:off x="273449" y="1511103"/>
          <a:ext cx="9317117" cy="254466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396560"/>
                <a:gridCol w="250021"/>
                <a:gridCol w="1102579"/>
                <a:gridCol w="1181334"/>
                <a:gridCol w="1181334"/>
                <a:gridCol w="1205289"/>
              </a:tblGrid>
              <a:tr h="377873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 показателей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2023 Факт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2024 Факт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2025  План уточнен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2025 Факт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Всего налоговые доходы, в т.ч.: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132,6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164,4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195,2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196,9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Налог на прибыль организаций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2,0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8,4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4,0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3,7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Налог на доходы физических лиц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96,4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111,6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135,0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136,2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Акцизы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0,9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0,9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0,9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0,9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Налоги на совокупный доход, в т.ч.: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 rowSpan="4"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33,1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43,1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55,0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55,7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noFill/>
                  </a:tcPr>
                </a:tc>
              </a:tr>
              <a:tr h="217987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Упрощенная система налогообложения</a:t>
                      </a:r>
                    </a:p>
                  </a:txBody>
                  <a:tcPr marT="45699" marB="45699" anchor="ctr" horzOverflow="overflow"/>
                </a:tc>
                <a:tc vMerge="1"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29,7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31,1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41,7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41,7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noFill/>
                  </a:tcPr>
                </a:tc>
              </a:tr>
              <a:tr h="217987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Единый сельскохозяйственный налог</a:t>
                      </a:r>
                    </a:p>
                  </a:txBody>
                  <a:tcPr marT="45699" marB="45699" anchor="ctr" horzOverflow="overflow"/>
                </a:tc>
                <a:tc vMerge="1"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1,8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7,3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2,8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2,8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noFill/>
                  </a:tcPr>
                </a:tc>
              </a:tr>
              <a:tr h="217987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Патентная система налогообложения</a:t>
                      </a:r>
                    </a:p>
                  </a:txBody>
                  <a:tcPr marT="45699" marB="45699" anchor="ctr" horzOverflow="overflow"/>
                </a:tc>
                <a:tc vMerge="1"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1,6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4,7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10,5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i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11,2</a:t>
                      </a:r>
                      <a:endParaRPr kumimoji="0" 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noFill/>
                  </a:tcPr>
                </a:tc>
              </a:tr>
              <a:tr h="232522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Госпошлина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0,2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0,3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0,4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8814363" y="1263368"/>
            <a:ext cx="8222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chemeClr val="accent3">
                    <a:lumMod val="50000"/>
                  </a:schemeClr>
                </a:solidFill>
              </a:rPr>
              <a:t>(млн руб.)</a:t>
            </a:r>
            <a:endParaRPr lang="ru-RU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4" name="Заголовок 6"/>
          <p:cNvSpPr txBox="1">
            <a:spLocks/>
          </p:cNvSpPr>
          <p:nvPr/>
        </p:nvSpPr>
        <p:spPr>
          <a:xfrm>
            <a:off x="6356321" y="4202245"/>
            <a:ext cx="3555615" cy="285744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</a:rPr>
              <a:t>Структура </a:t>
            </a:r>
          </a:p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</a:rPr>
              <a:t>налоговых доходов бюджета в 2025 году</a:t>
            </a:r>
            <a:endParaRPr lang="ru-RU" sz="9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683867"/>
              </p:ext>
            </p:extLst>
          </p:nvPr>
        </p:nvGraphicFramePr>
        <p:xfrm>
          <a:off x="6080468" y="4494438"/>
          <a:ext cx="3660229" cy="201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6" name="Прямая соединительная линия 35"/>
          <p:cNvCxnSpPr/>
          <p:nvPr/>
        </p:nvCxnSpPr>
        <p:spPr>
          <a:xfrm>
            <a:off x="7601723" y="4778309"/>
            <a:ext cx="19023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7889755" y="4994333"/>
            <a:ext cx="165618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991343" y="5570397"/>
            <a:ext cx="1554596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/>
          <p:nvPr/>
        </p:nvCxnSpPr>
        <p:spPr>
          <a:xfrm>
            <a:off x="7529715" y="6146461"/>
            <a:ext cx="2016224" cy="144016"/>
          </a:xfrm>
          <a:prstGeom prst="bentConnector3">
            <a:avLst>
              <a:gd name="adj1" fmla="val 28607"/>
            </a:avLst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Диаграмма 39"/>
          <p:cNvGraphicFramePr/>
          <p:nvPr>
            <p:extLst>
              <p:ext uri="{D42A27DB-BD31-4B8C-83A1-F6EECF244321}">
                <p14:modId xmlns:p14="http://schemas.microsoft.com/office/powerpoint/2010/main" val="3703636517"/>
              </p:ext>
            </p:extLst>
          </p:nvPr>
        </p:nvGraphicFramePr>
        <p:xfrm>
          <a:off x="107504" y="4077072"/>
          <a:ext cx="5688632" cy="1044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8033771" y="4634293"/>
            <a:ext cx="172819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/>
              <a:t>Налог на доходы физических лиц</a:t>
            </a:r>
          </a:p>
          <a:p>
            <a:endParaRPr lang="ru-RU" sz="700" dirty="0" smtClean="0"/>
          </a:p>
          <a:p>
            <a:r>
              <a:rPr lang="ru-RU" sz="700" dirty="0" smtClean="0"/>
              <a:t>Акцизы</a:t>
            </a:r>
          </a:p>
          <a:p>
            <a:endParaRPr lang="ru-RU" sz="700" dirty="0" smtClean="0"/>
          </a:p>
          <a:p>
            <a:endParaRPr lang="ru-RU" sz="700" dirty="0" smtClean="0"/>
          </a:p>
          <a:p>
            <a:endParaRPr lang="ru-RU" sz="700" dirty="0" smtClean="0"/>
          </a:p>
          <a:p>
            <a:endParaRPr lang="ru-RU" sz="700" dirty="0" smtClean="0"/>
          </a:p>
          <a:p>
            <a:r>
              <a:rPr lang="ru-RU" sz="700" dirty="0" smtClean="0"/>
              <a:t>Налоги на совокупный доход</a:t>
            </a:r>
          </a:p>
          <a:p>
            <a:endParaRPr lang="ru-RU" sz="700" dirty="0" smtClean="0"/>
          </a:p>
          <a:p>
            <a:endParaRPr lang="ru-RU" sz="700" dirty="0" smtClean="0"/>
          </a:p>
          <a:p>
            <a:endParaRPr lang="ru-RU" sz="700" dirty="0" smtClean="0"/>
          </a:p>
          <a:p>
            <a:endParaRPr lang="ru-RU" sz="700" dirty="0" smtClean="0"/>
          </a:p>
          <a:p>
            <a:r>
              <a:rPr lang="ru-RU" sz="700" dirty="0" smtClean="0"/>
              <a:t>Налог на прибыль организаций</a:t>
            </a:r>
          </a:p>
          <a:p>
            <a:endParaRPr lang="ru-RU" sz="700" dirty="0" smtClean="0"/>
          </a:p>
          <a:p>
            <a:r>
              <a:rPr lang="ru-RU" sz="700" dirty="0" smtClean="0"/>
              <a:t>Госпошлина</a:t>
            </a:r>
            <a:endParaRPr lang="ru-RU" sz="7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7571549" y="6074453"/>
            <a:ext cx="197439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23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НЕНАЛОГОВЫЕ ДОХОДЫ РАЙОННОГО БЮДЖЕТА</a:t>
            </a: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9" y="165867"/>
            <a:ext cx="447769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12</a:t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3964117887"/>
              </p:ext>
            </p:extLst>
          </p:nvPr>
        </p:nvGraphicFramePr>
        <p:xfrm>
          <a:off x="179511" y="4581128"/>
          <a:ext cx="6083065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934604"/>
              </p:ext>
            </p:extLst>
          </p:nvPr>
        </p:nvGraphicFramePr>
        <p:xfrm>
          <a:off x="374057" y="1511102"/>
          <a:ext cx="9151885" cy="227962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318591"/>
                <a:gridCol w="245587"/>
                <a:gridCol w="1083025"/>
                <a:gridCol w="1160384"/>
                <a:gridCol w="1160384"/>
                <a:gridCol w="1183914"/>
              </a:tblGrid>
              <a:tr h="429898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 показателей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2023 Факт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2024 Факт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2025  План уточнен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2025 Факт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</a:tr>
              <a:tr h="25792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Всего неналоговые доходы, в </a:t>
                      </a:r>
                      <a:r>
                        <a:rPr kumimoji="0" lang="ru-RU" sz="12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т.ч</a:t>
                      </a: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.: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54,1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47,7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46,3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42,0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</a:tr>
              <a:tr h="243592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Доходы от использования имущества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28,9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29,3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27,2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24,3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</a:tr>
              <a:tr h="243592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Платежи при пользовании природными ресурсами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0,7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0,9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</a:tr>
              <a:tr h="401235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Доходы от оказания платных услуг и компенсации затрат государства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8,8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9,2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10,1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8,8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</a:tr>
              <a:tr h="344400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Доходы от продажи материальных и нематериальных активов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14,2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3,7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3,7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Штрафы, санкции, возмещение ущерба, прочие неналоговые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3,5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4,4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4,3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8618015" y="1280270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chemeClr val="accent3">
                    <a:lumMod val="50000"/>
                  </a:schemeClr>
                </a:solidFill>
              </a:rPr>
              <a:t>(млн руб.)</a:t>
            </a:r>
            <a:endParaRPr lang="ru-RU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4" name="Заголовок 6"/>
          <p:cNvSpPr txBox="1">
            <a:spLocks/>
          </p:cNvSpPr>
          <p:nvPr/>
        </p:nvSpPr>
        <p:spPr>
          <a:xfrm>
            <a:off x="6919840" y="4149080"/>
            <a:ext cx="3250977" cy="285744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</a:rPr>
              <a:t>Структура </a:t>
            </a:r>
          </a:p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</a:rPr>
              <a:t>неналоговых доходов бюджета в 2025 году</a:t>
            </a:r>
            <a:endParaRPr lang="ru-RU" sz="9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5" name="Диаграмма 4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9448487"/>
              </p:ext>
            </p:extLst>
          </p:nvPr>
        </p:nvGraphicFramePr>
        <p:xfrm>
          <a:off x="5910340" y="4441273"/>
          <a:ext cx="3660229" cy="201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6" name="Прямая соединительная линия 45"/>
          <p:cNvCxnSpPr/>
          <p:nvPr/>
        </p:nvCxnSpPr>
        <p:spPr>
          <a:xfrm>
            <a:off x="7554345" y="4797152"/>
            <a:ext cx="1902382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>
            <a:off x="7650103" y="4884340"/>
            <a:ext cx="1806624" cy="288032"/>
          </a:xfrm>
          <a:prstGeom prst="bentConnector3">
            <a:avLst>
              <a:gd name="adj1" fmla="val 15730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7800543" y="5517232"/>
            <a:ext cx="165618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7614099" y="5877272"/>
            <a:ext cx="184262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Соединительная линия уступом 49"/>
          <p:cNvCxnSpPr/>
          <p:nvPr/>
        </p:nvCxnSpPr>
        <p:spPr>
          <a:xfrm>
            <a:off x="7194305" y="6093296"/>
            <a:ext cx="2262422" cy="144016"/>
          </a:xfrm>
          <a:prstGeom prst="bentConnector3">
            <a:avLst>
              <a:gd name="adj1" fmla="val 33581"/>
            </a:avLst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1" name="Диаграмма 50"/>
          <p:cNvGraphicFramePr/>
          <p:nvPr>
            <p:extLst>
              <p:ext uri="{D42A27DB-BD31-4B8C-83A1-F6EECF244321}">
                <p14:modId xmlns:p14="http://schemas.microsoft.com/office/powerpoint/2010/main" val="785613296"/>
              </p:ext>
            </p:extLst>
          </p:nvPr>
        </p:nvGraphicFramePr>
        <p:xfrm>
          <a:off x="107504" y="4077072"/>
          <a:ext cx="5688632" cy="1044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7723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БЕЗВОЗМЕЗДНЫЕ ПОСТУПЛЕНИЯ</a:t>
            </a: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9" y="165867"/>
            <a:ext cx="447769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13</a:t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723857389"/>
              </p:ext>
            </p:extLst>
          </p:nvPr>
        </p:nvGraphicFramePr>
        <p:xfrm>
          <a:off x="2915816" y="4948437"/>
          <a:ext cx="3600400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89174"/>
              </p:ext>
            </p:extLst>
          </p:nvPr>
        </p:nvGraphicFramePr>
        <p:xfrm>
          <a:off x="2987823" y="1183879"/>
          <a:ext cx="6719702" cy="2620944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3142458"/>
                <a:gridCol w="238959"/>
                <a:gridCol w="788072"/>
                <a:gridCol w="844364"/>
                <a:gridCol w="844364"/>
                <a:gridCol w="861485"/>
              </a:tblGrid>
              <a:tr h="429898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Наименование показателей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2023 Факт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2024 Факт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2025  План </a:t>
                      </a: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уточнен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2025 Факт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</a:tr>
              <a:tr h="25792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Всего безвозмездные поступления, в т.ч.: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1515,5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1851,6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2177,3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2152,7</a:t>
                      </a:r>
                    </a:p>
                  </a:txBody>
                  <a:tcPr marT="45699" marB="45699" anchor="b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Дотации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569,0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727,5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792,8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792,8</a:t>
                      </a:r>
                    </a:p>
                  </a:txBody>
                  <a:tcPr marT="45699" marB="45699" anchor="b" horzOverflow="overflow"/>
                </a:tc>
              </a:tr>
              <a:tr h="135336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Субсидии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61,3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84,1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262,9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244,1</a:t>
                      </a:r>
                    </a:p>
                  </a:txBody>
                  <a:tcPr marT="45699" marB="45699" anchor="b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Субвенции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724,4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827,8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948,1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943,7</a:t>
                      </a:r>
                    </a:p>
                  </a:txBody>
                  <a:tcPr marT="45699" marB="45699" anchor="b" horzOverflow="overflow"/>
                </a:tc>
              </a:tr>
              <a:tr h="121316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Иные МБТ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165,5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218,2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173,7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172,3</a:t>
                      </a:r>
                    </a:p>
                  </a:txBody>
                  <a:tcPr marT="45699" marB="45699" anchor="b" horzOverflow="overflow"/>
                </a:tc>
              </a:tr>
              <a:tr h="150310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Прочие безвозмездные поступления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0,8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5,0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3,1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3,1</a:t>
                      </a:r>
                    </a:p>
                  </a:txBody>
                  <a:tcPr marT="45699" marB="45699" anchor="b" horzOverflow="overflow"/>
                </a:tc>
              </a:tr>
              <a:tr h="0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Возврат остатков субсидий, субвенций и иных МБТ прошлых лет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-5,5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-11,0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-3,3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-3,3</a:t>
                      </a:r>
                    </a:p>
                  </a:txBody>
                  <a:tcPr marT="45699" marB="45699" anchor="b" horzOverflow="overflow"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9057362" y="963367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solidFill>
                  <a:schemeClr val="accent3">
                    <a:lumMod val="50000"/>
                  </a:schemeClr>
                </a:solidFill>
              </a:rPr>
              <a:t>(млн руб.)</a:t>
            </a:r>
            <a:endParaRPr lang="ru-RU" sz="9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0" name="Заголовок 6"/>
          <p:cNvSpPr txBox="1">
            <a:spLocks/>
          </p:cNvSpPr>
          <p:nvPr/>
        </p:nvSpPr>
        <p:spPr>
          <a:xfrm>
            <a:off x="6575709" y="3993490"/>
            <a:ext cx="3250977" cy="50405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</a:rPr>
              <a:t>Структура </a:t>
            </a:r>
          </a:p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</a:rPr>
              <a:t>безвозмездных поступлений</a:t>
            </a:r>
          </a:p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</a:rPr>
              <a:t>в 2025 году</a:t>
            </a:r>
            <a:endParaRPr lang="ru-RU" sz="9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6629279"/>
              </p:ext>
            </p:extLst>
          </p:nvPr>
        </p:nvGraphicFramePr>
        <p:xfrm>
          <a:off x="6935749" y="4641562"/>
          <a:ext cx="3660229" cy="201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2" name="Прямая соединительная линия 21"/>
          <p:cNvCxnSpPr/>
          <p:nvPr/>
        </p:nvCxnSpPr>
        <p:spPr>
          <a:xfrm>
            <a:off x="8447917" y="5001602"/>
            <a:ext cx="9361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flipV="1">
            <a:off x="8231893" y="4785578"/>
            <a:ext cx="1187624" cy="144016"/>
          </a:xfrm>
          <a:prstGeom prst="bentConnector3">
            <a:avLst>
              <a:gd name="adj1" fmla="val -527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8519925" y="6009714"/>
            <a:ext cx="899592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ная линия уступом 26"/>
          <p:cNvCxnSpPr/>
          <p:nvPr/>
        </p:nvCxnSpPr>
        <p:spPr>
          <a:xfrm>
            <a:off x="7620333" y="6081722"/>
            <a:ext cx="1763688" cy="360040"/>
          </a:xfrm>
          <a:prstGeom prst="bentConnector3">
            <a:avLst>
              <a:gd name="adj1" fmla="val -766"/>
            </a:avLst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4186900808"/>
              </p:ext>
            </p:extLst>
          </p:nvPr>
        </p:nvGraphicFramePr>
        <p:xfrm>
          <a:off x="2843808" y="4012333"/>
          <a:ext cx="3816424" cy="1044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8772461" y="4569554"/>
            <a:ext cx="7555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Дотации</a:t>
            </a:r>
          </a:p>
          <a:p>
            <a:endParaRPr lang="ru-RU" sz="800" dirty="0" smtClean="0"/>
          </a:p>
          <a:p>
            <a:r>
              <a:rPr lang="ru-RU" sz="800" dirty="0" smtClean="0"/>
              <a:t>Субсидии</a:t>
            </a:r>
          </a:p>
          <a:p>
            <a:endParaRPr lang="ru-RU" sz="800" dirty="0" smtClean="0"/>
          </a:p>
          <a:p>
            <a:endParaRPr lang="ru-RU" sz="800" dirty="0" smtClean="0"/>
          </a:p>
          <a:p>
            <a:endParaRPr lang="ru-RU" sz="800" dirty="0" smtClean="0"/>
          </a:p>
          <a:p>
            <a:endParaRPr lang="ru-RU" sz="800" dirty="0" smtClean="0"/>
          </a:p>
          <a:p>
            <a:endParaRPr lang="ru-RU" sz="800" dirty="0" smtClean="0"/>
          </a:p>
          <a:p>
            <a:endParaRPr lang="ru-RU" sz="800" dirty="0" smtClean="0"/>
          </a:p>
          <a:p>
            <a:endParaRPr lang="ru-RU" sz="800" dirty="0" smtClean="0"/>
          </a:p>
          <a:p>
            <a:r>
              <a:rPr lang="ru-RU" sz="800" dirty="0" smtClean="0"/>
              <a:t>Субвенции</a:t>
            </a:r>
          </a:p>
          <a:p>
            <a:endParaRPr lang="ru-RU" sz="800" dirty="0" smtClean="0"/>
          </a:p>
          <a:p>
            <a:endParaRPr lang="ru-RU" sz="800" dirty="0" smtClean="0"/>
          </a:p>
          <a:p>
            <a:endParaRPr lang="ru-RU" sz="800" dirty="0" smtClean="0"/>
          </a:p>
          <a:p>
            <a:r>
              <a:rPr lang="ru-RU" sz="800" dirty="0" smtClean="0"/>
              <a:t>Иные МБТ</a:t>
            </a:r>
          </a:p>
        </p:txBody>
      </p:sp>
      <p:graphicFrame>
        <p:nvGraphicFramePr>
          <p:cNvPr id="30" name="Схема 29"/>
          <p:cNvGraphicFramePr/>
          <p:nvPr>
            <p:extLst>
              <p:ext uri="{D42A27DB-BD31-4B8C-83A1-F6EECF244321}">
                <p14:modId xmlns:p14="http://schemas.microsoft.com/office/powerpoint/2010/main" val="3777341271"/>
              </p:ext>
            </p:extLst>
          </p:nvPr>
        </p:nvGraphicFramePr>
        <p:xfrm>
          <a:off x="251520" y="1060005"/>
          <a:ext cx="252028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041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РАСХОДЫ РАЙОННОГО БЮДЖЕТА</a:t>
            </a:r>
            <a:endParaRPr lang="ru-RU" altLang="ru-RU" sz="11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9" y="165867"/>
            <a:ext cx="447769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14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6950" y="995253"/>
            <a:ext cx="249435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Расходы бюджета </a:t>
            </a:r>
            <a:r>
              <a:rPr lang="ru-RU" sz="1100" dirty="0" smtClean="0">
                <a:solidFill>
                  <a:schemeClr val="accent3">
                    <a:lumMod val="50000"/>
                  </a:schemeClr>
                </a:solidFill>
                <a:cs typeface="Times New Roman" pitchFamily="18" charset="0"/>
              </a:rPr>
              <a:t>представляют собой выплачиваемые из бюджета денежные средства, за исключением средств, являющихся в соответствии с Бюджетным кодексом Российской Федерации источниками финансирования дефицита бюджета.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288629"/>
              </p:ext>
            </p:extLst>
          </p:nvPr>
        </p:nvGraphicFramePr>
        <p:xfrm>
          <a:off x="296475" y="4725144"/>
          <a:ext cx="4608513" cy="1604309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874649"/>
                <a:gridCol w="234331"/>
                <a:gridCol w="624883"/>
                <a:gridCol w="624883"/>
                <a:gridCol w="624883"/>
                <a:gridCol w="624884"/>
              </a:tblGrid>
              <a:tr h="452265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just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показателей, </a:t>
                      </a:r>
                    </a:p>
                    <a:p>
                      <a:pPr marL="342900" marR="0" lvl="0" indent="-342900" algn="just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в млн</a:t>
                      </a:r>
                      <a:r>
                        <a:rPr kumimoji="0" lang="en-US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руб.</a:t>
                      </a: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2023 Факт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2024 Факт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2025  План </a:t>
                      </a:r>
                      <a:r>
                        <a:rPr kumimoji="0" lang="ru-RU" sz="7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уточнен</a:t>
                      </a:r>
                      <a:endParaRPr kumimoji="0" lang="ru-RU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2025 Факт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4876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Всего расходов, в т.ч.: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1676,2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2065,2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2500,3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2429,0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44604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Программные расходы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1548,3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1930,9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2337,0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2272,7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22431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Непрограммные расходы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127,9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134,3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163,3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156,3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3911222"/>
              </p:ext>
            </p:extLst>
          </p:nvPr>
        </p:nvGraphicFramePr>
        <p:xfrm>
          <a:off x="368483" y="2538264"/>
          <a:ext cx="2436093" cy="2094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239213" y="2415942"/>
            <a:ext cx="1763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Непрограммные расходы, </a:t>
            </a:r>
            <a:r>
              <a:rPr lang="ru-RU" sz="2000" dirty="0" smtClean="0"/>
              <a:t>6%</a:t>
            </a:r>
          </a:p>
        </p:txBody>
      </p:sp>
      <p:cxnSp>
        <p:nvCxnSpPr>
          <p:cNvPr id="21" name="Соединительная линия уступом 20"/>
          <p:cNvCxnSpPr/>
          <p:nvPr/>
        </p:nvCxnSpPr>
        <p:spPr>
          <a:xfrm rot="10800000" flipV="1">
            <a:off x="1448604" y="2754288"/>
            <a:ext cx="1563985" cy="14401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>
            <a:off x="1592619" y="3042320"/>
            <a:ext cx="2160240" cy="144016"/>
          </a:xfrm>
          <a:prstGeom prst="bentConnector3">
            <a:avLst>
              <a:gd name="adj1" fmla="val 2785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40691" y="2845346"/>
            <a:ext cx="1763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Программные расходы, </a:t>
            </a:r>
            <a:r>
              <a:rPr lang="ru-RU" sz="2000" dirty="0" smtClean="0"/>
              <a:t>94%</a:t>
            </a:r>
          </a:p>
        </p:txBody>
      </p:sp>
      <p:graphicFrame>
        <p:nvGraphicFramePr>
          <p:cNvPr id="24" name="Диаграмм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159670"/>
              </p:ext>
            </p:extLst>
          </p:nvPr>
        </p:nvGraphicFramePr>
        <p:xfrm>
          <a:off x="5133511" y="4715907"/>
          <a:ext cx="3600400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1"/>
          <p:cNvSpPr txBox="1"/>
          <p:nvPr/>
        </p:nvSpPr>
        <p:spPr>
          <a:xfrm>
            <a:off x="6219803" y="4854758"/>
            <a:ext cx="2147896" cy="230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Жилищно-коммунальное хозяйство </a:t>
            </a:r>
            <a:endParaRPr lang="ru-RU" sz="850" dirty="0"/>
          </a:p>
        </p:txBody>
      </p:sp>
      <p:sp>
        <p:nvSpPr>
          <p:cNvPr id="27" name="TextBox 1"/>
          <p:cNvSpPr txBox="1"/>
          <p:nvPr/>
        </p:nvSpPr>
        <p:spPr>
          <a:xfrm>
            <a:off x="8696878" y="4653136"/>
            <a:ext cx="894957" cy="230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Образование </a:t>
            </a:r>
            <a:endParaRPr lang="ru-RU" sz="850" dirty="0"/>
          </a:p>
        </p:txBody>
      </p:sp>
      <p:sp>
        <p:nvSpPr>
          <p:cNvPr id="28" name="TextBox 1"/>
          <p:cNvSpPr txBox="1"/>
          <p:nvPr/>
        </p:nvSpPr>
        <p:spPr>
          <a:xfrm>
            <a:off x="6135451" y="4998774"/>
            <a:ext cx="2147896" cy="230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Культура, кинематография </a:t>
            </a:r>
            <a:endParaRPr lang="ru-RU" sz="850" dirty="0"/>
          </a:p>
        </p:txBody>
      </p:sp>
      <p:sp>
        <p:nvSpPr>
          <p:cNvPr id="29" name="TextBox 1"/>
          <p:cNvSpPr txBox="1"/>
          <p:nvPr/>
        </p:nvSpPr>
        <p:spPr>
          <a:xfrm>
            <a:off x="5859763" y="5157192"/>
            <a:ext cx="2147896" cy="230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Общегосударственные вопросы</a:t>
            </a:r>
            <a:endParaRPr lang="ru-RU" sz="850" dirty="0"/>
          </a:p>
        </p:txBody>
      </p:sp>
      <p:sp>
        <p:nvSpPr>
          <p:cNvPr id="30" name="TextBox 1"/>
          <p:cNvSpPr txBox="1"/>
          <p:nvPr/>
        </p:nvSpPr>
        <p:spPr>
          <a:xfrm>
            <a:off x="5847419" y="5286806"/>
            <a:ext cx="2147896" cy="230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Национальная экономика </a:t>
            </a:r>
            <a:endParaRPr lang="ru-RU" sz="850" dirty="0"/>
          </a:p>
        </p:txBody>
      </p:sp>
      <p:sp>
        <p:nvSpPr>
          <p:cNvPr id="31" name="TextBox 1"/>
          <p:cNvSpPr txBox="1"/>
          <p:nvPr/>
        </p:nvSpPr>
        <p:spPr>
          <a:xfrm>
            <a:off x="5847419" y="5430822"/>
            <a:ext cx="2147896" cy="230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МБТ общего характера бюджетам …</a:t>
            </a:r>
            <a:endParaRPr lang="ru-RU" sz="850" dirty="0"/>
          </a:p>
        </p:txBody>
      </p:sp>
      <p:sp>
        <p:nvSpPr>
          <p:cNvPr id="32" name="TextBox 1"/>
          <p:cNvSpPr txBox="1"/>
          <p:nvPr/>
        </p:nvSpPr>
        <p:spPr>
          <a:xfrm>
            <a:off x="5847419" y="5589131"/>
            <a:ext cx="2147896" cy="230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Социальная политика </a:t>
            </a:r>
            <a:endParaRPr lang="ru-RU" sz="850" dirty="0"/>
          </a:p>
        </p:txBody>
      </p:sp>
      <p:sp>
        <p:nvSpPr>
          <p:cNvPr id="33" name="TextBox 1"/>
          <p:cNvSpPr txBox="1"/>
          <p:nvPr/>
        </p:nvSpPr>
        <p:spPr>
          <a:xfrm>
            <a:off x="5859763" y="5733256"/>
            <a:ext cx="2147896" cy="230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Физическая культура и спорт </a:t>
            </a:r>
            <a:endParaRPr lang="ru-RU" sz="850" dirty="0"/>
          </a:p>
        </p:txBody>
      </p:sp>
      <p:sp>
        <p:nvSpPr>
          <p:cNvPr id="34" name="TextBox 1"/>
          <p:cNvSpPr txBox="1"/>
          <p:nvPr/>
        </p:nvSpPr>
        <p:spPr>
          <a:xfrm>
            <a:off x="5859763" y="5877272"/>
            <a:ext cx="3660064" cy="21602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Национальная безопасность и правоохранительная деятельность</a:t>
            </a:r>
            <a:endParaRPr lang="ru-RU" sz="850" dirty="0"/>
          </a:p>
        </p:txBody>
      </p:sp>
      <p:sp>
        <p:nvSpPr>
          <p:cNvPr id="35" name="TextBox 1"/>
          <p:cNvSpPr txBox="1"/>
          <p:nvPr/>
        </p:nvSpPr>
        <p:spPr>
          <a:xfrm>
            <a:off x="5847419" y="6021288"/>
            <a:ext cx="2147896" cy="230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Национальная оборона </a:t>
            </a:r>
            <a:endParaRPr lang="ru-RU" sz="850" dirty="0"/>
          </a:p>
        </p:txBody>
      </p:sp>
      <p:sp>
        <p:nvSpPr>
          <p:cNvPr id="36" name="TextBox 1"/>
          <p:cNvSpPr txBox="1"/>
          <p:nvPr/>
        </p:nvSpPr>
        <p:spPr>
          <a:xfrm>
            <a:off x="5847419" y="6165304"/>
            <a:ext cx="2147896" cy="230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850" dirty="0" smtClean="0"/>
              <a:t>Охрана окружающей среды </a:t>
            </a:r>
            <a:endParaRPr lang="ru-RU" sz="850" dirty="0"/>
          </a:p>
        </p:txBody>
      </p:sp>
      <p:graphicFrame>
        <p:nvGraphicFramePr>
          <p:cNvPr id="37" name="Group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841724"/>
              </p:ext>
            </p:extLst>
          </p:nvPr>
        </p:nvGraphicFramePr>
        <p:xfrm>
          <a:off x="5334980" y="1129214"/>
          <a:ext cx="4104455" cy="3146514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872208"/>
                <a:gridCol w="576064"/>
                <a:gridCol w="576064"/>
                <a:gridCol w="558377"/>
                <a:gridCol w="521742"/>
              </a:tblGrid>
              <a:tr h="244098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342900" marR="0" lvl="0" indent="-34290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 / в млн рублей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2023 Факт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2024 Факт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2025 План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2025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Факт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6865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5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ВСЕГО РАСХОДЫ:</a:t>
                      </a:r>
                      <a:endParaRPr kumimoji="0" lang="ru-RU" sz="8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1676,2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2065,2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2500,3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2429,0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042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Общегосударственные вопросы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83,1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135,7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147,7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139,0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0420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Национальная оборона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4,2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5,1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6,2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5,9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3538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6,5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6,6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7,0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6,8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0420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Национальная экономика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126,5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96,3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107,5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105,0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0420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Жилищно-коммунальное хозяйство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78,0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173,2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315,5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295,5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0420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Охрана окружающей среды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2,4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21,4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12,0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4,9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042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Образование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1043,7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1229,9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1425,6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1403,7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042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Культура, кинематография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188,6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241,3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282,8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275,0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042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Социальная политика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40,5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46,1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50,0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48,4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80420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Физическая культура и спорт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9,3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25,6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44,3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42,9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83538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МБТ общего характера бюджетам субъектов РФ и МО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93,4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84,0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101,8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101,8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8" name="Заголовок 6"/>
          <p:cNvSpPr txBox="1">
            <a:spLocks/>
          </p:cNvSpPr>
          <p:nvPr/>
        </p:nvSpPr>
        <p:spPr>
          <a:xfrm>
            <a:off x="5991435" y="4509120"/>
            <a:ext cx="3250977" cy="216024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</a:rPr>
              <a:t>Функциональная </a:t>
            </a:r>
            <a:r>
              <a:rPr lang="ru-RU" sz="900" b="1" dirty="0" smtClean="0">
                <a:solidFill>
                  <a:schemeClr val="tx1"/>
                </a:solidFill>
              </a:rPr>
              <a:t>структура</a:t>
            </a:r>
            <a:r>
              <a:rPr lang="ru-RU" sz="900" b="1" dirty="0" smtClean="0">
                <a:solidFill>
                  <a:schemeClr val="accent5">
                    <a:lumMod val="50000"/>
                  </a:schemeClr>
                </a:solidFill>
              </a:rPr>
              <a:t> расходов в 2025 году</a:t>
            </a:r>
            <a:endParaRPr lang="ru-RU" sz="9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003063" y="3330352"/>
            <a:ext cx="194421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800" b="1" dirty="0" smtClean="0"/>
              <a:t>Программные расходы</a:t>
            </a:r>
            <a:r>
              <a:rPr lang="ru-RU" sz="800" dirty="0" smtClean="0"/>
              <a:t> — это бюджетные средства, направленные на финансовое обеспечение </a:t>
            </a:r>
            <a:r>
              <a:rPr lang="ru-RU" sz="800" b="1" dirty="0" smtClean="0"/>
              <a:t>государственных  (муниципальных) программ</a:t>
            </a:r>
            <a:r>
              <a:rPr lang="ru-RU" sz="800" dirty="0" smtClean="0"/>
              <a:t>. </a:t>
            </a:r>
          </a:p>
          <a:p>
            <a:r>
              <a:rPr lang="ru-RU" sz="800" dirty="0" smtClean="0"/>
              <a:t>Цель каждой программы тесно связана с определённым результатом деятельности соответствующего органа власти. </a:t>
            </a:r>
            <a:endParaRPr lang="ru-RU" sz="8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3012588" y="2322240"/>
            <a:ext cx="1944216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800" b="1" dirty="0" smtClean="0"/>
              <a:t>Непрограммные расходы</a:t>
            </a:r>
            <a:r>
              <a:rPr lang="ru-RU" sz="800" dirty="0" smtClean="0"/>
              <a:t> — это расходные обязательства, не включённые в государственные  (муниципальные) программы.</a:t>
            </a:r>
            <a:endParaRPr lang="ru-RU" sz="800" dirty="0"/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3752859" y="318633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038475" y="1100028"/>
            <a:ext cx="1918329" cy="1015663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</a:rPr>
              <a:t>Первоначальный бюджет утвержден 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1 823,8 </a:t>
            </a:r>
          </a:p>
          <a:p>
            <a:pPr algn="ctr"/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47723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ПРОГРАММНЫЕ РАСХОДЫ</a:t>
            </a:r>
            <a:endParaRPr lang="ru-RU" altLang="ru-RU" sz="11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9" y="165867"/>
            <a:ext cx="447769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15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98354" y="922543"/>
            <a:ext cx="26210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accent3">
                    <a:lumMod val="50000"/>
                  </a:schemeClr>
                </a:solidFill>
              </a:rPr>
              <a:t>В качестве основного инструмента повышения эффективности расходов используется программно-целевой метод управления бюджетными средствами, обеспечивающий их концентрацию на достижении важнейших целей социально-экономического развития</a:t>
            </a:r>
            <a:r>
              <a:rPr lang="ru-RU" sz="1100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sz="1100" dirty="0">
              <a:solidFill>
                <a:schemeClr val="accent3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362177" y="926456"/>
            <a:ext cx="378182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Муниципальная программа</a:t>
            </a:r>
            <a:r>
              <a:rPr lang="ru-RU" sz="1100" dirty="0">
                <a:solidFill>
                  <a:schemeClr val="accent3">
                    <a:lumMod val="50000"/>
                  </a:schemeClr>
                </a:solidFill>
              </a:rPr>
              <a:t> – это документ, определяющий:</a:t>
            </a:r>
          </a:p>
          <a:p>
            <a:r>
              <a:rPr lang="ru-RU" sz="1100" dirty="0">
                <a:solidFill>
                  <a:schemeClr val="accent3">
                    <a:lumMod val="50000"/>
                  </a:schemeClr>
                </a:solidFill>
              </a:rPr>
              <a:t>• цели и задачи </a:t>
            </a:r>
            <a:r>
              <a:rPr lang="ru-RU" sz="1100" dirty="0" smtClean="0">
                <a:solidFill>
                  <a:schemeClr val="accent3">
                    <a:lumMod val="50000"/>
                  </a:schemeClr>
                </a:solidFill>
              </a:rPr>
              <a:t>государственной и муниципальной </a:t>
            </a:r>
            <a:r>
              <a:rPr lang="ru-RU" sz="1100" dirty="0">
                <a:solidFill>
                  <a:schemeClr val="accent3">
                    <a:lumMod val="50000"/>
                  </a:schemeClr>
                </a:solidFill>
              </a:rPr>
              <a:t>политики в определенной сфере</a:t>
            </a:r>
            <a:r>
              <a:rPr lang="ru-RU" sz="1100" dirty="0" smtClean="0">
                <a:solidFill>
                  <a:schemeClr val="accent3">
                    <a:lumMod val="50000"/>
                  </a:schemeClr>
                </a:solidFill>
              </a:rPr>
              <a:t>; • </a:t>
            </a:r>
            <a:r>
              <a:rPr lang="ru-RU" sz="1100" dirty="0">
                <a:solidFill>
                  <a:schemeClr val="accent3">
                    <a:lumMod val="50000"/>
                  </a:schemeClr>
                </a:solidFill>
              </a:rPr>
              <a:t>способы их достижения;</a:t>
            </a:r>
          </a:p>
          <a:p>
            <a:r>
              <a:rPr lang="ru-RU" sz="1100" dirty="0">
                <a:solidFill>
                  <a:schemeClr val="accent3">
                    <a:lumMod val="50000"/>
                  </a:schemeClr>
                </a:solidFill>
              </a:rPr>
              <a:t>• объемы используемых финансовых ресурсов;</a:t>
            </a:r>
          </a:p>
          <a:p>
            <a:r>
              <a:rPr lang="ru-RU" sz="1100" dirty="0">
                <a:solidFill>
                  <a:schemeClr val="accent3">
                    <a:lumMod val="50000"/>
                  </a:schemeClr>
                </a:solidFill>
              </a:rPr>
              <a:t>• координаторов и участников </a:t>
            </a:r>
            <a:r>
              <a:rPr lang="ru-RU" sz="1100" dirty="0" smtClean="0">
                <a:solidFill>
                  <a:schemeClr val="accent3">
                    <a:lumMod val="50000"/>
                  </a:schemeClr>
                </a:solidFill>
              </a:rPr>
              <a:t>муниципальной </a:t>
            </a:r>
            <a:r>
              <a:rPr lang="ru-RU" sz="1100" dirty="0">
                <a:solidFill>
                  <a:schemeClr val="accent3">
                    <a:lumMod val="50000"/>
                  </a:schemeClr>
                </a:solidFill>
              </a:rPr>
              <a:t>программы;</a:t>
            </a:r>
          </a:p>
          <a:p>
            <a:r>
              <a:rPr lang="ru-RU" sz="1100" dirty="0">
                <a:solidFill>
                  <a:schemeClr val="accent3">
                    <a:lumMod val="50000"/>
                  </a:schemeClr>
                </a:solidFill>
              </a:rPr>
              <a:t>• непосредственные/конечные результаты.</a:t>
            </a:r>
          </a:p>
        </p:txBody>
      </p:sp>
      <p:graphicFrame>
        <p:nvGraphicFramePr>
          <p:cNvPr id="70" name="Group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503447"/>
              </p:ext>
            </p:extLst>
          </p:nvPr>
        </p:nvGraphicFramePr>
        <p:xfrm>
          <a:off x="293604" y="2528386"/>
          <a:ext cx="7128792" cy="4037062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4390431"/>
                <a:gridCol w="530125"/>
                <a:gridCol w="578798"/>
                <a:gridCol w="543146"/>
                <a:gridCol w="543146"/>
                <a:gridCol w="543146"/>
              </a:tblGrid>
              <a:tr h="412000"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Наименование муниципальной программы /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в млн. рублей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2023 Факт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2024 Факт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2025  План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>
                      <a:lvl1pPr marL="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1pPr>
                      <a:lvl2pPr marL="457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2pPr>
                      <a:lvl3pPr marL="914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3pPr>
                      <a:lvl4pPr marL="1371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4pPr>
                      <a:lvl5pPr marL="18288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5pPr>
                      <a:lvl6pPr marL="22860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6pPr>
                      <a:lvl7pPr marL="27432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7pPr>
                      <a:lvl8pPr marL="32004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8pPr>
                      <a:lvl9pPr marL="3657600" algn="l" rtl="0" eaLnBrk="1" hangingPunct="1">
                        <a:defRPr kern="1200">
                          <a:solidFill>
                            <a:schemeClr val="tx1"/>
                          </a:solidFill>
                          <a:latin typeface="Book Antiqua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2025 Факт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%</a:t>
                      </a:r>
                    </a:p>
                  </a:txBody>
                  <a:tcPr marT="45699" marB="45699" anchor="ctr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Содействие развитию гражданского общества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0,5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0,6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0,0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0,0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Развитие транспортной инфраструктуры Минусинского района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53,5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59,1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76,8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75,8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3,3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Содействие развитию сельского хозяйства в Минусинском районе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6,6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8,2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8,2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0,3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Развитие малого и среднего предпринимательства и инвестиционной деятельности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9,8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14,3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11,4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11,2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0,5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Реформирование и модернизация жилищно-коммунального хозяйства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67,6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176,0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302,7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275,9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12,5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Молодежь Минусинского района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9,6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8,4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8,8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8,7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0,3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Развитие образования Минусинского района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1588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1053,5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1588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1249,7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1451,5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1428,3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62,8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Развитие культуры в Минусинском районе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188,6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241,3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288,1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280,2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12,3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Профилактика преступлений и предупреждение правонарушений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0,5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0,1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0,1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0,1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Управление муниципальным имуществом и земельными ресурсами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23,5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28,2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30,9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28,5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1,3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Развитие физической культуры и спорта в Минусинском районе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21,9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29,0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44,3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42,9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1,8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Обеспечение безопасности населения Минусинского района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6,6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6,8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7,0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6,8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0,3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Управление муниципальными финансами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105,8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96,8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104,5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104,3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4,6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58933">
                <a:tc>
                  <a:txBody>
                    <a:bodyPr/>
                    <a:lstStyle/>
                    <a:p>
                      <a:pPr marL="1588" marR="0" lvl="0" indent="-1588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Обеспечение доступным и комфортным жильем жителей района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0,3</a:t>
                      </a: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13,3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2,8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lt"/>
                        </a:rPr>
                        <a:t>1,8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0</a:t>
                      </a:r>
                    </a:p>
                  </a:txBody>
                  <a:tcPr marT="45699" marB="45699" anchor="b" horzOverflow="overflow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19401" y="1023088"/>
            <a:ext cx="2457450" cy="126188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16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муниципальных программ</a:t>
            </a: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0" y="2528038"/>
            <a:ext cx="2019300" cy="646331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</a:rPr>
              <a:t>реализовано</a:t>
            </a:r>
          </a:p>
          <a:p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2 272,7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</a:rPr>
              <a:t>млн. рублей</a:t>
            </a:r>
            <a:endParaRPr lang="ru-RU" sz="1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2" r="33483"/>
          <a:stretch/>
        </p:blipFill>
        <p:spPr bwMode="auto">
          <a:xfrm>
            <a:off x="7600950" y="3333982"/>
            <a:ext cx="2038350" cy="3257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23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Реализация национальных проектов</a:t>
            </a:r>
            <a:endParaRPr lang="ru-RU" altLang="ru-RU" sz="18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16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AutoShape 18" descr="https://www.keramzit-aleksin.ru/images/itogi-plany.jpg"/>
          <p:cNvSpPr>
            <a:spLocks noChangeAspect="1" noChangeArrowheads="1"/>
          </p:cNvSpPr>
          <p:nvPr/>
        </p:nvSpPr>
        <p:spPr bwMode="auto">
          <a:xfrm>
            <a:off x="250230" y="7938"/>
            <a:ext cx="247650" cy="30480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79512" y="1234061"/>
            <a:ext cx="9483269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177293808"/>
              </p:ext>
            </p:extLst>
          </p:nvPr>
        </p:nvGraphicFramePr>
        <p:xfrm>
          <a:off x="285419" y="1380529"/>
          <a:ext cx="9368944" cy="4286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85399" y="5135970"/>
            <a:ext cx="1565577" cy="851297"/>
          </a:xfrm>
          <a:prstGeom prst="roundRect">
            <a:avLst/>
          </a:prstGeom>
          <a:gradFill rotWithShape="1">
            <a:gsLst>
              <a:gs pos="0">
                <a:srgbClr val="94B6D2">
                  <a:shade val="60000"/>
                </a:srgbClr>
              </a:gs>
              <a:gs pos="33000">
                <a:srgbClr val="94B6D2">
                  <a:tint val="86500"/>
                </a:srgbClr>
              </a:gs>
              <a:gs pos="46750">
                <a:srgbClr val="94B6D2">
                  <a:tint val="71000"/>
                  <a:satMod val="112000"/>
                </a:srgbClr>
              </a:gs>
              <a:gs pos="53000">
                <a:srgbClr val="94B6D2">
                  <a:tint val="71000"/>
                  <a:satMod val="112000"/>
                </a:srgbClr>
              </a:gs>
              <a:gs pos="68000">
                <a:srgbClr val="94B6D2">
                  <a:tint val="86000"/>
                </a:srgbClr>
              </a:gs>
              <a:gs pos="100000">
                <a:srgbClr val="94B6D2">
                  <a:shade val="60000"/>
                </a:srgbClr>
              </a:gs>
            </a:gsLst>
            <a:lin ang="8350000" scaled="1"/>
          </a:gradFill>
          <a:ln w="9525" cap="flat" cmpd="sng" algn="ctr">
            <a:noFill/>
            <a:prstDash val="solid"/>
          </a:ln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8,1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млн.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ФБ -7,5 млн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КБ – 0,5 млн.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МБ – 0,1 млн. руб.</a:t>
            </a:r>
            <a:endParaRPr kumimoji="0" lang="ru-RU" sz="800" b="0" i="0" u="none" strike="noStrike" kern="0" cap="none" spc="0" normalizeH="0" baseline="0" noProof="0" dirty="0">
              <a:ln>
                <a:noFill/>
              </a:ln>
              <a:solidFill>
                <a:srgbClr val="968C8C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2372" y="5140424"/>
            <a:ext cx="1583540" cy="851297"/>
          </a:xfrm>
          <a:prstGeom prst="roundRect">
            <a:avLst/>
          </a:prstGeom>
          <a:gradFill rotWithShape="1">
            <a:gsLst>
              <a:gs pos="0">
                <a:srgbClr val="94B6D2">
                  <a:shade val="60000"/>
                </a:srgbClr>
              </a:gs>
              <a:gs pos="33000">
                <a:srgbClr val="94B6D2">
                  <a:tint val="86500"/>
                </a:srgbClr>
              </a:gs>
              <a:gs pos="46750">
                <a:srgbClr val="94B6D2">
                  <a:tint val="71000"/>
                  <a:satMod val="112000"/>
                </a:srgbClr>
              </a:gs>
              <a:gs pos="53000">
                <a:srgbClr val="94B6D2">
                  <a:tint val="71000"/>
                  <a:satMod val="112000"/>
                </a:srgbClr>
              </a:gs>
              <a:gs pos="68000">
                <a:srgbClr val="94B6D2">
                  <a:tint val="86000"/>
                </a:srgbClr>
              </a:gs>
              <a:gs pos="100000">
                <a:srgbClr val="94B6D2">
                  <a:shade val="60000"/>
                </a:srgbClr>
              </a:gs>
            </a:gsLst>
            <a:lin ang="8350000" scaled="1"/>
          </a:gradFill>
          <a:ln w="9525" cap="flat" cmpd="sng" algn="ctr">
            <a:noFill/>
            <a:prstDash val="solid"/>
          </a:ln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12,5</a:t>
            </a:r>
            <a:r>
              <a:rPr kumimoji="0" lang="ru-RU" sz="1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млн.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ФБ</a:t>
            </a:r>
            <a:r>
              <a:rPr kumimoji="0" lang="ru-RU" sz="800" b="0" i="0" u="none" strike="noStrike" kern="0" cap="none" spc="0" normalizeH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-8,9 млн руб.</a:t>
            </a:r>
            <a:endParaRPr kumimoji="0" lang="ru-RU" sz="800" b="0" i="0" u="none" strike="noStrike" kern="0" cap="none" spc="0" normalizeH="0" baseline="0" noProof="0" dirty="0" smtClean="0">
              <a:ln>
                <a:noFill/>
              </a:ln>
              <a:solidFill>
                <a:srgbClr val="968C8C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КБ – 3,5 млн.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МБ – 0,1 млн. руб.</a:t>
            </a:r>
            <a:endParaRPr kumimoji="0" lang="ru-RU" sz="800" b="0" i="0" u="none" strike="noStrike" kern="0" cap="none" spc="0" normalizeH="0" baseline="0" noProof="0" dirty="0">
              <a:ln>
                <a:noFill/>
              </a:ln>
              <a:solidFill>
                <a:srgbClr val="968C8C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43886" y="5155020"/>
            <a:ext cx="1565068" cy="851297"/>
          </a:xfrm>
          <a:prstGeom prst="roundRect">
            <a:avLst/>
          </a:prstGeom>
          <a:gradFill rotWithShape="1">
            <a:gsLst>
              <a:gs pos="0">
                <a:srgbClr val="94B6D2">
                  <a:shade val="60000"/>
                </a:srgbClr>
              </a:gs>
              <a:gs pos="33000">
                <a:srgbClr val="94B6D2">
                  <a:tint val="86500"/>
                </a:srgbClr>
              </a:gs>
              <a:gs pos="46750">
                <a:srgbClr val="94B6D2">
                  <a:tint val="71000"/>
                  <a:satMod val="112000"/>
                </a:srgbClr>
              </a:gs>
              <a:gs pos="53000">
                <a:srgbClr val="94B6D2">
                  <a:tint val="71000"/>
                  <a:satMod val="112000"/>
                </a:srgbClr>
              </a:gs>
              <a:gs pos="68000">
                <a:srgbClr val="94B6D2">
                  <a:tint val="86000"/>
                </a:srgbClr>
              </a:gs>
              <a:gs pos="100000">
                <a:srgbClr val="94B6D2">
                  <a:shade val="60000"/>
                </a:srgbClr>
              </a:gs>
            </a:gsLst>
            <a:lin ang="8350000" scaled="1"/>
          </a:gradFill>
          <a:ln w="9525" cap="flat" cmpd="sng" algn="ctr">
            <a:noFill/>
            <a:prstDash val="solid"/>
          </a:ln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66,5</a:t>
            </a: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млн.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ФБ – 66,2млн.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КБ – 0,2 млн. руб.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1238" y="5155020"/>
            <a:ext cx="1619544" cy="851297"/>
          </a:xfrm>
          <a:prstGeom prst="roundRect">
            <a:avLst/>
          </a:prstGeom>
          <a:gradFill rotWithShape="1">
            <a:gsLst>
              <a:gs pos="0">
                <a:srgbClr val="94B6D2">
                  <a:shade val="60000"/>
                </a:srgbClr>
              </a:gs>
              <a:gs pos="33000">
                <a:srgbClr val="94B6D2">
                  <a:tint val="86500"/>
                </a:srgbClr>
              </a:gs>
              <a:gs pos="46750">
                <a:srgbClr val="94B6D2">
                  <a:tint val="71000"/>
                  <a:satMod val="112000"/>
                </a:srgbClr>
              </a:gs>
              <a:gs pos="53000">
                <a:srgbClr val="94B6D2">
                  <a:tint val="71000"/>
                  <a:satMod val="112000"/>
                </a:srgbClr>
              </a:gs>
              <a:gs pos="68000">
                <a:srgbClr val="94B6D2">
                  <a:tint val="86000"/>
                </a:srgbClr>
              </a:gs>
              <a:gs pos="100000">
                <a:srgbClr val="94B6D2">
                  <a:shade val="60000"/>
                </a:srgbClr>
              </a:gs>
            </a:gsLst>
            <a:lin ang="8350000" scaled="1"/>
          </a:gradFill>
          <a:ln w="9525" cap="flat" cmpd="sng" algn="ctr">
            <a:noFill/>
            <a:prstDash val="solid"/>
          </a:ln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4,3</a:t>
            </a: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млн.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0" cap="none" spc="0" normalizeH="0" baseline="0" noProof="0" dirty="0" smtClean="0">
              <a:ln>
                <a:noFill/>
              </a:ln>
              <a:solidFill>
                <a:srgbClr val="968C8C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КБ – 4,2млн.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0" dirty="0">
                <a:solidFill>
                  <a:srgbClr val="968C8C">
                    <a:lumMod val="50000"/>
                  </a:srgb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</a:t>
            </a: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Б – 0,1 млн. руб.</a:t>
            </a:r>
            <a:endParaRPr kumimoji="0" lang="ru-RU" sz="800" b="0" i="0" u="none" strike="noStrike" kern="0" cap="none" spc="0" normalizeH="0" baseline="0" noProof="0" dirty="0">
              <a:ln>
                <a:noFill/>
              </a:ln>
              <a:solidFill>
                <a:srgbClr val="968C8C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047768" y="5168999"/>
            <a:ext cx="1553599" cy="851297"/>
          </a:xfrm>
          <a:prstGeom prst="roundRect">
            <a:avLst/>
          </a:prstGeom>
          <a:gradFill rotWithShape="1">
            <a:gsLst>
              <a:gs pos="0">
                <a:srgbClr val="94B6D2">
                  <a:shade val="60000"/>
                </a:srgbClr>
              </a:gs>
              <a:gs pos="33000">
                <a:srgbClr val="94B6D2">
                  <a:tint val="86500"/>
                </a:srgbClr>
              </a:gs>
              <a:gs pos="46750">
                <a:srgbClr val="94B6D2">
                  <a:tint val="71000"/>
                  <a:satMod val="112000"/>
                </a:srgbClr>
              </a:gs>
              <a:gs pos="53000">
                <a:srgbClr val="94B6D2">
                  <a:tint val="71000"/>
                  <a:satMod val="112000"/>
                </a:srgbClr>
              </a:gs>
              <a:gs pos="68000">
                <a:srgbClr val="94B6D2">
                  <a:tint val="86000"/>
                </a:srgbClr>
              </a:gs>
              <a:gs pos="100000">
                <a:srgbClr val="94B6D2">
                  <a:shade val="60000"/>
                </a:srgbClr>
              </a:gs>
            </a:gsLst>
            <a:lin ang="8350000" scaled="1"/>
          </a:gradFill>
          <a:ln w="9525" cap="flat" cmpd="sng" algn="ctr">
            <a:noFill/>
            <a:prstDash val="solid"/>
          </a:ln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49,0</a:t>
            </a: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млн.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0" cap="none" spc="0" normalizeH="0" baseline="0" noProof="0" dirty="0" smtClean="0">
              <a:ln>
                <a:noFill/>
              </a:ln>
              <a:solidFill>
                <a:srgbClr val="968C8C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КБ – 48,5 млн. руб.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МБ </a:t>
            </a:r>
            <a:r>
              <a:rPr lang="ru-RU" sz="800" kern="0" dirty="0" smtClean="0">
                <a:solidFill>
                  <a:srgbClr val="968C8C">
                    <a:lumMod val="50000"/>
                  </a:srgb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- 0</a:t>
            </a:r>
            <a:r>
              <a:rPr kumimoji="0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968C8C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,5 млн. руб.</a:t>
            </a:r>
            <a:endParaRPr kumimoji="0" lang="ru-RU" sz="800" b="0" i="0" u="none" strike="noStrike" kern="0" cap="none" spc="0" normalizeH="0" baseline="0" noProof="0" dirty="0">
              <a:ln>
                <a:noFill/>
              </a:ln>
              <a:solidFill>
                <a:srgbClr val="968C8C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88987" y="207607"/>
            <a:ext cx="244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141,1 млн. рублей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30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ДОРОЖНЫЙ ФОНД</a:t>
            </a:r>
            <a:endParaRPr lang="ru-RU" altLang="ru-RU" sz="1800" b="1" cap="none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17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AutoShape 18" descr="https://www.keramzit-aleksin.ru/images/itogi-plany.jpg"/>
          <p:cNvSpPr>
            <a:spLocks noChangeAspect="1" noChangeArrowheads="1"/>
          </p:cNvSpPr>
          <p:nvPr/>
        </p:nvSpPr>
        <p:spPr bwMode="auto">
          <a:xfrm>
            <a:off x="250230" y="7938"/>
            <a:ext cx="247650" cy="30480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" y="829626"/>
            <a:ext cx="9906000" cy="6035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943600" y="4818621"/>
            <a:ext cx="2419350" cy="10772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libri" pitchFamily="34" charset="0"/>
              </a:rPr>
              <a:t>Услуги по отсыпке дорог, установки автобусной остановки </a:t>
            </a:r>
          </a:p>
          <a:p>
            <a:r>
              <a:rPr lang="ru-RU" sz="1600" b="1" dirty="0" smtClean="0">
                <a:latin typeface="Calibri" pitchFamily="34" charset="0"/>
              </a:rPr>
              <a:t>в СНТ «Дорожник»</a:t>
            </a:r>
          </a:p>
        </p:txBody>
      </p:sp>
      <p:sp>
        <p:nvSpPr>
          <p:cNvPr id="21" name="Овал 20"/>
          <p:cNvSpPr/>
          <p:nvPr/>
        </p:nvSpPr>
        <p:spPr>
          <a:xfrm>
            <a:off x="4838700" y="4933950"/>
            <a:ext cx="952500" cy="10858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0,6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</a:rPr>
              <a:t>млн.р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257300" y="3092633"/>
            <a:ext cx="742950" cy="8276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1,2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</a:rPr>
              <a:t>млн.р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86642" y="3503038"/>
            <a:ext cx="2899758" cy="5847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libri" pitchFamily="34" charset="0"/>
              </a:rPr>
              <a:t>Ремонт участков автомобильных дорог</a:t>
            </a:r>
            <a:endParaRPr lang="ru-RU" sz="1600" b="1" dirty="0">
              <a:latin typeface="Calibri" pitchFamily="34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4652962" y="974138"/>
            <a:ext cx="600075" cy="5689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17,5</a:t>
            </a:r>
          </a:p>
          <a:p>
            <a:pPr algn="ctr"/>
            <a:r>
              <a:rPr lang="ru-RU" sz="700" dirty="0" err="1" smtClean="0">
                <a:solidFill>
                  <a:schemeClr val="tx1"/>
                </a:solidFill>
              </a:rPr>
              <a:t>млн.р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14718" y="995131"/>
            <a:ext cx="3019681" cy="83099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libri" pitchFamily="34" charset="0"/>
              </a:rPr>
              <a:t>Обустройство пешеходных переходов вблизи образовательных учреждений</a:t>
            </a:r>
            <a:endParaRPr lang="ru-RU" sz="1600" b="1" dirty="0">
              <a:latin typeface="Calibri" pitchFamily="34" charset="0"/>
            </a:endParaRPr>
          </a:p>
        </p:txBody>
      </p:sp>
      <p:sp>
        <p:nvSpPr>
          <p:cNvPr id="28" name="Скругленная прямоугольная выноска 27"/>
          <p:cNvSpPr/>
          <p:nvPr/>
        </p:nvSpPr>
        <p:spPr>
          <a:xfrm>
            <a:off x="6372440" y="2686051"/>
            <a:ext cx="2514385" cy="1784370"/>
          </a:xfrm>
          <a:prstGeom prst="wedgeRoundRectCallout">
            <a:avLst>
              <a:gd name="adj1" fmla="val -97468"/>
              <a:gd name="adj2" fmla="val -61598"/>
              <a:gd name="adj3" fmla="val 16667"/>
            </a:avLst>
          </a:prstGeom>
          <a:ln>
            <a:solidFill>
              <a:schemeClr val="bg1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ru-RU" sz="14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ru-RU" sz="1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ru-RU" sz="1600" b="1" dirty="0" smtClean="0">
              <a:solidFill>
                <a:srgbClr val="C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Объем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дорожного </a:t>
            </a:r>
            <a:r>
              <a:rPr lang="ru-RU" sz="1600" b="1" dirty="0">
                <a:solidFill>
                  <a:schemeClr val="tx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фонда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39057" y="2759392"/>
            <a:ext cx="158115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19,3 </a:t>
            </a:r>
            <a:r>
              <a:rPr lang="ru-RU" dirty="0" smtClean="0">
                <a:solidFill>
                  <a:srgbClr val="C00000"/>
                </a:solidFill>
              </a:rPr>
              <a:t>млн. рублей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36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РЕЗЕРВНЫЙ ФОНД</a:t>
            </a:r>
            <a:endParaRPr lang="ru-RU" altLang="ru-RU" sz="18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18</a:t>
            </a:fld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1261534032"/>
              </p:ext>
            </p:extLst>
          </p:nvPr>
        </p:nvGraphicFramePr>
        <p:xfrm>
          <a:off x="142056" y="963788"/>
          <a:ext cx="9427246" cy="5628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166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5" name="Picture 151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72146"/>
            <a:ext cx="9906001" cy="618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Заголовок 1"/>
          <p:cNvSpPr txBox="1">
            <a:spLocks/>
          </p:cNvSpPr>
          <p:nvPr/>
        </p:nvSpPr>
        <p:spPr>
          <a:xfrm>
            <a:off x="0" y="-688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МУНИЦИПАЛЬНЫЙ ДОЛГ минусинского района</a:t>
            </a:r>
            <a:endParaRPr lang="ru-RU" altLang="ru-RU" sz="18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19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" y="771833"/>
            <a:ext cx="9906001" cy="2514292"/>
          </a:xfrm>
          <a:prstGeom prst="rect">
            <a:avLst/>
          </a:prstGeom>
          <a:solidFill>
            <a:schemeClr val="tx1">
              <a:lumMod val="95000"/>
              <a:lumOff val="5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3981449" y="952808"/>
            <a:ext cx="4057811" cy="830997"/>
          </a:xfrm>
          <a:prstGeom prst="rect">
            <a:avLst/>
          </a:prstGeom>
          <a:noFill/>
          <a:ln>
            <a:noFill/>
          </a:ln>
          <a:effectLst>
            <a:glow rad="190500">
              <a:schemeClr val="bg1">
                <a:alpha val="50000"/>
              </a:schemeClr>
            </a:glo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Объем муниципального долга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на 01.01.2025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    </a:t>
            </a:r>
            <a:endParaRPr lang="ru-RU" sz="1600" b="1" dirty="0">
              <a:solidFill>
                <a:schemeClr val="bg1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19195" y="971858"/>
            <a:ext cx="11064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000" b="1" dirty="0">
                <a:solidFill>
                  <a:srgbClr val="FFFF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30 500 </a:t>
            </a:r>
            <a:endParaRPr lang="ru-RU" sz="2000" b="1" dirty="0" smtClean="0">
              <a:solidFill>
                <a:srgbClr val="FFFF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lvl="0" algn="just"/>
            <a:r>
              <a:rPr lang="ru-RU" sz="1200" b="1" dirty="0" smtClean="0">
                <a:solidFill>
                  <a:srgbClr val="FFFF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тыс</a:t>
            </a:r>
            <a:r>
              <a:rPr lang="ru-RU" sz="1200" b="1" dirty="0">
                <a:solidFill>
                  <a:srgbClr val="FFFF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. рублей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457295" y="1674980"/>
            <a:ext cx="110645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b="1" dirty="0">
                <a:solidFill>
                  <a:srgbClr val="FFFF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16 000 </a:t>
            </a:r>
            <a:endParaRPr lang="ru-RU" b="1" dirty="0" smtClean="0">
              <a:solidFill>
                <a:srgbClr val="FFFF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lvl="0" algn="just"/>
            <a:r>
              <a:rPr lang="ru-RU" sz="1200" b="1" dirty="0" smtClean="0">
                <a:solidFill>
                  <a:srgbClr val="FFFF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тыс</a:t>
            </a:r>
            <a:r>
              <a:rPr lang="ru-RU" sz="1200" b="1" dirty="0">
                <a:solidFill>
                  <a:srgbClr val="FFFF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. 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76345" y="2395964"/>
            <a:ext cx="110645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b="1" dirty="0">
                <a:solidFill>
                  <a:srgbClr val="FFFF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46 500 </a:t>
            </a:r>
            <a:endParaRPr lang="ru-RU" b="1" dirty="0" smtClean="0">
              <a:solidFill>
                <a:srgbClr val="FFFF00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lvl="0" algn="just"/>
            <a:r>
              <a:rPr lang="ru-RU" sz="1200" b="1" dirty="0" smtClean="0">
                <a:solidFill>
                  <a:srgbClr val="FFFF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тыс</a:t>
            </a:r>
            <a:r>
              <a:rPr lang="ru-RU" sz="1200" b="1" dirty="0">
                <a:solidFill>
                  <a:srgbClr val="FFFF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. рублей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3981449" y="1554073"/>
            <a:ext cx="4057811" cy="1077218"/>
          </a:xfrm>
          <a:prstGeom prst="rect">
            <a:avLst/>
          </a:prstGeom>
          <a:noFill/>
          <a:ln>
            <a:noFill/>
          </a:ln>
          <a:effectLst>
            <a:glow rad="190500">
              <a:schemeClr val="bg1">
                <a:alpha val="50000"/>
              </a:schemeClr>
            </a:glo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В 2025 году бюджетный кредит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пролонгирован до 01.12.2026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и получен в декабре 2025 года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     </a:t>
            </a:r>
            <a:endParaRPr lang="ru-RU" sz="1600" b="1" dirty="0">
              <a:solidFill>
                <a:schemeClr val="bg1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3981449" y="2397423"/>
            <a:ext cx="4057811" cy="584775"/>
          </a:xfrm>
          <a:prstGeom prst="rect">
            <a:avLst/>
          </a:prstGeom>
          <a:noFill/>
          <a:ln>
            <a:noFill/>
          </a:ln>
          <a:effectLst>
            <a:glow rad="190500">
              <a:schemeClr val="bg1">
                <a:alpha val="50000"/>
              </a:schemeClr>
            </a:glow>
          </a:effectLst>
          <a:extLst/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33CC"/>
              </a:buClr>
              <a:buSzPct val="200000"/>
              <a:buFont typeface="Wingdings" pitchFamily="2" charset="2"/>
              <a:defRPr sz="12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Остаток муниципального долга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по состоянию на 01.01.2026 года</a:t>
            </a:r>
            <a:endParaRPr lang="ru-RU" sz="1600" b="1" dirty="0">
              <a:solidFill>
                <a:schemeClr val="bg1"/>
              </a:solidFill>
              <a:latin typeface="Arial" pitchFamily="34" charset="0"/>
              <a:ea typeface="Verdana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6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-688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МУНИЦИПАЛЬНЫЙ ДОЛГ СЕЛЬСКИХ ПОСЕЛЕНИЙ</a:t>
            </a:r>
            <a:endParaRPr lang="ru-RU" altLang="ru-RU" sz="18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20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2892" y="1499975"/>
            <a:ext cx="25689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задолженность на </a:t>
            </a:r>
            <a:r>
              <a:rPr lang="ru-RU" sz="1200" b="1" dirty="0">
                <a:latin typeface="Arial" pitchFamily="34" charset="0"/>
                <a:ea typeface="Verdana" pitchFamily="34" charset="0"/>
                <a:cs typeface="Arial" pitchFamily="34" charset="0"/>
              </a:rPr>
              <a:t>01.01.2025 г.</a:t>
            </a:r>
          </a:p>
          <a:p>
            <a:pPr algn="just"/>
            <a:r>
              <a:rPr lang="ru-RU" sz="1200" b="1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сельских </a:t>
            </a:r>
            <a:r>
              <a:rPr lang="ru-RU" sz="1200" b="1" dirty="0">
                <a:latin typeface="Arial" pitchFamily="34" charset="0"/>
                <a:ea typeface="Verdana" pitchFamily="34" charset="0"/>
                <a:cs typeface="Arial" pitchFamily="34" charset="0"/>
              </a:rPr>
              <a:t>поселений </a:t>
            </a:r>
            <a:r>
              <a:rPr lang="ru-RU" sz="1200" b="1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по </a:t>
            </a:r>
            <a:r>
              <a:rPr lang="ru-RU" sz="1200" b="1" dirty="0">
                <a:latin typeface="Arial" pitchFamily="34" charset="0"/>
                <a:ea typeface="Verdana" pitchFamily="34" charset="0"/>
                <a:cs typeface="Arial" pitchFamily="34" charset="0"/>
              </a:rPr>
              <a:t>бюджетному кредиту </a:t>
            </a:r>
            <a:endParaRPr lang="ru-RU" sz="1200" b="1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pPr algn="just"/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810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тыс. рублей.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    </a:t>
            </a:r>
          </a:p>
          <a:p>
            <a:pPr algn="just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            </a:t>
            </a:r>
          </a:p>
          <a:p>
            <a:pPr algn="just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    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610" y="1555036"/>
            <a:ext cx="2131139" cy="2131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312119550"/>
              </p:ext>
            </p:extLst>
          </p:nvPr>
        </p:nvGraphicFramePr>
        <p:xfrm>
          <a:off x="5505449" y="1223750"/>
          <a:ext cx="3952875" cy="5331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971800" y="4468137"/>
            <a:ext cx="22669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остаток </a:t>
            </a:r>
            <a:r>
              <a:rPr lang="ru-RU" sz="1200" b="1" dirty="0">
                <a:latin typeface="Arial" pitchFamily="34" charset="0"/>
                <a:ea typeface="Verdana" pitchFamily="34" charset="0"/>
                <a:cs typeface="Arial" pitchFamily="34" charset="0"/>
              </a:rPr>
              <a:t>муниципального долга сельскими поселениями </a:t>
            </a:r>
            <a:endParaRPr lang="ru-RU" sz="1200" b="1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r>
              <a:rPr lang="ru-RU" sz="1200" b="1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по </a:t>
            </a:r>
            <a:r>
              <a:rPr lang="ru-RU" sz="1200" b="1" dirty="0">
                <a:latin typeface="Arial" pitchFamily="34" charset="0"/>
                <a:ea typeface="Verdana" pitchFamily="34" charset="0"/>
                <a:cs typeface="Arial" pitchFamily="34" charset="0"/>
              </a:rPr>
              <a:t>состоянию </a:t>
            </a:r>
            <a:endParaRPr lang="ru-RU" sz="1200" b="1" dirty="0" smtClean="0">
              <a:latin typeface="Arial" pitchFamily="34" charset="0"/>
              <a:ea typeface="Verdana" pitchFamily="34" charset="0"/>
              <a:cs typeface="Arial" pitchFamily="34" charset="0"/>
            </a:endParaRPr>
          </a:p>
          <a:p>
            <a:r>
              <a:rPr lang="ru-RU" sz="1200" b="1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на </a:t>
            </a:r>
            <a:r>
              <a:rPr lang="ru-RU" sz="1200" b="1" dirty="0">
                <a:latin typeface="Arial" pitchFamily="34" charset="0"/>
                <a:ea typeface="Verdana" pitchFamily="34" charset="0"/>
                <a:cs typeface="Arial" pitchFamily="34" charset="0"/>
              </a:rPr>
              <a:t>01.01.2026 </a:t>
            </a:r>
            <a:r>
              <a:rPr lang="ru-RU" sz="1200" b="1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года</a:t>
            </a:r>
          </a:p>
          <a:p>
            <a:r>
              <a:rPr lang="ru-RU" sz="1200" b="1" dirty="0" smtClean="0">
                <a:solidFill>
                  <a:schemeClr val="accent1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0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1200" b="1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тыс. рублей.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2892" y="2937559"/>
            <a:ext cx="24765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/>
            <a:r>
              <a:rPr lang="ru-RU" sz="1200" b="1" dirty="0" smtClean="0">
                <a:latin typeface="Arial" pitchFamily="34" charset="0"/>
                <a:ea typeface="Verdana" pitchFamily="34" charset="0"/>
                <a:cs typeface="Arial" pitchFamily="34" charset="0"/>
              </a:rPr>
              <a:t>погашено </a:t>
            </a:r>
          </a:p>
          <a:p>
            <a:pPr lvl="0" algn="just"/>
            <a:r>
              <a:rPr lang="ru-RU" sz="40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810</a:t>
            </a:r>
            <a:r>
              <a:rPr lang="ru-RU" sz="1200" b="1" dirty="0" smtClean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 </a:t>
            </a:r>
            <a:r>
              <a:rPr lang="ru-RU" sz="1200" b="1" dirty="0">
                <a:solidFill>
                  <a:srgbClr val="C00000"/>
                </a:solidFill>
                <a:latin typeface="Arial" pitchFamily="34" charset="0"/>
                <a:ea typeface="Verdana" pitchFamily="34" charset="0"/>
                <a:cs typeface="Arial" pitchFamily="34" charset="0"/>
              </a:rPr>
              <a:t>тыс. рублей. </a:t>
            </a:r>
          </a:p>
        </p:txBody>
      </p:sp>
      <p:pic>
        <p:nvPicPr>
          <p:cNvPr id="5126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4563274"/>
            <a:ext cx="2190750" cy="143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50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СОЦИАЛЬНО-ЗНАЧИМЫЕ РАСХОДЫ</a:t>
            </a:r>
            <a:endParaRPr lang="ru-RU" altLang="ru-RU" sz="18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21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05050"/>
            <a:ext cx="55626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696" y="1047750"/>
            <a:ext cx="378460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8125" y="1028699"/>
            <a:ext cx="428625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 smtClean="0"/>
              <a:t>создание модельной библиотеки </a:t>
            </a:r>
          </a:p>
          <a:p>
            <a:r>
              <a:rPr lang="ru-RU" sz="2500" b="1" dirty="0" smtClean="0"/>
              <a:t>в с. Городок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68022" y="5239286"/>
            <a:ext cx="156427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6000" b="1" dirty="0">
                <a:solidFill>
                  <a:srgbClr val="C00000"/>
                </a:solidFill>
              </a:rPr>
              <a:t>8,1</a:t>
            </a:r>
            <a:r>
              <a:rPr lang="ru-RU" sz="4000" dirty="0">
                <a:solidFill>
                  <a:srgbClr val="C00000"/>
                </a:solidFill>
              </a:rPr>
              <a:t> </a:t>
            </a:r>
            <a:endParaRPr lang="ru-RU" sz="4000" dirty="0" smtClean="0">
              <a:solidFill>
                <a:srgbClr val="C00000"/>
              </a:solidFill>
            </a:endParaRPr>
          </a:p>
          <a:p>
            <a:pPr lvl="0" algn="r"/>
            <a:r>
              <a:rPr lang="ru-RU" sz="2000" b="1" dirty="0" smtClean="0">
                <a:solidFill>
                  <a:srgbClr val="C00000"/>
                </a:solidFill>
              </a:rPr>
              <a:t>млн</a:t>
            </a:r>
            <a:r>
              <a:rPr lang="ru-RU" sz="2000" b="1" dirty="0">
                <a:solidFill>
                  <a:srgbClr val="C00000"/>
                </a:solidFill>
              </a:rPr>
              <a:t>. рублей</a:t>
            </a:r>
          </a:p>
        </p:txBody>
      </p:sp>
      <p:pic>
        <p:nvPicPr>
          <p:cNvPr id="205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696" y="3886199"/>
            <a:ext cx="2220326" cy="166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02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СОЦИАЛЬНО-ЗНАЧИМЫЕ РАСХОДЫ</a:t>
            </a:r>
            <a:endParaRPr lang="ru-RU" altLang="ru-RU" sz="18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22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8125" y="1057274"/>
            <a:ext cx="4286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осуществлено строительство объектов водоснабжения микрорайона жилой застройки «Зоткино» </a:t>
            </a:r>
          </a:p>
          <a:p>
            <a:r>
              <a:rPr lang="ru-RU" b="1" dirty="0" smtClean="0"/>
              <a:t>с. Знаменка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09800" y="2108895"/>
            <a:ext cx="205697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6000" b="1" dirty="0" smtClean="0">
                <a:solidFill>
                  <a:srgbClr val="C00000"/>
                </a:solidFill>
              </a:rPr>
              <a:t>123,2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 lvl="0" algn="r"/>
            <a:r>
              <a:rPr lang="ru-RU" sz="2000" b="1" dirty="0" smtClean="0">
                <a:solidFill>
                  <a:srgbClr val="C00000"/>
                </a:solidFill>
              </a:rPr>
              <a:t>млн</a:t>
            </a:r>
            <a:r>
              <a:rPr lang="ru-RU" sz="2000" b="1" dirty="0">
                <a:solidFill>
                  <a:srgbClr val="C00000"/>
                </a:solidFill>
              </a:rPr>
              <a:t>. рублей</a:t>
            </a: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1171893"/>
            <a:ext cx="5238750" cy="221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600575" y="3745946"/>
            <a:ext cx="42862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проведен капитальный ремонт котельного оборудования и участков тепловых сетей в селах </a:t>
            </a:r>
          </a:p>
          <a:p>
            <a:r>
              <a:rPr lang="ru-RU" b="1" dirty="0" smtClean="0"/>
              <a:t>Большая Ничка</a:t>
            </a:r>
          </a:p>
          <a:p>
            <a:r>
              <a:rPr lang="ru-RU" b="1" dirty="0" smtClean="0"/>
              <a:t>Знаменка </a:t>
            </a:r>
          </a:p>
          <a:p>
            <a:r>
              <a:rPr lang="ru-RU" b="1" dirty="0" smtClean="0"/>
              <a:t>Лугавское </a:t>
            </a:r>
          </a:p>
          <a:p>
            <a:r>
              <a:rPr lang="ru-RU" b="1" dirty="0" smtClean="0"/>
              <a:t>Новотроицкое</a:t>
            </a:r>
          </a:p>
          <a:p>
            <a:r>
              <a:rPr lang="ru-RU" b="1" dirty="0" smtClean="0"/>
              <a:t>Тигрицкое </a:t>
            </a:r>
          </a:p>
          <a:p>
            <a:r>
              <a:rPr lang="ru-RU" b="1" dirty="0" smtClean="0"/>
              <a:t>Кавказское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933329" y="5190026"/>
            <a:ext cx="166744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6000" b="1" dirty="0" smtClean="0">
                <a:solidFill>
                  <a:srgbClr val="C00000"/>
                </a:solidFill>
              </a:rPr>
              <a:t>30,3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 lvl="0" algn="r"/>
            <a:r>
              <a:rPr lang="ru-RU" sz="2000" b="1" dirty="0" smtClean="0">
                <a:solidFill>
                  <a:srgbClr val="C00000"/>
                </a:solidFill>
              </a:rPr>
              <a:t>млн</a:t>
            </a:r>
            <a:r>
              <a:rPr lang="ru-RU" sz="2000" b="1" dirty="0">
                <a:solidFill>
                  <a:srgbClr val="C00000"/>
                </a:solidFill>
              </a:rPr>
              <a:t>. рублей</a:t>
            </a:r>
          </a:p>
        </p:txBody>
      </p:sp>
      <p:pic>
        <p:nvPicPr>
          <p:cNvPr id="10244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855036"/>
            <a:ext cx="3905250" cy="260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24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СОЦИАЛЬНО-ЗНАЧИМЫЕ РАСХОДЫ</a:t>
            </a:r>
            <a:endParaRPr lang="ru-RU" altLang="ru-RU" sz="18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23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77024" y="2234598"/>
            <a:ext cx="3028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приобретено 4 квартиры </a:t>
            </a:r>
          </a:p>
          <a:p>
            <a:pPr algn="r"/>
            <a:r>
              <a:rPr lang="ru-RU" b="1" dirty="0" smtClean="0"/>
              <a:t>для детей-сирот и детей, оставшихся без попечения родителей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03302" y="2179683"/>
            <a:ext cx="1149545" cy="969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300" b="1" dirty="0" smtClean="0">
                <a:solidFill>
                  <a:srgbClr val="C00000"/>
                </a:solidFill>
              </a:rPr>
              <a:t>7,6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 lvl="0"/>
            <a:r>
              <a:rPr lang="ru-RU" sz="1400" b="1" dirty="0" smtClean="0">
                <a:solidFill>
                  <a:srgbClr val="C00000"/>
                </a:solidFill>
              </a:rPr>
              <a:t>млн</a:t>
            </a:r>
            <a:r>
              <a:rPr lang="ru-RU" sz="1400" b="1" dirty="0">
                <a:solidFill>
                  <a:srgbClr val="C00000"/>
                </a:solidFill>
              </a:rPr>
              <a:t>. рублей</a:t>
            </a: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077" y="3572701"/>
            <a:ext cx="3786188" cy="2840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950576" y="3448759"/>
            <a:ext cx="2752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/>
              <a:t>проведены работы в образовательных организациях и дошкольных учреждениях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0419" y="5513119"/>
            <a:ext cx="1149545" cy="969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4300" b="1" dirty="0" smtClean="0">
                <a:solidFill>
                  <a:srgbClr val="C00000"/>
                </a:solidFill>
              </a:rPr>
              <a:t>7,1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 lvl="0" algn="r"/>
            <a:r>
              <a:rPr lang="ru-RU" sz="1400" b="1" dirty="0" smtClean="0">
                <a:solidFill>
                  <a:srgbClr val="C00000"/>
                </a:solidFill>
              </a:rPr>
              <a:t>млн</a:t>
            </a:r>
            <a:r>
              <a:rPr lang="ru-RU" sz="1400" b="1" dirty="0">
                <a:solidFill>
                  <a:srgbClr val="C00000"/>
                </a:solidFill>
              </a:rPr>
              <a:t>. рублей</a:t>
            </a:r>
          </a:p>
        </p:txBody>
      </p:sp>
      <p:pic>
        <p:nvPicPr>
          <p:cNvPr id="11270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264" y="1024976"/>
            <a:ext cx="1798888" cy="119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200650" y="1079201"/>
            <a:ext cx="2752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ремонт и содержание автомобильных дорог местного значения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117389" y="1024976"/>
            <a:ext cx="1324402" cy="10002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300" b="1" dirty="0" smtClean="0">
                <a:solidFill>
                  <a:srgbClr val="C00000"/>
                </a:solidFill>
              </a:rPr>
              <a:t>19,3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 lvl="0"/>
            <a:r>
              <a:rPr lang="ru-RU" sz="1400" b="1" dirty="0" smtClean="0">
                <a:solidFill>
                  <a:srgbClr val="C00000"/>
                </a:solidFill>
              </a:rPr>
              <a:t>млн</a:t>
            </a:r>
            <a:r>
              <a:rPr lang="ru-RU" sz="1400" b="1" dirty="0">
                <a:solidFill>
                  <a:srgbClr val="C00000"/>
                </a:solidFill>
              </a:rPr>
              <a:t>. рублей</a:t>
            </a:r>
          </a:p>
        </p:txBody>
      </p:sp>
      <p:pic>
        <p:nvPicPr>
          <p:cNvPr id="11272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6" y="1175599"/>
            <a:ext cx="3721100" cy="186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26426" y="5288746"/>
            <a:ext cx="2752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проведена модернизация школьных систем  образования МБОУ СОШ № 7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950576" y="5533831"/>
            <a:ext cx="1279516" cy="969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4300" b="1" dirty="0" smtClean="0">
                <a:solidFill>
                  <a:srgbClr val="C00000"/>
                </a:solidFill>
              </a:rPr>
              <a:t>11,3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 lvl="0" algn="r"/>
            <a:r>
              <a:rPr lang="ru-RU" sz="1400" b="1" dirty="0" smtClean="0">
                <a:solidFill>
                  <a:srgbClr val="C00000"/>
                </a:solidFill>
              </a:rPr>
              <a:t>млн</a:t>
            </a:r>
            <a:r>
              <a:rPr lang="ru-RU" sz="1400" b="1" dirty="0">
                <a:solidFill>
                  <a:srgbClr val="C00000"/>
                </a:solidFill>
              </a:rPr>
              <a:t>. рублей</a:t>
            </a:r>
          </a:p>
        </p:txBody>
      </p:sp>
      <p:pic>
        <p:nvPicPr>
          <p:cNvPr id="1026" name="Picture 2" descr="Z:\Сухова\ОТЧЕТЫ\годовой отчет 2025\в Совет\публичные слушания\2025\IMG_20260513_12561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6" y="3301394"/>
            <a:ext cx="2203450" cy="165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:\Сухова\ОТЧЕТЫ\годовой отчет 2025\в Совет\публичные слушания\2025\IMG_20260513_12562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19" y="4092173"/>
            <a:ext cx="1996921" cy="1497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504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СОЦИАЛЬНО-ЗНАЧИМЫЕ РАСХОДЫ</a:t>
            </a:r>
            <a:endParaRPr lang="ru-RU" altLang="ru-RU" sz="1800" b="1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24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316" y="3984422"/>
            <a:ext cx="3028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обустроена комплексная спортивная площадка для подвижных игр в с. Жерлык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86920" y="3998109"/>
            <a:ext cx="11495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4000" b="1" dirty="0" smtClean="0">
                <a:solidFill>
                  <a:srgbClr val="C00000"/>
                </a:solidFill>
              </a:rPr>
              <a:t>4,1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 lvl="0" algn="r"/>
            <a:r>
              <a:rPr lang="ru-RU" sz="1400" b="1" dirty="0" smtClean="0">
                <a:solidFill>
                  <a:srgbClr val="C00000"/>
                </a:solidFill>
              </a:rPr>
              <a:t>млн</a:t>
            </a:r>
            <a:r>
              <a:rPr lang="ru-RU" sz="1400" b="1" dirty="0">
                <a:solidFill>
                  <a:srgbClr val="C00000"/>
                </a:solidFill>
              </a:rPr>
              <a:t>. рублей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55" y="981075"/>
            <a:ext cx="4522018" cy="3017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6" y="981075"/>
            <a:ext cx="4543692" cy="303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Z:\Сухова\ОТЧЕТЫ\годовой отчет 2025\в Совет\публичные слушания\2025\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55" y="4907753"/>
            <a:ext cx="2140608" cy="1674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363" y="4907751"/>
            <a:ext cx="2232030" cy="1674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 descr="Z:\Сухова\ОТЧЕТЫ\годовой отчет 2025\в Совет\публичные слушания\2025\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618" y="4907750"/>
            <a:ext cx="2232034" cy="167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453" y="4907750"/>
            <a:ext cx="2213448" cy="1673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" r="28124"/>
          <a:stretch/>
        </p:blipFill>
        <p:spPr bwMode="auto">
          <a:xfrm>
            <a:off x="8162924" y="4907750"/>
            <a:ext cx="1457593" cy="167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953000" y="3982635"/>
            <a:ext cx="3028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обустроена туристско-рекреационная зона к Дому ремесел в с. Опытное поле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538479" y="3996322"/>
            <a:ext cx="11495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4000" b="1" dirty="0" smtClean="0">
                <a:solidFill>
                  <a:srgbClr val="C00000"/>
                </a:solidFill>
              </a:rPr>
              <a:t>5,3</a:t>
            </a:r>
            <a:r>
              <a:rPr lang="ru-RU" sz="4000" dirty="0" smtClean="0">
                <a:solidFill>
                  <a:srgbClr val="C00000"/>
                </a:solidFill>
              </a:rPr>
              <a:t> </a:t>
            </a:r>
          </a:p>
          <a:p>
            <a:pPr lvl="0" algn="r"/>
            <a:r>
              <a:rPr lang="ru-RU" sz="1400" b="1" dirty="0" smtClean="0">
                <a:solidFill>
                  <a:srgbClr val="C00000"/>
                </a:solidFill>
              </a:rPr>
              <a:t>млн</a:t>
            </a:r>
            <a:r>
              <a:rPr lang="ru-RU" sz="1400" b="1" dirty="0">
                <a:solidFill>
                  <a:srgbClr val="C00000"/>
                </a:solidFill>
              </a:rPr>
              <a:t>. рублей</a:t>
            </a:r>
          </a:p>
        </p:txBody>
      </p:sp>
    </p:spTree>
    <p:extLst>
      <p:ext uri="{BB962C8B-B14F-4D97-AF65-F5344CB8AC3E}">
        <p14:creationId xmlns:p14="http://schemas.microsoft.com/office/powerpoint/2010/main" val="5062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Заголовок 1"/>
          <p:cNvSpPr txBox="1">
            <a:spLocks/>
          </p:cNvSpPr>
          <p:nvPr/>
        </p:nvSpPr>
        <p:spPr>
          <a:xfrm>
            <a:off x="0" y="1"/>
            <a:ext cx="9906000" cy="7567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rgbClr val="3366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smtClean="0">
                <a:solidFill>
                  <a:srgbClr val="3366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lang="ru-RU" altLang="ru-RU" sz="1800" b="1" dirty="0">
              <a:solidFill>
                <a:srgbClr val="33669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274628" y="165867"/>
            <a:ext cx="483395" cy="47592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F5F5F1"/>
            </a:solidFill>
          </a:ln>
        </p:spPr>
        <p:txBody>
          <a:bodyPr>
            <a:normAutofit/>
          </a:bodyPr>
          <a:lstStyle/>
          <a:p>
            <a:fld id="{3EA620B9-993E-4B74-9345-65789839B5EF}" type="slidenum">
              <a:rPr lang="ru-RU" smtClean="0">
                <a:solidFill>
                  <a:schemeClr val="bg1"/>
                </a:solidFill>
              </a:rPr>
              <a:pPr/>
              <a:t>25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43475" y="838021"/>
            <a:ext cx="429335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000" b="1" dirty="0" smtClean="0">
                <a:solidFill>
                  <a:schemeClr val="accent6">
                    <a:lumMod val="75000"/>
                  </a:schemeClr>
                </a:solidFill>
              </a:rPr>
              <a:t>БЛАГОДАРИМ </a:t>
            </a:r>
          </a:p>
          <a:p>
            <a:r>
              <a:rPr lang="ru-RU" sz="5000" b="1" dirty="0" smtClean="0">
                <a:solidFill>
                  <a:schemeClr val="accent6">
                    <a:lumMod val="75000"/>
                  </a:schemeClr>
                </a:solidFill>
              </a:rPr>
              <a:t>ЗА ВАШЕ </a:t>
            </a:r>
          </a:p>
          <a:p>
            <a:r>
              <a:rPr lang="ru-RU" sz="5000" b="1" dirty="0" smtClean="0">
                <a:solidFill>
                  <a:schemeClr val="accent6">
                    <a:lumMod val="75000"/>
                  </a:schemeClr>
                </a:solidFill>
              </a:rPr>
              <a:t>ВНИМАНИЕ</a:t>
            </a:r>
            <a:endParaRPr lang="ru-RU" sz="5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047750"/>
            <a:ext cx="4410075" cy="5529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5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theme/_rels/themeOverr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Overr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Overr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Overr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Overr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_rels/themeOverr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ициальная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Обычная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  <a:fontScheme name="Твердый переплет">
    <a:majorFont>
      <a:latin typeface="Book Antiqua"/>
      <a:ea typeface=""/>
      <a:cs typeface=""/>
      <a:font script="Grek" typeface="Times New Roman"/>
      <a:font script="Cyrl" typeface="Times New Roman"/>
      <a:font script="Jpan" typeface="HGS明朝E"/>
      <a:font script="Hang" typeface="궁서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Book Antiqua"/>
      <a:ea typeface=""/>
      <a:cs typeface=""/>
      <a:font script="Grek" typeface="Times New Roman"/>
      <a:font script="Cyrl" typeface="Times New Roman"/>
      <a:font script="Jpan" typeface="HGS明朝E"/>
      <a:font script="Hang" typeface="돋움"/>
      <a:font script="Hans" typeface="宋体"/>
      <a:font script="Hant" typeface="新細明體"/>
      <a:font script="Arab" typeface="Times New Roman"/>
      <a:font script="Hebr" typeface="David"/>
      <a:font script="Thai" typeface="Eucrosia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Апекс">
    <a:fillStyleLst>
      <a:solidFill>
        <a:schemeClr val="phClr"/>
      </a:solidFill>
      <a:gradFill rotWithShape="1">
        <a:gsLst>
          <a:gs pos="20000">
            <a:schemeClr val="phClr">
              <a:tint val="9000"/>
            </a:schemeClr>
          </a:gs>
          <a:gs pos="100000">
            <a:schemeClr val="phClr">
              <a:tint val="70000"/>
              <a:satMod val="100000"/>
            </a:schemeClr>
          </a:gs>
        </a:gsLst>
        <a:path path="circle">
          <a:fillToRect l="-15000" t="-15000" r="115000" b="115000"/>
        </a:path>
      </a:gradFill>
      <a:gradFill rotWithShape="1">
        <a:gsLst>
          <a:gs pos="0">
            <a:schemeClr val="phClr">
              <a:shade val="60000"/>
            </a:schemeClr>
          </a:gs>
          <a:gs pos="33000">
            <a:schemeClr val="phClr">
              <a:tint val="86500"/>
            </a:schemeClr>
          </a:gs>
          <a:gs pos="46750">
            <a:schemeClr val="phClr">
              <a:tint val="71000"/>
              <a:satMod val="112000"/>
            </a:schemeClr>
          </a:gs>
          <a:gs pos="53000">
            <a:schemeClr val="phClr">
              <a:tint val="71000"/>
              <a:satMod val="112000"/>
            </a:schemeClr>
          </a:gs>
          <a:gs pos="68000">
            <a:schemeClr val="phClr">
              <a:tint val="86000"/>
            </a:schemeClr>
          </a:gs>
          <a:gs pos="100000">
            <a:schemeClr val="phClr">
              <a:shade val="60000"/>
            </a:schemeClr>
          </a:gs>
        </a:gsLst>
        <a:lin ang="8350000" scaled="1"/>
      </a:gradFill>
    </a:fillStyleLst>
    <a:lnStyleLst>
      <a:ln w="9525" cap="flat" cmpd="sng" algn="ctr">
        <a:solidFill>
          <a:schemeClr val="phClr">
            <a:shade val="48000"/>
            <a:satMod val="11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130000" dist="101600" dir="2700000" algn="tl" rotWithShape="0">
            <a:srgbClr val="000000">
              <a:alpha val="350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</a:effectStyle>
      <a:effectStyle>
        <a:effectLst>
          <a:outerShdw blurRad="190500" dist="228600" dir="2700000" sy="90000" rotWithShape="0">
            <a:srgbClr val="000000">
              <a:alpha val="25500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100000"/>
          </a:lightRig>
        </a:scene3d>
        <a:sp3d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5000"/>
              <a:satMod val="300000"/>
            </a:schemeClr>
          </a:gs>
          <a:gs pos="40000">
            <a:schemeClr val="phClr">
              <a:tint val="65000"/>
              <a:satMod val="300000"/>
            </a:schemeClr>
          </a:gs>
          <a:gs pos="100000">
            <a:schemeClr val="phClr">
              <a:shade val="65000"/>
              <a:satMod val="300000"/>
            </a:schemeClr>
          </a:gs>
        </a:gsLst>
        <a:path path="circle">
          <a:fillToRect l="65000" b="98000"/>
        </a:path>
      </a:gradFill>
      <a:blipFill>
        <a:blip xmlns:r="http://schemas.openxmlformats.org/officeDocument/2006/relationships" r:embed="rId1">
          <a:duotone>
            <a:schemeClr val="phClr">
              <a:shade val="60000"/>
              <a:satMod val="110000"/>
            </a:schemeClr>
            <a:schemeClr val="phClr">
              <a:tint val="95000"/>
            </a:schemeClr>
          </a:duotone>
        </a:blip>
        <a:tile tx="0" ty="0" sx="50000" sy="50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Официальная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4.xml><?xml version="1.0" encoding="utf-8"?>
<a:themeOverride xmlns:a="http://schemas.openxmlformats.org/drawingml/2006/main">
  <a:clrScheme name="Официальная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Официальная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6.xml><?xml version="1.0" encoding="utf-8"?>
<a:themeOverride xmlns:a="http://schemas.openxmlformats.org/drawingml/2006/main">
  <a:clrScheme name="Официальная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7.xml><?xml version="1.0" encoding="utf-8"?>
<a:themeOverride xmlns:a="http://schemas.openxmlformats.org/drawingml/2006/main">
  <a:clrScheme name="Официальная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ppt/theme/themeOverride8.xml><?xml version="1.0" encoding="utf-8"?>
<a:themeOverride xmlns:a="http://schemas.openxmlformats.org/drawingml/2006/main">
  <a:clrScheme name="Официальная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Официальная">
    <a:fillStyleLst>
      <a:solidFill>
        <a:schemeClr val="phClr"/>
      </a:solidFill>
      <a:solidFill>
        <a:schemeClr val="phClr">
          <a:tint val="45000"/>
        </a:schemeClr>
      </a:solidFill>
      <a:solidFill>
        <a:schemeClr val="phClr">
          <a:tint val="95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1429" cap="flat" cmpd="sng" algn="ctr">
        <a:solidFill>
          <a:schemeClr val="phClr"/>
        </a:solidFill>
        <a:prstDash val="sysDash"/>
      </a:ln>
      <a:ln w="200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254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0"/>
          </a:lightRig>
        </a:scene3d>
        <a:sp3d contourW="9525" prstMaterial="matte">
          <a:bevelT w="0" h="0"/>
          <a:contourClr>
            <a:schemeClr val="phClr">
              <a:shade val="70000"/>
              <a:satMod val="105000"/>
            </a:schemeClr>
          </a:contourClr>
        </a:sp3d>
      </a:effectStyle>
      <a:effectStyle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soft" dir="b">
            <a:rot lat="0" lon="0" rev="0"/>
          </a:lightRig>
        </a:scene3d>
        <a:sp3d prstMaterial="dkEdge">
          <a:bevelT w="63500" h="63500" prst="cross"/>
          <a:contourClr>
            <a:schemeClr val="phClr"/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70000"/>
              <a:satMod val="115000"/>
            </a:schemeClr>
            <a:schemeClr val="phClr">
              <a:tint val="85000"/>
            </a:schemeClr>
          </a:duotone>
        </a:blip>
        <a:tile tx="0" ty="0" sx="85000" sy="85000" flip="none" algn="tl"/>
      </a:blipFill>
      <a:blipFill>
        <a:blip xmlns:r="http://schemas.openxmlformats.org/officeDocument/2006/relationships" r:embed="rId2">
          <a:duotone>
            <a:schemeClr val="phClr">
              <a:shade val="65000"/>
              <a:satMod val="115000"/>
            </a:schemeClr>
            <a:schemeClr val="phClr">
              <a:tint val="85000"/>
            </a:schemeClr>
          </a:duotone>
        </a:blip>
        <a:tile tx="0" ty="0" sx="65000" sy="65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23444</TotalTime>
  <Words>2267</Words>
  <Application>Microsoft Office PowerPoint</Application>
  <PresentationFormat>Лист A4 (210x297 мм)</PresentationFormat>
  <Paragraphs>859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Igor</dc:creator>
  <cp:lastModifiedBy>potanina</cp:lastModifiedBy>
  <cp:revision>1863</cp:revision>
  <cp:lastPrinted>2026-05-13T08:05:44Z</cp:lastPrinted>
  <dcterms:created xsi:type="dcterms:W3CDTF">2017-12-05T16:25:52Z</dcterms:created>
  <dcterms:modified xsi:type="dcterms:W3CDTF">2026-05-14T06:13:47Z</dcterms:modified>
</cp:coreProperties>
</file>