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44;&#1086;&#1093;&#1086;&#1076;&#1099;%20&#1085;&#1072;%2001.09.2016\&#1044;&#1086;&#1093;&#1086;&#1076;&#1099;%20&#1085;&#1072;&#1083;&#1086;&#1075;+&#1085;&#1077;&#1085;&#1072;&#1083;&#1086;&#107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6%20&#1075;&#1086;&#1076;\&#1089;&#1072;&#1081;&#1090;\&#1043;&#1054;&#1058;&#1054;&#1042;&#1054;\&#1088;&#1072;&#1089;&#1093;&#1086;&#1076;&#1099;%20&#1085;&#1072;%2001.09.2016\&#1072;&#1074;&#1075;&#1091;&#1089;&#1090;\&#1076;&#1083;&#1103;%20&#1089;&#1072;&#1081;&#1090;&#1072;%20&#1085;&#1072;%2001.09.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4347.8</c:v>
                </c:pt>
                <c:pt idx="1">
                  <c:v>2960</c:v>
                </c:pt>
                <c:pt idx="2">
                  <c:v>1389.01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216211.1</c:v>
                </c:pt>
                <c:pt idx="1">
                  <c:v>129456.15</c:v>
                </c:pt>
                <c:pt idx="2">
                  <c:v>122551.35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41825.699999999997</c:v>
                </c:pt>
                <c:pt idx="1">
                  <c:v>30053</c:v>
                </c:pt>
                <c:pt idx="2">
                  <c:v>28562.87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25336.31</c:v>
                </c:pt>
                <c:pt idx="1">
                  <c:v>13630</c:v>
                </c:pt>
                <c:pt idx="2">
                  <c:v>6726.96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19018.3</c:v>
                </c:pt>
                <c:pt idx="1">
                  <c:v>12328.4</c:v>
                </c:pt>
                <c:pt idx="2">
                  <c:v>8511.6200000000008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24569.4</c:v>
                </c:pt>
                <c:pt idx="1">
                  <c:v>16913.8</c:v>
                </c:pt>
                <c:pt idx="2">
                  <c:v>16365.86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70853.02</c:v>
                </c:pt>
                <c:pt idx="1">
                  <c:v>44443.199999999997</c:v>
                </c:pt>
                <c:pt idx="2">
                  <c:v>32425.19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209</c:v>
                </c:pt>
                <c:pt idx="1">
                  <c:v>209</c:v>
                </c:pt>
                <c:pt idx="2">
                  <c:v>739.48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4841.6000000000004</c:v>
                </c:pt>
                <c:pt idx="1">
                  <c:v>4416.46</c:v>
                </c:pt>
                <c:pt idx="2">
                  <c:v>4308.72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10188.35</c:v>
                </c:pt>
                <c:pt idx="1">
                  <c:v>4329.7700000000004</c:v>
                </c:pt>
                <c:pt idx="2">
                  <c:v>4616.3500000000004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9357.7999999999993</c:v>
                </c:pt>
                <c:pt idx="1">
                  <c:v>6817.1</c:v>
                </c:pt>
                <c:pt idx="2">
                  <c:v>4861.92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825.39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245447.3</c:v>
                </c:pt>
                <c:pt idx="1">
                  <c:v>191223.8</c:v>
                </c:pt>
                <c:pt idx="2">
                  <c:v>191223.8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301833.09999999998</c:v>
                </c:pt>
                <c:pt idx="1">
                  <c:v>167358.75</c:v>
                </c:pt>
                <c:pt idx="2">
                  <c:v>55174.19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864289.1</c:v>
                </c:pt>
                <c:pt idx="1">
                  <c:v>545492.84</c:v>
                </c:pt>
                <c:pt idx="2">
                  <c:v>498373.12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7.4</c:v>
                </c:pt>
                <c:pt idx="1">
                  <c:v>7.4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-3841.6</c:v>
                </c:pt>
                <c:pt idx="1">
                  <c:v>-3841.6</c:v>
                </c:pt>
                <c:pt idx="2">
                  <c:v>-4239.9799999999996</c:v>
                </c:pt>
              </c:numCache>
            </c:numRef>
          </c:val>
        </c:ser>
        <c:shape val="box"/>
        <c:axId val="79949824"/>
        <c:axId val="83047168"/>
        <c:axId val="0"/>
      </c:bar3DChart>
      <c:catAx>
        <c:axId val="799498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047168"/>
        <c:crosses val="autoZero"/>
        <c:auto val="1"/>
        <c:lblAlgn val="ctr"/>
        <c:lblOffset val="100"/>
      </c:catAx>
      <c:valAx>
        <c:axId val="83047168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994982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расходы!$B$18:$D$18</c:f>
              <c:numCache>
                <c:formatCode>#,##0.0</c:formatCode>
                <c:ptCount val="3"/>
                <c:pt idx="0">
                  <c:v>87350.399999999994</c:v>
                </c:pt>
                <c:pt idx="1">
                  <c:v>53562.9</c:v>
                </c:pt>
                <c:pt idx="2">
                  <c:v>50239.1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269.10000000000002</c:v>
                </c:pt>
                <c:pt idx="1">
                  <c:v>184.9</c:v>
                </c:pt>
                <c:pt idx="2">
                  <c:v>166.7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2935.7</c:v>
                </c:pt>
                <c:pt idx="1">
                  <c:v>1670.6</c:v>
                </c:pt>
                <c:pt idx="2">
                  <c:v>1468.9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164747.70000000001</c:v>
                </c:pt>
                <c:pt idx="1">
                  <c:v>118861.8</c:v>
                </c:pt>
                <c:pt idx="2">
                  <c:v>39985.9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102037.8</c:v>
                </c:pt>
                <c:pt idx="1">
                  <c:v>55043.199999999997</c:v>
                </c:pt>
                <c:pt idx="2">
                  <c:v>25033.9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1111627</c:v>
                </c:pt>
                <c:pt idx="1">
                  <c:v>702243.8</c:v>
                </c:pt>
                <c:pt idx="2">
                  <c:v>669482.80000000005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220245.8</c:v>
                </c:pt>
                <c:pt idx="1">
                  <c:v>132421.9</c:v>
                </c:pt>
                <c:pt idx="2">
                  <c:v>70613.899999999994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44.8</c:v>
                </c:pt>
                <c:pt idx="1">
                  <c:v>44.8</c:v>
                </c:pt>
                <c:pt idx="2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131818.4</c:v>
                </c:pt>
                <c:pt idx="1">
                  <c:v>78414.100000000006</c:v>
                </c:pt>
                <c:pt idx="2">
                  <c:v>63732.1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30247.9</c:v>
                </c:pt>
                <c:pt idx="1">
                  <c:v>18308.5</c:v>
                </c:pt>
                <c:pt idx="2">
                  <c:v>17702.3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расходы!$B$17:$D$17</c:f>
              <c:strCache>
                <c:ptCount val="3"/>
                <c:pt idx="0">
                  <c:v>План на год</c:v>
                </c:pt>
                <c:pt idx="1">
                  <c:v>План за 8 мес 2016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425</c:v>
                </c:pt>
                <c:pt idx="1">
                  <c:v>195.9</c:v>
                </c:pt>
                <c:pt idx="2">
                  <c:v>55.8</c:v>
                </c:pt>
              </c:numCache>
            </c:numRef>
          </c:val>
        </c:ser>
        <c:shape val="box"/>
        <c:axId val="83997056"/>
        <c:axId val="84068992"/>
        <c:axId val="0"/>
      </c:bar3DChart>
      <c:catAx>
        <c:axId val="839970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4068992"/>
        <c:crosses val="autoZero"/>
        <c:auto val="1"/>
        <c:lblAlgn val="ctr"/>
        <c:lblOffset val="100"/>
      </c:catAx>
      <c:valAx>
        <c:axId val="8406899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9970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июль  2016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июль  2016 год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142976" y="2643182"/>
          <a:ext cx="7572427" cy="3071833"/>
        </p:xfrm>
        <a:graphic>
          <a:graphicData uri="http://schemas.openxmlformats.org/drawingml/2006/table">
            <a:tbl>
              <a:tblPr/>
              <a:tblGrid>
                <a:gridCol w="2845588"/>
                <a:gridCol w="2197427"/>
                <a:gridCol w="2529412"/>
              </a:tblGrid>
              <a:tr h="1799217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1 834 493,7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972 415,8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36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1 851 749,6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938 526,2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dirty="0" smtClean="0"/>
              <a:t>АВГУСТ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57166"/>
          <a:ext cx="424815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071933" y="357166"/>
          <a:ext cx="5072066" cy="6268724"/>
        </p:xfrm>
        <a:graphic>
          <a:graphicData uri="http://schemas.openxmlformats.org/drawingml/2006/table">
            <a:tbl>
              <a:tblPr/>
              <a:tblGrid>
                <a:gridCol w="2568656"/>
                <a:gridCol w="947793"/>
                <a:gridCol w="731449"/>
                <a:gridCol w="824168"/>
              </a:tblGrid>
              <a:tr h="554809">
                <a:tc>
                  <a:txBody>
                    <a:bodyPr/>
                    <a:lstStyle/>
                    <a:p>
                      <a:pPr algn="ctr" rtl="0" fontAlgn="t"/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План за 8 мес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929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331 308,6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205 341,4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184 107,7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25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4 347,8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2 960,0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1 389,0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3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216 211,1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129 456,2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122 551,4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3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41 825,7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30 053,0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28 562,9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83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25 336,3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13 630,0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6 727,0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19 018,3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12 328,4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8 511,6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24 569,4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16 913,8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16 365,9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16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95 449,7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60 215,5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47 777,1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141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70 853,0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44 443,2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32 425,2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2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209,0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739,5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2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4 416,5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4 308,7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2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10 188,4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4 329,8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4 616,4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75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9 357,8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6 817,1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4 861,9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88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825,4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98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1 407 735,3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900 241,2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740 531,1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2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245 447,3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191 223,8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191 223,8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2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301 833,1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167 358,8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55 174,2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2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864 289,1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545 492,8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498 373,1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91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27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latin typeface="Times New Roman"/>
                        </a:rPr>
                        <a:t>-3 841,6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latin typeface="Times New Roman"/>
                        </a:rPr>
                        <a:t>-4 240,0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8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1 834 493,7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1 165 798,1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972 415,9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14348" y="21429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АВГУСТ </a:t>
            </a:r>
            <a:r>
              <a:rPr lang="ru-RU" sz="3200" b="1" dirty="0" smtClean="0"/>
              <a:t>2016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4" y="785795"/>
          <a:ext cx="4670456" cy="5963380"/>
        </p:xfrm>
        <a:graphic>
          <a:graphicData uri="http://schemas.openxmlformats.org/drawingml/2006/table">
            <a:tbl>
              <a:tblPr/>
              <a:tblGrid>
                <a:gridCol w="2041595"/>
                <a:gridCol w="876287"/>
                <a:gridCol w="876287"/>
                <a:gridCol w="876287"/>
              </a:tblGrid>
              <a:tr h="743862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за 8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2016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1 851 749,6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1 160 952,4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938 526,2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959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87 350,4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53 562,9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50 239,1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59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2 935,7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1 670,6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59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164 747,7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118 861,8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39 985,9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959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102 037,8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55 043,2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25 033,9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1 493 983,9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931 433,1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821 575,9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1 111 627,0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702 243,8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669 482,8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220 245,8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132 421,9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70 613,9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131 818,4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78 414,1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63 732,1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5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30 247,9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18 308,5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17 702,3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269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4714877" y="919162"/>
          <a:ext cx="4429124" cy="5653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2043</TotalTime>
  <Words>430</Words>
  <Application>Microsoft Office PowerPoint</Application>
  <PresentationFormat>Экран (4:3)</PresentationFormat>
  <Paragraphs>163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244</cp:revision>
  <dcterms:modified xsi:type="dcterms:W3CDTF">2016-09-13T02:31:00Z</dcterms:modified>
</cp:coreProperties>
</file>