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6" r:id="rId3"/>
    <p:sldId id="267" r:id="rId4"/>
    <p:sldId id="271" r:id="rId5"/>
    <p:sldId id="268" r:id="rId6"/>
    <p:sldId id="272" r:id="rId7"/>
    <p:sldId id="269" r:id="rId8"/>
    <p:sldId id="27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048" autoAdjust="0"/>
  </p:normalViewPr>
  <p:slideViewPr>
    <p:cSldViewPr snapToGrid="0">
      <p:cViewPr varScale="1">
        <p:scale>
          <a:sx n="64" d="100"/>
          <a:sy n="64" d="100"/>
        </p:scale>
        <p:origin x="84" y="1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33C8-F95B-4B78-B67E-B2BF77514CE2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B4DB0-7022-4DC6-B8CA-19ADF457E8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0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B4DB0-7022-4DC6-B8CA-19ADF457E8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84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6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4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48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1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2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08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8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344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27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6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960E4-36E5-4722-955F-2653B33A86BE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D57E9-7662-4DA1-B95D-D4D37FFC1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79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97280" y="1751012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15520"/>
            <a:ext cx="11582400" cy="6355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410416" y="5759239"/>
            <a:ext cx="4202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C000"/>
                </a:solidFill>
              </a:rPr>
              <a:t>Егоров Александр Леонидович,</a:t>
            </a:r>
          </a:p>
          <a:p>
            <a:r>
              <a:rPr lang="ru-RU" sz="1400" b="1" dirty="0" smtClean="0">
                <a:solidFill>
                  <a:srgbClr val="FFC000"/>
                </a:solidFill>
              </a:rPr>
              <a:t>директор МКУ «Управление городского хозяйства»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4360" y="1420505"/>
            <a:ext cx="110032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Отчет </a:t>
            </a:r>
          </a:p>
          <a:p>
            <a:pPr algn="ctr"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по исполнению бюджетных обязательств за 2020 год по МКУ</a:t>
            </a:r>
            <a:endParaRPr lang="ru-RU" sz="4400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 «Управление городского хозяйства»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3059" y="435411"/>
            <a:ext cx="26276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</a:t>
            </a:r>
            <a:r>
              <a:rPr lang="ru-RU" sz="2000" b="1" dirty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Минусинск</a:t>
            </a:r>
            <a:endParaRPr lang="ru-RU" sz="2000" b="1" cap="all" dirty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0821093" y="315520"/>
            <a:ext cx="921327" cy="1143000"/>
            <a:chOff x="4368" y="1872"/>
            <a:chExt cx="256" cy="384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4368" y="1872"/>
              <a:ext cx="256" cy="38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2" name="Picture 8" descr="герб Минусинск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6" y="1920"/>
              <a:ext cx="15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701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68" y="0"/>
            <a:ext cx="12056532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br>
              <a:rPr lang="ru-RU" sz="22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Реформирование и модернизация жилищно-коммунального хозяйства и повышение энергетической эффективности муниципального </a:t>
            </a: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Минусинск</a:t>
            </a:r>
            <a:r>
              <a:rPr lang="ru-RU" sz="22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254436"/>
              </p:ext>
            </p:extLst>
          </p:nvPr>
        </p:nvGraphicFramePr>
        <p:xfrm>
          <a:off x="387982" y="1190651"/>
          <a:ext cx="11317636" cy="53900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5373"/>
                <a:gridCol w="5392759"/>
                <a:gridCol w="1305615"/>
                <a:gridCol w="1305615"/>
                <a:gridCol w="1376572"/>
                <a:gridCol w="1381702"/>
              </a:tblGrid>
              <a:tr h="333517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руб.)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33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3201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4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3 852,68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6 880,60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18 781,99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25 731,06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3 769,57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4 691,85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18 781,99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24 464,50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97,84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68,19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95,08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41434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294,12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2 116,70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8 286,45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211,19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231,91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7 846,73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10,96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94,69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1380898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3 558,56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4 763,80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18 781,99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17 444,61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3 558,38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4 459,94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18 781,99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16 617,77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95,26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79384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55 264,89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51 726,47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93,60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85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68" y="-159488"/>
            <a:ext cx="12056532" cy="1325563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b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Модернизация, реконструкция и капитальный ремонт объектов коммунальной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b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жилищного фонда муниципального образования город Минусинск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655728"/>
              </p:ext>
            </p:extLst>
          </p:nvPr>
        </p:nvGraphicFramePr>
        <p:xfrm>
          <a:off x="504916" y="984716"/>
          <a:ext cx="11317637" cy="2423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7562"/>
                <a:gridCol w="5316911"/>
                <a:gridCol w="1287252"/>
                <a:gridCol w="1287252"/>
                <a:gridCol w="1357211"/>
                <a:gridCol w="1521449"/>
              </a:tblGrid>
              <a:tr h="470157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300" b="1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руб.)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157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3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8 466,34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7 202,18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85,07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7 310,00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6 872,34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94,01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>
                  <a:txBody>
                    <a:bodyPr/>
                    <a:lstStyle/>
                    <a:p>
                      <a:pPr algn="ctr"/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1 156,34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329,84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28,52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4915" y="3457252"/>
            <a:ext cx="1131763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реализации мероприятий подпрограммы </a:t>
            </a:r>
            <a:r>
              <a:rPr lang="ru-RU" sz="21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были достигнуты </a:t>
            </a:r>
            <a:r>
              <a:rPr lang="ru-RU" sz="21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следующие показатели: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187632"/>
              </p:ext>
            </p:extLst>
          </p:nvPr>
        </p:nvGraphicFramePr>
        <p:xfrm>
          <a:off x="504916" y="3922126"/>
          <a:ext cx="11317635" cy="2830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714"/>
                <a:gridCol w="8161020"/>
                <a:gridCol w="800100"/>
                <a:gridCol w="1021080"/>
                <a:gridCol w="910721"/>
              </a:tblGrid>
              <a:tr h="311986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Цель: обеспечение населения города качественными жилищно-коммунальными услугами в условиях развития рыночных отношений в отрасли и ограниченного роста оплаты жилищно-коммунальных услуг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34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676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интегральный показатель аварийности инженерных сетей: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95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теплоснабжение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4,30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4,30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355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водоснабжение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6,20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0349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2,52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2,52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0349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потерь энергоресурсов в инженерных сетях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20,50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20,50</a:t>
                      </a:r>
                      <a:endParaRPr lang="ru-RU" sz="13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4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147679"/>
              </p:ext>
            </p:extLst>
          </p:nvPr>
        </p:nvGraphicFramePr>
        <p:xfrm>
          <a:off x="546891" y="2005047"/>
          <a:ext cx="11008213" cy="2973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714"/>
                <a:gridCol w="8161020"/>
                <a:gridCol w="2422479"/>
              </a:tblGrid>
              <a:tr h="5628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2020 году,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по капитальному ремонту, реконструкции находящихся в муниципальной собственности объектов коммунальной инфраструктуры, источников тепловой энергии и тепловых сетей, объектов электросетевого хозяйства и источников электрической энергии, а также на приобретение технологического оборудования, спецтехники для обеспечения функционирования систем теплоснабжения, электроснабжения, водоснабжения, водоотведения и очистки сточных вод 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6 955,81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34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проверки достоверности определения сметной стоимости ПСД на  строительство, капитальный ремонт объектов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246,37</a:t>
                      </a:r>
                      <a:endParaRPr lang="ru-RU" sz="14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5207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7 202,18</a:t>
                      </a:r>
                      <a:endParaRPr lang="ru-RU" sz="12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20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181" y="211561"/>
            <a:ext cx="11317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Строительство, реконструкция, капитальный ремонт и содержание сетей уличного освещения муниципального образования город Минусинск»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176515"/>
              </p:ext>
            </p:extLst>
          </p:nvPr>
        </p:nvGraphicFramePr>
        <p:xfrm>
          <a:off x="485776" y="1294205"/>
          <a:ext cx="11269043" cy="21160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8968"/>
                <a:gridCol w="5316911"/>
                <a:gridCol w="1287252"/>
                <a:gridCol w="1287252"/>
                <a:gridCol w="1357211"/>
                <a:gridCol w="1521449"/>
              </a:tblGrid>
              <a:tr h="470157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руб.)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15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4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4 763,80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18 781,99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4 459,94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18 781,99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93,62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70157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23 545,79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23 241,93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98,71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3606453"/>
            <a:ext cx="12078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55085"/>
              </p:ext>
            </p:extLst>
          </p:nvPr>
        </p:nvGraphicFramePr>
        <p:xfrm>
          <a:off x="571500" y="4171957"/>
          <a:ext cx="11259634" cy="2049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/>
                <a:gridCol w="8161020"/>
                <a:gridCol w="800100"/>
                <a:gridCol w="1021080"/>
                <a:gridCol w="910721"/>
              </a:tblGrid>
              <a:tr h="311986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Цель: обеспечение уровня освещенности территории города, соответствующего требованиям, установленным строительными нормами и правилами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34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676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построенных сетей уличного освещения в текущем году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2,500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3,028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95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обеспеченность нормативной освещенности в городе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90,00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90,00</a:t>
                      </a:r>
                      <a:endParaRPr lang="ru-RU" sz="14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72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96113"/>
              </p:ext>
            </p:extLst>
          </p:nvPr>
        </p:nvGraphicFramePr>
        <p:xfrm>
          <a:off x="748259" y="1615763"/>
          <a:ext cx="11008213" cy="2812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714"/>
                <a:gridCol w="8161020"/>
                <a:gridCol w="2422479"/>
              </a:tblGrid>
              <a:tr h="5628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2020 году,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сетей и оборудования уличного освещения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3 515,22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512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оплату уличного освещения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15 089,25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676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 сетей уличного освещения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4 275,17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95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1.4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Получение технических условий и разработка проектно-сметной документации на строительство сетей уличного освещения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184,77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355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1.5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 светильников уличного освещения и праздничной иллюминации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177,52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0349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23 241,93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009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«Обеспечение реализации муниципальной программы и прочие мероприятия»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466304"/>
              </p:ext>
            </p:extLst>
          </p:nvPr>
        </p:nvGraphicFramePr>
        <p:xfrm>
          <a:off x="437181" y="728821"/>
          <a:ext cx="11317637" cy="370165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7562"/>
                <a:gridCol w="5316911"/>
                <a:gridCol w="1287252"/>
                <a:gridCol w="1287252"/>
                <a:gridCol w="1357211"/>
                <a:gridCol w="1521449"/>
              </a:tblGrid>
              <a:tr h="470157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baseline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руб.)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08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2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03 09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3 852,68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17 264,72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3 769,57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17 262,32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97,84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32606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976,45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294,12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974,39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211,19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71,80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03 09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3 558,56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16 288,27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3 558,38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16 287,93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2094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21 135,97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21 050,45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99,60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-223874" y="4512964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793830"/>
              </p:ext>
            </p:extLst>
          </p:nvPr>
        </p:nvGraphicFramePr>
        <p:xfrm>
          <a:off x="495184" y="4937847"/>
          <a:ext cx="11259634" cy="179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13"/>
                <a:gridCol w="8161020"/>
                <a:gridCol w="800100"/>
                <a:gridCol w="1021080"/>
                <a:gridCol w="910721"/>
              </a:tblGrid>
              <a:tr h="311986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Ед.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условий для эффективного, ответственного и прозрачного управления финансовыми ресурсами в рамках выполнения установленных функций и полномочий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34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676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проведенных контрольных и проверочных мероприятий по отношению к запланированным проверкам организаций, которые управляют многоквартирными домами на период проведения проверки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99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99621"/>
              </p:ext>
            </p:extLst>
          </p:nvPr>
        </p:nvGraphicFramePr>
        <p:xfrm>
          <a:off x="553384" y="656392"/>
          <a:ext cx="11008213" cy="2122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714"/>
                <a:gridCol w="8161020"/>
                <a:gridCol w="2422479"/>
              </a:tblGrid>
              <a:tr h="5628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2020 году,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деятельности (оказание услуг) подведомственных учреждений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19 943,37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345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функций казенными учреждениями (расходы за счет доходов от приносящей доход деятельности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1 090,50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676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Частичное финансирование (возмещение) расходов на содержание единых дежурно-диспетчерских служб 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102,11</a:t>
                      </a:r>
                    </a:p>
                    <a:p>
                      <a:pPr marL="0" algn="ctr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95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21 050,45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53383" y="3188600"/>
            <a:ext cx="110082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Отдельное мероприятие </a:t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«Реализация отдельных мер по обеспечению ограничения платы граждан за коммунальные услуги (в соответствии с Законом края от 01.12.14 г. № 7-2839)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743843"/>
              </p:ext>
            </p:extLst>
          </p:nvPr>
        </p:nvGraphicFramePr>
        <p:xfrm>
          <a:off x="553383" y="4522119"/>
          <a:ext cx="11008213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714"/>
                <a:gridCol w="8161020"/>
                <a:gridCol w="2422479"/>
              </a:tblGrid>
              <a:tr h="5628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2020 году,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6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Отдельное мероприятие 1.  "Реализация отдельных мер по обеспечению ограничения платы граждан за коммунальные услуги (в соответствии с Законом края от 1 декабря 2014 года № 7-2839)"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231,91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95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231,91</a:t>
                      </a:r>
                      <a:endParaRPr lang="ru-RU" sz="1200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9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947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370</TotalTime>
  <Words>873</Words>
  <Application>Microsoft Office PowerPoint</Application>
  <PresentationFormat>Широкоэкранный</PresentationFormat>
  <Paragraphs>306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Bookman Old Style</vt:lpstr>
      <vt:lpstr>Calibri</vt:lpstr>
      <vt:lpstr>Calibri Light</vt:lpstr>
      <vt:lpstr>Times New Roman</vt:lpstr>
      <vt:lpstr>Тема Office</vt:lpstr>
      <vt:lpstr>Презентация PowerPoint</vt:lpstr>
      <vt:lpstr>Муниципальная программа 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</vt:lpstr>
      <vt:lpstr>Подпрограмма  «Модернизация, реконструкция и капитальный ремонт объектов коммунальной инфраструктуры  и жилищного фонда муниципального образования город Минусинск»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52</cp:revision>
  <dcterms:created xsi:type="dcterms:W3CDTF">2020-02-07T02:00:39Z</dcterms:created>
  <dcterms:modified xsi:type="dcterms:W3CDTF">2021-03-09T03:28:31Z</dcterms:modified>
</cp:coreProperties>
</file>