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BC5A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4" autoAdjust="0"/>
  </p:normalViewPr>
  <p:slideViewPr>
    <p:cSldViewPr>
      <p:cViewPr varScale="1">
        <p:scale>
          <a:sx n="124" d="100"/>
          <a:sy n="124" d="100"/>
        </p:scale>
        <p:origin x="-618" y="-84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6300192" y="3877613"/>
            <a:ext cx="2664296" cy="1620180"/>
          </a:xfrm>
          <a:prstGeom prst="roundRect">
            <a:avLst/>
          </a:prstGeom>
          <a:blipFill dpi="0" rotWithShape="1">
            <a:blip r:embed="rId2" cstate="print"/>
            <a:srcRect/>
            <a:stretch>
              <a:fillRect l="-16000" t="-27000" r="-25000" b="-4000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3877613"/>
            <a:ext cx="2664296" cy="1620180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7221"/>
            <a:ext cx="7772400" cy="1020113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Управление муниципальными финансами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5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1477347"/>
            <a:ext cx="1872208" cy="1020113"/>
          </a:xfrm>
          <a:prstGeom prst="rect">
            <a:avLst/>
          </a:prstGeom>
        </p:spPr>
      </p:pic>
      <p:pic>
        <p:nvPicPr>
          <p:cNvPr id="6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2677480"/>
            <a:ext cx="1869489" cy="1039465"/>
          </a:xfrm>
          <a:prstGeom prst="rect">
            <a:avLst/>
          </a:prstGeom>
        </p:spPr>
      </p:pic>
      <p:pic>
        <p:nvPicPr>
          <p:cNvPr id="10" name="Picture 5" descr="C:\Users\User\Desktop\krasnoyarskie-kommunisty-ostavili-minusinsk-bez-perspekti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2677480"/>
            <a:ext cx="1872208" cy="108012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286000" y="1477347"/>
            <a:ext cx="4572000" cy="3046988"/>
          </a:xfrm>
          <a:prstGeom prst="rect">
            <a:avLst/>
          </a:prstGeom>
          <a:solidFill>
            <a:srgbClr val="CBC5A5"/>
          </a:solidFill>
          <a:effectLst>
            <a:softEdge rad="317500"/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муниципальной программе муниципального образования город Минусинск «Управление муниципальными финансами»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расходы исполнены в сумме      37 521,41 тыс. рублей или 99,99% от уточненной бюджетной росписи  (37 523,80 тыс. рублей).</a:t>
            </a:r>
          </a:p>
        </p:txBody>
      </p:sp>
      <p:pic>
        <p:nvPicPr>
          <p:cNvPr id="12" name="Picture 5" descr="\\Nas1fdd59\bux\2022 год\Публичные слушания 2022\администрация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1477347"/>
            <a:ext cx="1872208" cy="10259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726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dirty="0" smtClean="0"/>
              <a:t>Бюджетные ассигнования на реализацию Программы распределены следующим образом:</a:t>
            </a:r>
            <a:br>
              <a:rPr lang="ru-RU" sz="2700" dirty="0" smtClean="0"/>
            </a:br>
            <a:endParaRPr lang="ru-RU" sz="27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30271547"/>
              </p:ext>
            </p:extLst>
          </p:nvPr>
        </p:nvGraphicFramePr>
        <p:xfrm>
          <a:off x="395536" y="757267"/>
          <a:ext cx="8568952" cy="2348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2088232"/>
                <a:gridCol w="1008112"/>
                <a:gridCol w="1944216"/>
                <a:gridCol w="1837181"/>
                <a:gridCol w="1187155"/>
              </a:tblGrid>
              <a:tr h="38100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</a:t>
                      </a:r>
                      <a:r>
                        <a:rPr lang="ru-RU" sz="1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10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endParaRPr lang="ru-RU" sz="10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ГРБС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8100" marB="38100"/>
                </a:tc>
                <a:tc rowSpan="3">
                  <a:txBody>
                    <a:bodyPr/>
                    <a:lstStyle/>
                    <a:p>
                      <a:pPr algn="ctr"/>
                      <a:endParaRPr lang="ru-RU" sz="10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Раздел, подраздел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8100" marB="3810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 бюджетных ассигнований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рублей)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0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8100" marB="38100"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8100" marB="381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8100" marB="3810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138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Финансовое управление администрации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01 06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12 731,69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12 731,69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002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07 05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36,50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36,50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002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0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12 768,19</a:t>
                      </a:r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12 768,19</a:t>
                      </a:r>
                      <a:endParaRPr lang="ru-RU" sz="10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0027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Администрация города Минусинска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01 13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37 409,98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37 409,98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24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07 05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125,64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125,64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7802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0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37 535,62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37 535,62</a:t>
                      </a:r>
                      <a:endParaRPr lang="ru-RU" sz="10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8600">
                <a:tc>
                  <a:txBody>
                    <a:bodyPr/>
                    <a:lstStyle/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50 303,81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50 303,81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0" y="3097527"/>
            <a:ext cx="9144000" cy="11401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317500"/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1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1600" b="1" i="1" dirty="0" smtClean="0">
                <a:latin typeface="+mj-lt"/>
                <a:ea typeface="+mj-ea"/>
                <a:cs typeface="+mj-cs"/>
              </a:rPr>
              <a:t>"Создание условий для эффективного и ответственного управления муниципальными финансами, повышения устойчивости бюджета муниципального образования город Минусинск"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Содержимое 3"/>
          <p:cNvGraphicFramePr>
            <a:graphicFrameLocks/>
          </p:cNvGraphicFramePr>
          <p:nvPr/>
        </p:nvGraphicFramePr>
        <p:xfrm>
          <a:off x="467544" y="4057634"/>
          <a:ext cx="8496943" cy="1352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084"/>
                <a:gridCol w="2081722"/>
                <a:gridCol w="1115208"/>
                <a:gridCol w="2304846"/>
                <a:gridCol w="1244994"/>
                <a:gridCol w="1304089"/>
              </a:tblGrid>
              <a:tr h="34699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000" dirty="0"/>
                    </a:p>
                  </a:txBody>
                  <a:tcPr marT="38100" marB="38100"/>
                </a:tc>
              </a:tr>
              <a:tr h="152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206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40027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Финансовое управление администрации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01 06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12 731,69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12 731,69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0027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07 05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36,50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36,50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240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</a:t>
                      </a:r>
                      <a:endParaRPr lang="ru-RU" sz="10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12 768,19</a:t>
                      </a:r>
                      <a:endParaRPr lang="ru-RU" sz="1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12 768,19</a:t>
                      </a:r>
                      <a:endParaRPr lang="ru-RU" sz="10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57267"/>
          </a:xfrm>
          <a:solidFill>
            <a:schemeClr val="accent6">
              <a:lumMod val="40000"/>
              <a:lumOff val="60000"/>
            </a:schemeClr>
          </a:solidFill>
          <a:effectLst>
            <a:softEdge rad="317500"/>
          </a:effectLst>
        </p:spPr>
        <p:txBody>
          <a:bodyPr>
            <a:noAutofit/>
          </a:bodyPr>
          <a:lstStyle/>
          <a:p>
            <a:r>
              <a:rPr lang="ru-RU" sz="2000" b="1" u="sng" dirty="0" smtClean="0"/>
              <a:t>Подпрограмма 2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/>
              <a:t>"Организация централизованной системы учёта и отчетности"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75328267"/>
              </p:ext>
            </p:extLst>
          </p:nvPr>
        </p:nvGraphicFramePr>
        <p:xfrm>
          <a:off x="539552" y="757267"/>
          <a:ext cx="7920880" cy="1555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2787784"/>
                <a:gridCol w="1028640"/>
                <a:gridCol w="1296144"/>
                <a:gridCol w="1296144"/>
                <a:gridCol w="1008112"/>
              </a:tblGrid>
              <a:tr h="309033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8100" marB="38100"/>
                </a:tc>
              </a:tr>
              <a:tr h="2310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98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4192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Администрация города Минусинска (МКУ «Централизованная бухгалтерия»)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</a:t>
                      </a:r>
                      <a:r>
                        <a:rPr lang="ru-RU" sz="10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0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ru-RU" sz="10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449,99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449,99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07 05</a:t>
                      </a:r>
                      <a:endParaRPr lang="ru-RU" sz="10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112,14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112,14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704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25 562,13</a:t>
                      </a:r>
                      <a:endParaRPr lang="ru-RU" sz="10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25 562,13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100%</a:t>
                      </a:r>
                      <a:endParaRPr lang="ru-RU" sz="10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971600" y="2677480"/>
            <a:ext cx="7272808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127000"/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3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000" b="1" i="1" dirty="0" smtClean="0">
                <a:latin typeface="+mj-lt"/>
                <a:ea typeface="+mj-ea"/>
                <a:cs typeface="+mj-cs"/>
              </a:rPr>
              <a:t> "Совершенствование механизмов осуществления </a:t>
            </a:r>
          </a:p>
          <a:p>
            <a:pPr lvl="0" algn="ctr">
              <a:spcBef>
                <a:spcPct val="0"/>
              </a:spcBef>
            </a:pPr>
            <a:r>
              <a:rPr lang="ru-RU" sz="2000" b="1" i="1" dirty="0" smtClean="0">
                <a:latin typeface="+mj-lt"/>
                <a:ea typeface="+mj-ea"/>
                <a:cs typeface="+mj-cs"/>
              </a:rPr>
              <a:t>муниципальных закупок»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07253756"/>
              </p:ext>
            </p:extLst>
          </p:nvPr>
        </p:nvGraphicFramePr>
        <p:xfrm>
          <a:off x="467544" y="3397560"/>
          <a:ext cx="8064896" cy="1733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2345392"/>
                <a:gridCol w="1100648"/>
                <a:gridCol w="1368232"/>
                <a:gridCol w="1296064"/>
                <a:gridCol w="1008112"/>
              </a:tblGrid>
              <a:tr h="376245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0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8100" marB="38100"/>
                </a:tc>
              </a:tr>
              <a:tr h="2543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543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9431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Администрация города Минусинска (МКУ «Управление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муниципальных закупок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»)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01 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11 959,99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11 959,99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003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10 04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13,50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13,50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43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11 973,49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11 973,49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268</Words>
  <Application>Microsoft Office PowerPoint</Application>
  <PresentationFormat>Экран (16:10)</PresentationFormat>
  <Paragraphs>125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Управление муниципальными финансами</vt:lpstr>
      <vt:lpstr> Бюджетные ассигнования на реализацию Программы распределены следующим образом: </vt:lpstr>
      <vt:lpstr>Подпрограмма 2  "Организация централизованной системы учёта и отчетности"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муниципальными финансами</dc:title>
  <dc:creator>User</dc:creator>
  <cp:lastModifiedBy>user11</cp:lastModifiedBy>
  <cp:revision>28</cp:revision>
  <dcterms:created xsi:type="dcterms:W3CDTF">2016-03-25T08:02:32Z</dcterms:created>
  <dcterms:modified xsi:type="dcterms:W3CDTF">2023-03-20T05:01:40Z</dcterms:modified>
</cp:coreProperties>
</file>