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87571" autoAdjust="0"/>
  </p:normalViewPr>
  <p:slideViewPr>
    <p:cSldViewPr>
      <p:cViewPr varScale="1">
        <p:scale>
          <a:sx n="81" d="100"/>
          <a:sy n="81" d="100"/>
        </p:scale>
        <p:origin x="-1242" y="-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6\c$\Documents%20and%20Settings\lenag\&#1052;&#1086;&#1080;%20&#1076;&#1086;&#1082;&#1091;&#1084;&#1077;&#1085;&#1090;&#1099;\&#1041;&#1102;&#1076;&#1078;&#1077;&#1090;&#1085;&#1099;&#1081;%20&#1086;&#1090;&#1076;&#1077;&#1083;\1.%20&#1085;&#1072;&#1095;.&#1086;&#1090;&#1076;&#1077;&#1083;&#1072;\2016%20&#1075;&#1086;&#1076;\&#1089;&#1072;&#1081;&#1090;\&#1043;&#1054;&#1058;&#1054;&#1042;&#1054;\&#1088;&#1072;&#1089;&#1093;&#1086;&#1076;&#1099;%20&#1085;&#1072;%2001.08.2016\&#1080;&#1102;&#1083;&#1100;\&#1076;&#1083;&#1103;%20&#1089;&#1072;&#1081;&#1090;&#1072;%20&#1085;&#1072;%2001.08.2016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6\c$\Documents%20and%20Settings\lenag\&#1052;&#1086;&#1080;%20&#1076;&#1086;&#1082;&#1091;&#1084;&#1077;&#1085;&#1090;&#1099;\&#1041;&#1102;&#1076;&#1078;&#1077;&#1090;&#1085;&#1099;&#1081;%20&#1086;&#1090;&#1076;&#1077;&#1083;\1.%20&#1085;&#1072;&#1095;.&#1086;&#1090;&#1076;&#1077;&#1083;&#1072;\2016%20&#1075;&#1086;&#1076;\&#1089;&#1072;&#1081;&#1090;\&#1043;&#1054;&#1058;&#1054;&#1042;&#1054;\&#1088;&#1072;&#1089;&#1093;&#1086;&#1076;&#1099;%20&#1085;&#1072;%2001.08.2016\&#1080;&#1102;&#1083;&#1100;\&#1076;&#1083;&#1103;%20&#1089;&#1072;&#1081;&#1090;&#1072;%20&#1085;&#1072;%2001.08.2016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[1]Лист1!$F$26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[1]Лист1!$G$25:$I$25</c:f>
              <c:strCache>
                <c:ptCount val="3"/>
                <c:pt idx="0">
                  <c:v>План на год</c:v>
                </c:pt>
                <c:pt idx="1">
                  <c:v>План за 7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[1]Лист1!$G$26:$I$26</c:f>
              <c:numCache>
                <c:formatCode>General</c:formatCode>
                <c:ptCount val="3"/>
                <c:pt idx="0">
                  <c:v>4347.8</c:v>
                </c:pt>
                <c:pt idx="1">
                  <c:v>2660</c:v>
                </c:pt>
                <c:pt idx="2">
                  <c:v>1082.0999999999999</c:v>
                </c:pt>
              </c:numCache>
            </c:numRef>
          </c:val>
        </c:ser>
        <c:ser>
          <c:idx val="1"/>
          <c:order val="1"/>
          <c:tx>
            <c:strRef>
              <c:f>[1]Лист1!$F$27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[1]Лист1!$G$25:$I$25</c:f>
              <c:strCache>
                <c:ptCount val="3"/>
                <c:pt idx="0">
                  <c:v>План на год</c:v>
                </c:pt>
                <c:pt idx="1">
                  <c:v>План за 7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[1]Лист1!$G$27:$I$27</c:f>
              <c:numCache>
                <c:formatCode>General</c:formatCode>
                <c:ptCount val="3"/>
                <c:pt idx="0">
                  <c:v>216211.1</c:v>
                </c:pt>
                <c:pt idx="1">
                  <c:v>114797</c:v>
                </c:pt>
                <c:pt idx="2">
                  <c:v>109584</c:v>
                </c:pt>
              </c:numCache>
            </c:numRef>
          </c:val>
        </c:ser>
        <c:ser>
          <c:idx val="2"/>
          <c:order val="2"/>
          <c:tx>
            <c:strRef>
              <c:f>[1]Лист1!$F$28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[1]Лист1!$G$25:$I$25</c:f>
              <c:strCache>
                <c:ptCount val="3"/>
                <c:pt idx="0">
                  <c:v>План на год</c:v>
                </c:pt>
                <c:pt idx="1">
                  <c:v>План за 7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[1]Лист1!$G$28:$I$28</c:f>
              <c:numCache>
                <c:formatCode>General</c:formatCode>
                <c:ptCount val="3"/>
                <c:pt idx="0">
                  <c:v>41825.699999999997</c:v>
                </c:pt>
                <c:pt idx="1">
                  <c:v>29048</c:v>
                </c:pt>
                <c:pt idx="2">
                  <c:v>27594.6</c:v>
                </c:pt>
              </c:numCache>
            </c:numRef>
          </c:val>
        </c:ser>
        <c:ser>
          <c:idx val="3"/>
          <c:order val="3"/>
          <c:tx>
            <c:strRef>
              <c:f>[1]Лист1!$F$29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[1]Лист1!$G$25:$I$25</c:f>
              <c:strCache>
                <c:ptCount val="3"/>
                <c:pt idx="0">
                  <c:v>План на год</c:v>
                </c:pt>
                <c:pt idx="1">
                  <c:v>План за 7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[1]Лист1!$G$29:$I$29</c:f>
              <c:numCache>
                <c:formatCode>General</c:formatCode>
                <c:ptCount val="3"/>
                <c:pt idx="0">
                  <c:v>25336.31</c:v>
                </c:pt>
                <c:pt idx="1">
                  <c:v>12330</c:v>
                </c:pt>
                <c:pt idx="2">
                  <c:v>6094.4</c:v>
                </c:pt>
              </c:numCache>
            </c:numRef>
          </c:val>
        </c:ser>
        <c:ser>
          <c:idx val="4"/>
          <c:order val="4"/>
          <c:tx>
            <c:strRef>
              <c:f>[1]Лист1!$F$30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[1]Лист1!$G$25:$I$25</c:f>
              <c:strCache>
                <c:ptCount val="3"/>
                <c:pt idx="0">
                  <c:v>План на год</c:v>
                </c:pt>
                <c:pt idx="1">
                  <c:v>План за 7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[1]Лист1!$G$30:$I$30</c:f>
              <c:numCache>
                <c:formatCode>General</c:formatCode>
                <c:ptCount val="3"/>
                <c:pt idx="0">
                  <c:v>19018.3</c:v>
                </c:pt>
                <c:pt idx="1">
                  <c:v>10673.6</c:v>
                </c:pt>
                <c:pt idx="2">
                  <c:v>7479.6</c:v>
                </c:pt>
              </c:numCache>
            </c:numRef>
          </c:val>
        </c:ser>
        <c:ser>
          <c:idx val="5"/>
          <c:order val="5"/>
          <c:tx>
            <c:strRef>
              <c:f>[1]Лист1!$F$31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[1]Лист1!$G$25:$I$25</c:f>
              <c:strCache>
                <c:ptCount val="3"/>
                <c:pt idx="0">
                  <c:v>План на год</c:v>
                </c:pt>
                <c:pt idx="1">
                  <c:v>План за 7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[1]Лист1!$G$31:$I$31</c:f>
              <c:numCache>
                <c:formatCode>General</c:formatCode>
                <c:ptCount val="3"/>
                <c:pt idx="0">
                  <c:v>24569.4</c:v>
                </c:pt>
                <c:pt idx="1">
                  <c:v>15048.8</c:v>
                </c:pt>
                <c:pt idx="2">
                  <c:v>13907</c:v>
                </c:pt>
              </c:numCache>
            </c:numRef>
          </c:val>
        </c:ser>
        <c:ser>
          <c:idx val="6"/>
          <c:order val="6"/>
          <c:tx>
            <c:strRef>
              <c:f>[1]Лист1!$F$32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[1]Лист1!$G$25:$I$25</c:f>
              <c:strCache>
                <c:ptCount val="3"/>
                <c:pt idx="0">
                  <c:v>План на год</c:v>
                </c:pt>
                <c:pt idx="1">
                  <c:v>План за 7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[1]Лист1!$G$32:$I$32</c:f>
              <c:numCache>
                <c:formatCode>General</c:formatCode>
                <c:ptCount val="3"/>
                <c:pt idx="0">
                  <c:v>70853.02</c:v>
                </c:pt>
                <c:pt idx="1">
                  <c:v>38873.199999999997</c:v>
                </c:pt>
                <c:pt idx="2">
                  <c:v>28958.7</c:v>
                </c:pt>
              </c:numCache>
            </c:numRef>
          </c:val>
        </c:ser>
        <c:ser>
          <c:idx val="7"/>
          <c:order val="7"/>
          <c:tx>
            <c:strRef>
              <c:f>[1]Лист1!$F$33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[1]Лист1!$G$25:$I$25</c:f>
              <c:strCache>
                <c:ptCount val="3"/>
                <c:pt idx="0">
                  <c:v>План на год</c:v>
                </c:pt>
                <c:pt idx="1">
                  <c:v>План за 7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[1]Лист1!$G$33:$I$33</c:f>
              <c:numCache>
                <c:formatCode>General</c:formatCode>
                <c:ptCount val="3"/>
                <c:pt idx="0">
                  <c:v>209</c:v>
                </c:pt>
                <c:pt idx="1">
                  <c:v>209</c:v>
                </c:pt>
                <c:pt idx="2">
                  <c:v>733.5</c:v>
                </c:pt>
              </c:numCache>
            </c:numRef>
          </c:val>
        </c:ser>
        <c:ser>
          <c:idx val="8"/>
          <c:order val="8"/>
          <c:tx>
            <c:strRef>
              <c:f>[1]Лист1!$F$34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[1]Лист1!$G$25:$I$25</c:f>
              <c:strCache>
                <c:ptCount val="3"/>
                <c:pt idx="0">
                  <c:v>План на год</c:v>
                </c:pt>
                <c:pt idx="1">
                  <c:v>План за 7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[1]Лист1!$G$34:$I$34</c:f>
              <c:numCache>
                <c:formatCode>General</c:formatCode>
                <c:ptCount val="3"/>
                <c:pt idx="0">
                  <c:v>4841.6000000000004</c:v>
                </c:pt>
                <c:pt idx="1">
                  <c:v>4331.3999999999996</c:v>
                </c:pt>
                <c:pt idx="2">
                  <c:v>4175.7</c:v>
                </c:pt>
              </c:numCache>
            </c:numRef>
          </c:val>
        </c:ser>
        <c:ser>
          <c:idx val="9"/>
          <c:order val="9"/>
          <c:tx>
            <c:strRef>
              <c:f>[1]Лист1!$F$35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[1]Лист1!$G$25:$I$25</c:f>
              <c:strCache>
                <c:ptCount val="3"/>
                <c:pt idx="0">
                  <c:v>План на год</c:v>
                </c:pt>
                <c:pt idx="1">
                  <c:v>План за 7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[1]Лист1!$G$35:$I$35</c:f>
              <c:numCache>
                <c:formatCode>General</c:formatCode>
                <c:ptCount val="3"/>
                <c:pt idx="0">
                  <c:v>6872.9</c:v>
                </c:pt>
                <c:pt idx="1">
                  <c:v>2285</c:v>
                </c:pt>
                <c:pt idx="2">
                  <c:v>4414.7</c:v>
                </c:pt>
              </c:numCache>
            </c:numRef>
          </c:val>
        </c:ser>
        <c:ser>
          <c:idx val="10"/>
          <c:order val="10"/>
          <c:tx>
            <c:strRef>
              <c:f>[1]Лист1!$F$36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[1]Лист1!$G$25:$I$25</c:f>
              <c:strCache>
                <c:ptCount val="3"/>
                <c:pt idx="0">
                  <c:v>План на год</c:v>
                </c:pt>
                <c:pt idx="1">
                  <c:v>План за 7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[1]Лист1!$G$36:$I$36</c:f>
              <c:numCache>
                <c:formatCode>General</c:formatCode>
                <c:ptCount val="3"/>
                <c:pt idx="0">
                  <c:v>9357.7999999999993</c:v>
                </c:pt>
                <c:pt idx="1">
                  <c:v>5828.3</c:v>
                </c:pt>
                <c:pt idx="2">
                  <c:v>4317.2</c:v>
                </c:pt>
              </c:numCache>
            </c:numRef>
          </c:val>
        </c:ser>
        <c:ser>
          <c:idx val="11"/>
          <c:order val="11"/>
          <c:tx>
            <c:strRef>
              <c:f>[1]Лист1!$F$37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[1]Лист1!$G$25:$I$25</c:f>
              <c:strCache>
                <c:ptCount val="3"/>
                <c:pt idx="0">
                  <c:v>План на год</c:v>
                </c:pt>
                <c:pt idx="1">
                  <c:v>План за 7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[1]Лист1!$G$37:$I$37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1091.3</c:v>
                </c:pt>
              </c:numCache>
            </c:numRef>
          </c:val>
        </c:ser>
        <c:ser>
          <c:idx val="12"/>
          <c:order val="12"/>
          <c:tx>
            <c:strRef>
              <c:f>[1]Лист1!$F$38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[1]Лист1!$G$25:$I$25</c:f>
              <c:strCache>
                <c:ptCount val="3"/>
                <c:pt idx="0">
                  <c:v>План на год</c:v>
                </c:pt>
                <c:pt idx="1">
                  <c:v>План за 7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[1]Лист1!$G$38:$I$38</c:f>
              <c:numCache>
                <c:formatCode>General</c:formatCode>
                <c:ptCount val="3"/>
                <c:pt idx="0">
                  <c:v>245447.3</c:v>
                </c:pt>
                <c:pt idx="1">
                  <c:v>173598.3</c:v>
                </c:pt>
                <c:pt idx="2">
                  <c:v>173598.3</c:v>
                </c:pt>
              </c:numCache>
            </c:numRef>
          </c:val>
        </c:ser>
        <c:ser>
          <c:idx val="13"/>
          <c:order val="13"/>
          <c:tx>
            <c:strRef>
              <c:f>[1]Лист1!$F$39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[1]Лист1!$G$25:$I$25</c:f>
              <c:strCache>
                <c:ptCount val="3"/>
                <c:pt idx="0">
                  <c:v>План на год</c:v>
                </c:pt>
                <c:pt idx="1">
                  <c:v>План за 7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[1]Лист1!$G$39:$I$39</c:f>
              <c:numCache>
                <c:formatCode>General</c:formatCode>
                <c:ptCount val="3"/>
                <c:pt idx="0">
                  <c:v>301304.3</c:v>
                </c:pt>
                <c:pt idx="1">
                  <c:v>123426.9</c:v>
                </c:pt>
                <c:pt idx="2">
                  <c:v>31779.200000000001</c:v>
                </c:pt>
              </c:numCache>
            </c:numRef>
          </c:val>
        </c:ser>
        <c:ser>
          <c:idx val="14"/>
          <c:order val="14"/>
          <c:tx>
            <c:strRef>
              <c:f>[1]Лист1!$F$40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[1]Лист1!$G$25:$I$25</c:f>
              <c:strCache>
                <c:ptCount val="3"/>
                <c:pt idx="0">
                  <c:v>План на год</c:v>
                </c:pt>
                <c:pt idx="1">
                  <c:v>План за 7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[1]Лист1!$G$40:$I$40</c:f>
              <c:numCache>
                <c:formatCode>General</c:formatCode>
                <c:ptCount val="3"/>
                <c:pt idx="0">
                  <c:v>864289.1</c:v>
                </c:pt>
                <c:pt idx="1">
                  <c:v>498202.71</c:v>
                </c:pt>
                <c:pt idx="2">
                  <c:v>460252.4</c:v>
                </c:pt>
              </c:numCache>
            </c:numRef>
          </c:val>
        </c:ser>
        <c:ser>
          <c:idx val="15"/>
          <c:order val="15"/>
          <c:tx>
            <c:strRef>
              <c:f>[1]Лист1!$F$41</c:f>
              <c:strCache>
                <c:ptCount val="1"/>
                <c:pt idx="0">
                  <c:v>Иные безвозмездные поступления</c:v>
                </c:pt>
              </c:strCache>
            </c:strRef>
          </c:tx>
          <c:cat>
            <c:strRef>
              <c:f>[1]Лист1!$G$25:$I$25</c:f>
              <c:strCache>
                <c:ptCount val="3"/>
                <c:pt idx="0">
                  <c:v>План на год</c:v>
                </c:pt>
                <c:pt idx="1">
                  <c:v>План за 7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[1]Лист1!$G$41:$I$41</c:f>
              <c:numCache>
                <c:formatCode>General</c:formatCode>
                <c:ptCount val="3"/>
                <c:pt idx="0">
                  <c:v>7.4</c:v>
                </c:pt>
                <c:pt idx="1">
                  <c:v>7.4</c:v>
                </c:pt>
                <c:pt idx="2">
                  <c:v>0</c:v>
                </c:pt>
              </c:numCache>
            </c:numRef>
          </c:val>
        </c:ser>
        <c:ser>
          <c:idx val="16"/>
          <c:order val="16"/>
          <c:tx>
            <c:strRef>
              <c:f>[1]Лист1!$F$42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[1]Лист1!$G$25:$I$25</c:f>
              <c:strCache>
                <c:ptCount val="3"/>
                <c:pt idx="0">
                  <c:v>План на год</c:v>
                </c:pt>
                <c:pt idx="1">
                  <c:v>План за 7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[1]Лист1!$G$42:$I$42</c:f>
              <c:numCache>
                <c:formatCode>General</c:formatCode>
                <c:ptCount val="3"/>
                <c:pt idx="0">
                  <c:v>-3841.6</c:v>
                </c:pt>
                <c:pt idx="1">
                  <c:v>-3841.6</c:v>
                </c:pt>
                <c:pt idx="2">
                  <c:v>-4204</c:v>
                </c:pt>
              </c:numCache>
            </c:numRef>
          </c:val>
        </c:ser>
        <c:shape val="box"/>
        <c:axId val="102484224"/>
        <c:axId val="102670720"/>
        <c:axId val="0"/>
      </c:bar3DChart>
      <c:catAx>
        <c:axId val="102484224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02670720"/>
        <c:crosses val="autoZero"/>
        <c:auto val="1"/>
        <c:lblAlgn val="ctr"/>
        <c:lblOffset val="100"/>
      </c:catAx>
      <c:valAx>
        <c:axId val="102670720"/>
        <c:scaling>
          <c:orientation val="minMax"/>
        </c:scaling>
        <c:axPos val="l"/>
        <c:majorGridlines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02484224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расходы!$A$64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расходы!$B$63:$D$63</c:f>
              <c:strCache>
                <c:ptCount val="3"/>
                <c:pt idx="0">
                  <c:v>План на год</c:v>
                </c:pt>
                <c:pt idx="1">
                  <c:v>План за 6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расходы!$B$64:$D$64</c:f>
              <c:numCache>
                <c:formatCode>#,##0.0</c:formatCode>
                <c:ptCount val="3"/>
                <c:pt idx="0">
                  <c:v>90559.9</c:v>
                </c:pt>
                <c:pt idx="1">
                  <c:v>49081.4</c:v>
                </c:pt>
                <c:pt idx="2">
                  <c:v>44400.4</c:v>
                </c:pt>
              </c:numCache>
            </c:numRef>
          </c:val>
        </c:ser>
        <c:ser>
          <c:idx val="1"/>
          <c:order val="1"/>
          <c:tx>
            <c:strRef>
              <c:f>расходы!$A$65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расходы!$B$63:$D$63</c:f>
              <c:strCache>
                <c:ptCount val="3"/>
                <c:pt idx="0">
                  <c:v>План на год</c:v>
                </c:pt>
                <c:pt idx="1">
                  <c:v>План за 6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расходы!$B$65:$D$65</c:f>
              <c:numCache>
                <c:formatCode>#,##0.0</c:formatCode>
                <c:ptCount val="3"/>
                <c:pt idx="0">
                  <c:v>269.10000000000002</c:v>
                </c:pt>
                <c:pt idx="1">
                  <c:v>165.8</c:v>
                </c:pt>
                <c:pt idx="2">
                  <c:v>149.9</c:v>
                </c:pt>
              </c:numCache>
            </c:numRef>
          </c:val>
        </c:ser>
        <c:ser>
          <c:idx val="2"/>
          <c:order val="2"/>
          <c:tx>
            <c:strRef>
              <c:f>расходы!$A$66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расходы!$B$63:$D$63</c:f>
              <c:strCache>
                <c:ptCount val="3"/>
                <c:pt idx="0">
                  <c:v>План на год</c:v>
                </c:pt>
                <c:pt idx="1">
                  <c:v>План за 6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расходы!$B$66:$D$66</c:f>
              <c:numCache>
                <c:formatCode>#,##0.0</c:formatCode>
                <c:ptCount val="3"/>
                <c:pt idx="0">
                  <c:v>2935.6</c:v>
                </c:pt>
                <c:pt idx="1">
                  <c:v>1465.8</c:v>
                </c:pt>
                <c:pt idx="2">
                  <c:v>1232.5999999999999</c:v>
                </c:pt>
              </c:numCache>
            </c:numRef>
          </c:val>
        </c:ser>
        <c:ser>
          <c:idx val="3"/>
          <c:order val="3"/>
          <c:tx>
            <c:strRef>
              <c:f>расходы!$A$67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расходы!$B$63:$D$63</c:f>
              <c:strCache>
                <c:ptCount val="3"/>
                <c:pt idx="0">
                  <c:v>План на год</c:v>
                </c:pt>
                <c:pt idx="1">
                  <c:v>План за 6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расходы!$B$67:$D$67</c:f>
              <c:numCache>
                <c:formatCode>#,##0.0</c:formatCode>
                <c:ptCount val="3"/>
                <c:pt idx="0">
                  <c:v>163927.20000000001</c:v>
                </c:pt>
                <c:pt idx="1">
                  <c:v>106817.5</c:v>
                </c:pt>
                <c:pt idx="2">
                  <c:v>36514.1</c:v>
                </c:pt>
              </c:numCache>
            </c:numRef>
          </c:val>
        </c:ser>
        <c:ser>
          <c:idx val="4"/>
          <c:order val="4"/>
          <c:tx>
            <c:strRef>
              <c:f>расходы!$A$68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расходы!$B$63:$D$63</c:f>
              <c:strCache>
                <c:ptCount val="3"/>
                <c:pt idx="0">
                  <c:v>План на год</c:v>
                </c:pt>
                <c:pt idx="1">
                  <c:v>План за 6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расходы!$B$68:$D$68</c:f>
              <c:numCache>
                <c:formatCode>#,##0.0</c:formatCode>
                <c:ptCount val="3"/>
                <c:pt idx="0">
                  <c:v>99651.1</c:v>
                </c:pt>
                <c:pt idx="1">
                  <c:v>49385.599999999999</c:v>
                </c:pt>
                <c:pt idx="2">
                  <c:v>23121.5</c:v>
                </c:pt>
              </c:numCache>
            </c:numRef>
          </c:val>
        </c:ser>
        <c:ser>
          <c:idx val="5"/>
          <c:order val="5"/>
          <c:tx>
            <c:strRef>
              <c:f>расходы!$A$69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расходы!$B$63:$D$63</c:f>
              <c:strCache>
                <c:ptCount val="3"/>
                <c:pt idx="0">
                  <c:v>План на год</c:v>
                </c:pt>
                <c:pt idx="1">
                  <c:v>План за 6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расходы!$B$69:$D$69</c:f>
              <c:numCache>
                <c:formatCode>#,##0.0</c:formatCode>
                <c:ptCount val="3"/>
                <c:pt idx="0">
                  <c:v>1110690.7</c:v>
                </c:pt>
                <c:pt idx="1">
                  <c:v>642332</c:v>
                </c:pt>
                <c:pt idx="2">
                  <c:v>627346.1</c:v>
                </c:pt>
              </c:numCache>
            </c:numRef>
          </c:val>
        </c:ser>
        <c:ser>
          <c:idx val="6"/>
          <c:order val="6"/>
          <c:tx>
            <c:strRef>
              <c:f>расходы!$A$70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расходы!$B$63:$D$63</c:f>
              <c:strCache>
                <c:ptCount val="3"/>
                <c:pt idx="0">
                  <c:v>План на год</c:v>
                </c:pt>
                <c:pt idx="1">
                  <c:v>План за 6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расходы!$B$70:$D$70</c:f>
              <c:numCache>
                <c:formatCode>#,##0.0</c:formatCode>
                <c:ptCount val="3"/>
                <c:pt idx="0">
                  <c:v>217387.6</c:v>
                </c:pt>
                <c:pt idx="1">
                  <c:v>87389.2</c:v>
                </c:pt>
                <c:pt idx="2">
                  <c:v>48563.1</c:v>
                </c:pt>
              </c:numCache>
            </c:numRef>
          </c:val>
        </c:ser>
        <c:ser>
          <c:idx val="7"/>
          <c:order val="7"/>
          <c:tx>
            <c:strRef>
              <c:f>расходы!$A$71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расходы!$B$63:$D$63</c:f>
              <c:strCache>
                <c:ptCount val="3"/>
                <c:pt idx="0">
                  <c:v>План на год</c:v>
                </c:pt>
                <c:pt idx="1">
                  <c:v>План за 6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расходы!$B$71:$D$71</c:f>
              <c:numCache>
                <c:formatCode>#,##0.0</c:formatCode>
                <c:ptCount val="3"/>
                <c:pt idx="0">
                  <c:v>44.8</c:v>
                </c:pt>
                <c:pt idx="1">
                  <c:v>44.8</c:v>
                </c:pt>
                <c:pt idx="2">
                  <c:v>44.8</c:v>
                </c:pt>
              </c:numCache>
            </c:numRef>
          </c:val>
        </c:ser>
        <c:ser>
          <c:idx val="8"/>
          <c:order val="8"/>
          <c:tx>
            <c:strRef>
              <c:f>расходы!$A$72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расходы!$B$63:$D$63</c:f>
              <c:strCache>
                <c:ptCount val="3"/>
                <c:pt idx="0">
                  <c:v>План на год</c:v>
                </c:pt>
                <c:pt idx="1">
                  <c:v>План за 6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расходы!$B$72:$D$72</c:f>
              <c:numCache>
                <c:formatCode>#,##0.0</c:formatCode>
                <c:ptCount val="3"/>
                <c:pt idx="0">
                  <c:v>131818.4</c:v>
                </c:pt>
                <c:pt idx="1">
                  <c:v>67371.7</c:v>
                </c:pt>
                <c:pt idx="2">
                  <c:v>56339.199999999997</c:v>
                </c:pt>
              </c:numCache>
            </c:numRef>
          </c:val>
        </c:ser>
        <c:ser>
          <c:idx val="9"/>
          <c:order val="9"/>
          <c:tx>
            <c:strRef>
              <c:f>расходы!$A$73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расходы!$B$63:$D$63</c:f>
              <c:strCache>
                <c:ptCount val="3"/>
                <c:pt idx="0">
                  <c:v>План на год</c:v>
                </c:pt>
                <c:pt idx="1">
                  <c:v>План за 6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расходы!$B$73:$D$73</c:f>
              <c:numCache>
                <c:formatCode>#,##0.0</c:formatCode>
                <c:ptCount val="3"/>
                <c:pt idx="0">
                  <c:v>30195.9</c:v>
                </c:pt>
                <c:pt idx="1">
                  <c:v>16389.2</c:v>
                </c:pt>
                <c:pt idx="2">
                  <c:v>15972.8</c:v>
                </c:pt>
              </c:numCache>
            </c:numRef>
          </c:val>
        </c:ser>
        <c:ser>
          <c:idx val="10"/>
          <c:order val="10"/>
          <c:tx>
            <c:strRef>
              <c:f>расходы!$A$74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расходы!$B$63:$D$63</c:f>
              <c:strCache>
                <c:ptCount val="3"/>
                <c:pt idx="0">
                  <c:v>План на год</c:v>
                </c:pt>
                <c:pt idx="1">
                  <c:v>План за 6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расходы!$B$74:$D$74</c:f>
              <c:numCache>
                <c:formatCode>#,##0.0</c:formatCode>
                <c:ptCount val="3"/>
                <c:pt idx="0">
                  <c:v>0</c:v>
                </c:pt>
                <c:pt idx="1">
                  <c:v>120.5</c:v>
                </c:pt>
                <c:pt idx="2">
                  <c:v>55.8</c:v>
                </c:pt>
              </c:numCache>
            </c:numRef>
          </c:val>
        </c:ser>
        <c:shape val="box"/>
        <c:axId val="108652800"/>
        <c:axId val="108667264"/>
        <c:axId val="0"/>
      </c:bar3DChart>
      <c:catAx>
        <c:axId val="108652800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08667264"/>
        <c:crosses val="autoZero"/>
        <c:auto val="1"/>
        <c:lblAlgn val="ctr"/>
        <c:lblOffset val="100"/>
      </c:catAx>
      <c:valAx>
        <c:axId val="108667264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0865280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84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городского бюджета за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июль 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2016 год</a:t>
          </a:r>
          <a:endParaRPr lang="ru-RU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3#11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D8B2FD8-9BA4-41EA-B8F3-7FC15038D58F}" type="pres">
      <dgm:prSet presAssocID="{14AF04DA-2576-41CC-B86D-2FDFC0CFD64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CC39FFB7-F6DD-4230-8FD2-13129C6F2BE4}" type="presOf" srcId="{14AF04DA-2576-41CC-B86D-2FDFC0CFD64B}" destId="{9D8B2FD8-9BA4-41EA-B8F3-7FC15038D58F}" srcOrd="0" destOrd="0" presId="urn:microsoft.com/office/officeart/2005/8/layout/vList3#1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3#12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D8B2FD8-9BA4-41EA-B8F3-7FC15038D58F}" type="pres">
      <dgm:prSet presAssocID="{14AF04DA-2576-41CC-B86D-2FDFC0CFD64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6AAF6B56-DFBE-49CB-AA65-B73C90F7DD12}" type="presOf" srcId="{14AF04DA-2576-41CC-B86D-2FDFC0CFD64B}" destId="{9D8B2FD8-9BA4-41EA-B8F3-7FC15038D58F}" srcOrd="0" destOrd="0" presId="urn:microsoft.com/office/officeart/2005/8/layout/vList3#1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11383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городского бюджета за </a:t>
          </a:r>
          <a:r>
            <a:rPr lang="ru-RU" sz="2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июль  </a:t>
          </a:r>
          <a:r>
            <a:rPr lang="ru-RU" sz="2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2016 год</a:t>
          </a:r>
          <a:endParaRPr lang="ru-RU" sz="2800" b="1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0"/>
        <a:ext cx="7729534" cy="111383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192"/>
        <a:ext cx="1623993" cy="356804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1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#1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15.08.2016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15.08.2016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15.08.2016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15.08.2016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15.08.2016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15.08.2016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chart" Target="../charts/chart2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4284751741"/>
              </p:ext>
            </p:extLst>
          </p:nvPr>
        </p:nvGraphicFramePr>
        <p:xfrm>
          <a:off x="1214414" y="642918"/>
          <a:ext cx="7729535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142976" y="2643182"/>
          <a:ext cx="7572427" cy="3071833"/>
        </p:xfrm>
        <a:graphic>
          <a:graphicData uri="http://schemas.openxmlformats.org/drawingml/2006/table">
            <a:tbl>
              <a:tblPr/>
              <a:tblGrid>
                <a:gridCol w="2845588"/>
                <a:gridCol w="2197427"/>
                <a:gridCol w="2529412"/>
              </a:tblGrid>
              <a:tr h="1799217">
                <a:tc>
                  <a:txBody>
                    <a:bodyPr/>
                    <a:lstStyle/>
                    <a:p>
                      <a:pPr algn="ctr" rtl="0" fontAlgn="t"/>
                      <a:endParaRPr lang="ru-RU" sz="1600" b="1" i="0" u="none" strike="noStrike" dirty="0" smtClean="0">
                        <a:solidFill>
                          <a:schemeClr val="bg1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  <a:p>
                      <a:pPr algn="ctr" rtl="0" fontAlgn="t"/>
                      <a:endParaRPr lang="ru-RU" sz="1600" b="1" i="0" u="none" strike="noStrike" dirty="0" smtClean="0">
                        <a:solidFill>
                          <a:schemeClr val="bg1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  <a:p>
                      <a:pPr algn="ctr" rtl="0" fontAlgn="t"/>
                      <a:endParaRPr lang="ru-RU" sz="1600" b="1" i="0" u="none" strike="noStrike" dirty="0" smtClean="0">
                        <a:solidFill>
                          <a:schemeClr val="bg1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  <a:p>
                      <a:pPr algn="ctr" rtl="0" fontAlgn="t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</a:t>
                      </a:r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показателя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План на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Факт исполнения на </a:t>
                      </a:r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отчетную </a:t>
                      </a:r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дату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63630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1 830 649,4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870 858,7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63630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1 847 905,3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853 740,3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14348" y="-142900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                           ИСПОЛНЕНИЕ ДОХОДОВ ЗА  </a:t>
            </a:r>
            <a:r>
              <a:rPr lang="ru-RU" b="1" dirty="0" smtClean="0"/>
              <a:t>июль </a:t>
            </a:r>
            <a:r>
              <a:rPr lang="ru-RU" sz="3200" b="1" dirty="0" smtClean="0"/>
              <a:t>2016 </a:t>
            </a:r>
            <a:r>
              <a:rPr lang="ru-RU" b="1" dirty="0" smtClean="0"/>
              <a:t>ГОДА </a:t>
            </a:r>
            <a:r>
              <a:rPr lang="ru-RU" dirty="0" smtClean="0"/>
              <a:t>(тыс.руб.) </a:t>
            </a:r>
            <a:endParaRPr lang="ru-RU" dirty="0"/>
          </a:p>
        </p:txBody>
      </p:sp>
      <p:graphicFrame>
        <p:nvGraphicFramePr>
          <p:cNvPr id="8" name="Диаграмма 7"/>
          <p:cNvGraphicFramePr>
            <a:graphicFrameLocks/>
          </p:cNvGraphicFramePr>
          <p:nvPr/>
        </p:nvGraphicFramePr>
        <p:xfrm>
          <a:off x="0" y="285728"/>
          <a:ext cx="4143371" cy="628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3714744" y="357169"/>
          <a:ext cx="5429256" cy="6431817"/>
        </p:xfrm>
        <a:graphic>
          <a:graphicData uri="http://schemas.openxmlformats.org/drawingml/2006/table">
            <a:tbl>
              <a:tblPr/>
              <a:tblGrid>
                <a:gridCol w="2749547"/>
                <a:gridCol w="1014540"/>
                <a:gridCol w="782961"/>
                <a:gridCol w="882208"/>
              </a:tblGrid>
              <a:tr h="50835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План за 7 мес 2016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6855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331 308,6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184 557,4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165 741,7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855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 dirty="0">
                          <a:latin typeface="Times New Roman"/>
                        </a:rPr>
                        <a:t>4 347,8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latin typeface="Times New Roman"/>
                        </a:rPr>
                        <a:t>2 660,0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latin typeface="Times New Roman"/>
                        </a:rPr>
                        <a:t>1 082,1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855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 dirty="0">
                          <a:latin typeface="Times New Roman"/>
                        </a:rPr>
                        <a:t>216 211,1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latin typeface="Times New Roman"/>
                        </a:rPr>
                        <a:t>114 797,0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latin typeface="Times New Roman"/>
                        </a:rPr>
                        <a:t>109 584,0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855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41 825,7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 dirty="0">
                          <a:latin typeface="Times New Roman"/>
                        </a:rPr>
                        <a:t>29 048,0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latin typeface="Times New Roman"/>
                        </a:rPr>
                        <a:t>27 594,6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855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25 336,3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 dirty="0">
                          <a:latin typeface="Times New Roman"/>
                        </a:rPr>
                        <a:t>12 330,0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latin typeface="Times New Roman"/>
                        </a:rPr>
                        <a:t>6 094,4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855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19 018,3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latin typeface="Times New Roman"/>
                        </a:rPr>
                        <a:t>10 673,6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latin typeface="Times New Roman"/>
                        </a:rPr>
                        <a:t>7 479,6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855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24 569,4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 dirty="0">
                          <a:latin typeface="Times New Roman"/>
                        </a:rPr>
                        <a:t>15 048,8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latin typeface="Times New Roman"/>
                        </a:rPr>
                        <a:t>13 907,0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855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92 134,3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51 526,9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43 691,0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50566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70 853,0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 dirty="0">
                          <a:latin typeface="Times New Roman"/>
                        </a:rPr>
                        <a:t>38 873,2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latin typeface="Times New Roman"/>
                        </a:rPr>
                        <a:t>28 958,7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3710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 dirty="0">
                          <a:latin typeface="Times New Roman"/>
                        </a:rPr>
                        <a:t>209,0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latin typeface="Times New Roman"/>
                        </a:rPr>
                        <a:t>733,5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3710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4 841,6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 dirty="0">
                          <a:latin typeface="Times New Roman"/>
                        </a:rPr>
                        <a:t>4 331,4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latin typeface="Times New Roman"/>
                        </a:rPr>
                        <a:t>4 175,7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3710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6 872,9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 dirty="0">
                          <a:latin typeface="Times New Roman"/>
                        </a:rPr>
                        <a:t>2 285,0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latin typeface="Times New Roman"/>
                        </a:rPr>
                        <a:t>4 414,7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5417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9 357,8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latin typeface="Times New Roman"/>
                        </a:rPr>
                        <a:t>5 828,3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 dirty="0">
                          <a:latin typeface="Times New Roman"/>
                        </a:rPr>
                        <a:t>4 317,2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855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 dirty="0">
                          <a:latin typeface="Times New Roman"/>
                        </a:rPr>
                        <a:t>1 091,3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5417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1 407 206,5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791 393,7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661 425,9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50566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245 447,3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latin typeface="Times New Roman"/>
                        </a:rPr>
                        <a:t>173 598,3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 dirty="0">
                          <a:latin typeface="Times New Roman"/>
                        </a:rPr>
                        <a:t>173 598,3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3710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301 304,3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latin typeface="Times New Roman"/>
                        </a:rPr>
                        <a:t>123 426,9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 dirty="0">
                          <a:latin typeface="Times New Roman"/>
                        </a:rPr>
                        <a:t>31 779,2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3710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864 289,1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latin typeface="Times New Roman"/>
                        </a:rPr>
                        <a:t>498 202,7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 dirty="0">
                          <a:latin typeface="Times New Roman"/>
                        </a:rPr>
                        <a:t>460 252,4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892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latin typeface="Times New Roman"/>
                        </a:rPr>
                        <a:t>7,4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3710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-3 841,6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latin typeface="Times New Roman"/>
                        </a:rPr>
                        <a:t>-3 841,6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 dirty="0">
                          <a:latin typeface="Times New Roman"/>
                        </a:rPr>
                        <a:t>-4 204,0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5417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1 830 649,4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1 027 478,0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870 858,7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>
            <p:extLst>
              <p:ext uri="{D42A27DB-BD31-4B8C-83A1-F6EECF244321}">
                <p14:modId xmlns="" xmlns:p14="http://schemas.microsoft.com/office/powerpoint/2010/main" val="2368117489"/>
              </p:ext>
            </p:extLst>
          </p:nvPr>
        </p:nvGraphicFramePr>
        <p:xfrm>
          <a:off x="142844" y="3643314"/>
          <a:ext cx="9286908" cy="1143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Схема 8"/>
          <p:cNvGraphicFramePr/>
          <p:nvPr>
            <p:extLst>
              <p:ext uri="{D42A27DB-BD31-4B8C-83A1-F6EECF244321}">
                <p14:modId xmlns="" xmlns:p14="http://schemas.microsoft.com/office/powerpoint/2010/main" val="253325332"/>
              </p:ext>
            </p:extLst>
          </p:nvPr>
        </p:nvGraphicFramePr>
        <p:xfrm>
          <a:off x="142844" y="5000636"/>
          <a:ext cx="9429816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714348" y="214290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ИСПОЛНЕНИЕ РАСХОДОВ ЗА  </a:t>
            </a:r>
            <a:r>
              <a:rPr lang="ru-RU" b="1" dirty="0" smtClean="0"/>
              <a:t>ИЮЛЬ </a:t>
            </a:r>
            <a:r>
              <a:rPr lang="ru-RU" sz="3200" b="1" dirty="0" smtClean="0"/>
              <a:t>2016 </a:t>
            </a:r>
            <a:r>
              <a:rPr lang="ru-RU" b="1" dirty="0" smtClean="0"/>
              <a:t>ГОДА </a:t>
            </a:r>
            <a:r>
              <a:rPr lang="ru-RU" dirty="0" smtClean="0"/>
              <a:t>(тыс.руб.)</a:t>
            </a: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14281" y="1000106"/>
          <a:ext cx="4572031" cy="5757918"/>
        </p:xfrm>
        <a:graphic>
          <a:graphicData uri="http://schemas.openxmlformats.org/drawingml/2006/table">
            <a:tbl>
              <a:tblPr/>
              <a:tblGrid>
                <a:gridCol w="1998571"/>
                <a:gridCol w="857820"/>
                <a:gridCol w="857820"/>
                <a:gridCol w="857820"/>
              </a:tblGrid>
              <a:tr h="682446">
                <a:tc>
                  <a:txBody>
                    <a:bodyPr/>
                    <a:lstStyle/>
                    <a:p>
                      <a:pPr algn="ctr" rtl="0" fontAlgn="t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План за 6 </a:t>
                      </a:r>
                      <a:r>
                        <a:rPr lang="ru-RU" sz="1200" b="0" i="0" u="none" strike="noStrike" dirty="0" err="1">
                          <a:latin typeface="Times New Roman"/>
                        </a:rPr>
                        <a:t>мес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 2016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98571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1 847 905,3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1 020 563,5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853 740,3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454965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90 559,9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49 081,4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44 400,4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98571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269,1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165,8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149,9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589630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2 935,6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1 465,8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1 232,6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54965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163 927,2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106 817,5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36 514,1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589630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99 651,1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49 385,6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23 121,5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98571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1 490 137,4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813 526,9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748 266,0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98571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1 110 690,7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642 332,0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627 346,1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98571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217 387,6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87 389,2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48 563,1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98571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latin typeface="Times New Roman"/>
                        </a:rPr>
                        <a:t>44,8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latin typeface="Times New Roman"/>
                        </a:rPr>
                        <a:t>44,8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98571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131 818,4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67 371,7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56 339,2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98571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30 195,9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16 389,2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15 972,8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83400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425,0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120,5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55,8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Диаграмма 12"/>
          <p:cNvGraphicFramePr>
            <a:graphicFrameLocks/>
          </p:cNvGraphicFramePr>
          <p:nvPr/>
        </p:nvGraphicFramePr>
        <p:xfrm>
          <a:off x="4643438" y="1000108"/>
          <a:ext cx="4786314" cy="53768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2034</TotalTime>
  <Words>431</Words>
  <Application>Microsoft Office PowerPoint</Application>
  <PresentationFormat>Экран (4:3)</PresentationFormat>
  <Paragraphs>162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nata</cp:lastModifiedBy>
  <cp:revision>242</cp:revision>
  <dcterms:modified xsi:type="dcterms:W3CDTF">2016-08-15T10:12:21Z</dcterms:modified>
</cp:coreProperties>
</file>