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6" d="100"/>
          <a:sy n="96" d="100"/>
        </p:scale>
        <p:origin x="20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12689.9</c:v>
                </c:pt>
                <c:pt idx="1">
                  <c:v>250</c:v>
                </c:pt>
                <c:pt idx="2">
                  <c:v>466.7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8-4587-9CD2-2F1D36D0B7A6}"/>
            </c:ext>
          </c:extLst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309123.13</c:v>
                </c:pt>
                <c:pt idx="1">
                  <c:v>9858</c:v>
                </c:pt>
                <c:pt idx="2">
                  <c:v>9895.1299999999992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68-4587-9CD2-2F1D36D0B7A6}"/>
            </c:ext>
          </c:extLst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82398.990000000005</c:v>
                </c:pt>
                <c:pt idx="1">
                  <c:v>9074</c:v>
                </c:pt>
                <c:pt idx="2">
                  <c:v>8980.52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68-4587-9CD2-2F1D36D0B7A6}"/>
            </c:ext>
          </c:extLst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41308.6</c:v>
                </c:pt>
                <c:pt idx="1">
                  <c:v>1870</c:v>
                </c:pt>
                <c:pt idx="2">
                  <c:v>1291.03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68-4587-9CD2-2F1D36D0B7A6}"/>
            </c:ext>
          </c:extLst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16099.099999999997</c:v>
                </c:pt>
                <c:pt idx="1">
                  <c:v>1000</c:v>
                </c:pt>
                <c:pt idx="2">
                  <c:v>693.55000000000007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68-4587-9CD2-2F1D36D0B7A6}"/>
            </c:ext>
          </c:extLst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24101.599999999999</c:v>
                </c:pt>
                <c:pt idx="1">
                  <c:v>1954</c:v>
                </c:pt>
                <c:pt idx="2">
                  <c:v>1846.3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D68-4587-9CD2-2F1D36D0B7A6}"/>
            </c:ext>
          </c:extLst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48809.280000000006</c:v>
                </c:pt>
                <c:pt idx="1">
                  <c:v>2053.5</c:v>
                </c:pt>
                <c:pt idx="2">
                  <c:v>2980.2299999999996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68-4587-9CD2-2F1D36D0B7A6}"/>
            </c:ext>
          </c:extLst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973.2</c:v>
                </c:pt>
                <c:pt idx="1">
                  <c:v>45</c:v>
                </c:pt>
                <c:pt idx="2">
                  <c:v>12.87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D68-4587-9CD2-2F1D36D0B7A6}"/>
            </c:ext>
          </c:extLst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722.23</c:v>
                </c:pt>
                <c:pt idx="1">
                  <c:v>0</c:v>
                </c:pt>
                <c:pt idx="2">
                  <c:v>468.83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D68-4587-9CD2-2F1D36D0B7A6}"/>
            </c:ext>
          </c:extLst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1400</c:v>
                </c:pt>
                <c:pt idx="1">
                  <c:v>100</c:v>
                </c:pt>
                <c:pt idx="2">
                  <c:v>42.07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D68-4587-9CD2-2F1D36D0B7A6}"/>
            </c:ext>
          </c:extLst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1380.9</c:v>
                </c:pt>
                <c:pt idx="1">
                  <c:v>19.5</c:v>
                </c:pt>
                <c:pt idx="2">
                  <c:v>79.41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D68-4587-9CD2-2F1D36D0B7A6}"/>
            </c:ext>
          </c:extLst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223.07</c:v>
                </c:pt>
                <c:pt idx="1">
                  <c:v>20</c:v>
                </c:pt>
                <c:pt idx="2">
                  <c:v>7.16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D68-4587-9CD2-2F1D36D0B7A6}"/>
            </c:ext>
          </c:extLst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485648.00999999989</c:v>
                </c:pt>
                <c:pt idx="1">
                  <c:v>17476.599999999999</c:v>
                </c:pt>
                <c:pt idx="2">
                  <c:v>17476.61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D68-4587-9CD2-2F1D36D0B7A6}"/>
            </c:ext>
          </c:extLst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633381.04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D68-4587-9CD2-2F1D36D0B7A6}"/>
            </c:ext>
          </c:extLst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1013340.1900000002</c:v>
                </c:pt>
                <c:pt idx="1">
                  <c:v>35139.870000000003</c:v>
                </c:pt>
                <c:pt idx="2">
                  <c:v>35139.870000000003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D68-4587-9CD2-2F1D36D0B7A6}"/>
            </c:ext>
          </c:extLst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2D68-4587-9CD2-2F1D36D0B7A6}"/>
            </c:ext>
          </c:extLst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1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-7160.32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D68-4587-9CD2-2F1D36D0B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33672720"/>
        <c:axId val="1"/>
        <c:axId val="0"/>
      </c:bar3DChart>
      <c:catAx>
        <c:axId val="433672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336727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208416.8</c:v>
                </c:pt>
                <c:pt idx="1">
                  <c:v>3625.7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3F-4A52-A3A7-41F14848E865}"/>
            </c:ext>
          </c:extLst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413.8</c:v>
                </c:pt>
                <c:pt idx="1">
                  <c:v>33.700000000000003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3F-4A52-A3A7-41F14848E865}"/>
            </c:ext>
          </c:extLst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5396</c:v>
                </c:pt>
                <c:pt idx="1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3F-4A52-A3A7-41F14848E865}"/>
            </c:ext>
          </c:extLst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132628.70000000001</c:v>
                </c:pt>
                <c:pt idx="1">
                  <c:v>620.5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3F-4A52-A3A7-41F14848E865}"/>
            </c:ext>
          </c:extLst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347311.7</c:v>
                </c:pt>
                <c:pt idx="1">
                  <c:v>2273.4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3F-4A52-A3A7-41F14848E865}"/>
            </c:ext>
          </c:extLst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1882.5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33F-4A52-A3A7-41F14848E865}"/>
            </c:ext>
          </c:extLst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1571496</c:v>
                </c:pt>
                <c:pt idx="1">
                  <c:v>50437.9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33F-4A52-A3A7-41F14848E865}"/>
            </c:ext>
          </c:extLst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251334.8</c:v>
                </c:pt>
                <c:pt idx="1">
                  <c:v>3121.8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33F-4A52-A3A7-41F14848E865}"/>
            </c:ext>
          </c:extLst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43.8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33F-4A52-A3A7-41F14848E865}"/>
            </c:ext>
          </c:extLst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147486.6</c:v>
                </c:pt>
                <c:pt idx="1">
                  <c:v>1305.0999999999999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33F-4A52-A3A7-41F14848E865}"/>
            </c:ext>
          </c:extLst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71955.899999999994</c:v>
                </c:pt>
                <c:pt idx="1">
                  <c:v>3804.5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33F-4A52-A3A7-41F14848E865}"/>
            </c:ext>
          </c:extLst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33F-4A52-A3A7-41F14848E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6389864"/>
        <c:axId val="1"/>
        <c:axId val="0"/>
      </c:bar3DChart>
      <c:catAx>
        <c:axId val="516389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1638986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январь  2021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</dgm:pt>
  </dgm:ptLst>
  <dgm:cxnLst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5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январь  2021 года</a:t>
          </a:r>
        </a:p>
      </dsp:txBody>
      <dsp:txXfrm>
        <a:off x="73792" y="73792"/>
        <a:ext cx="7581951" cy="1364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17418" y="17610"/>
        <a:ext cx="1589158" cy="321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135325359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696311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:a16="http://schemas.microsoft.com/office/drawing/2014/main" val="1079388102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val="1213749816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за 1 мес. 2021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2 718 705,64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78 860,47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72 219,96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2 738 466,64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75 357,30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65 352,63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-19 761,00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3 503,17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6 867,33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январь </a:t>
            </a:r>
            <a:r>
              <a:rPr lang="ru-RU" sz="3200" b="1" dirty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19148733-4DCA-4023-B286-63F425979E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9116902"/>
              </p:ext>
            </p:extLst>
          </p:nvPr>
        </p:nvGraphicFramePr>
        <p:xfrm>
          <a:off x="0" y="7302"/>
          <a:ext cx="4680520" cy="7128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64F99AD-F357-4BDA-B394-5ABD329DB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65011"/>
              </p:ext>
            </p:extLst>
          </p:nvPr>
        </p:nvGraphicFramePr>
        <p:xfrm>
          <a:off x="4572000" y="485383"/>
          <a:ext cx="4294399" cy="6387048"/>
        </p:xfrm>
        <a:graphic>
          <a:graphicData uri="http://schemas.openxmlformats.org/drawingml/2006/table">
            <a:tbl>
              <a:tblPr/>
              <a:tblGrid>
                <a:gridCol w="1911007">
                  <a:extLst>
                    <a:ext uri="{9D8B030D-6E8A-4147-A177-3AD203B41FA5}">
                      <a16:colId xmlns:a16="http://schemas.microsoft.com/office/drawing/2014/main" val="4140858809"/>
                    </a:ext>
                  </a:extLst>
                </a:gridCol>
                <a:gridCol w="794464">
                  <a:extLst>
                    <a:ext uri="{9D8B030D-6E8A-4147-A177-3AD203B41FA5}">
                      <a16:colId xmlns:a16="http://schemas.microsoft.com/office/drawing/2014/main" val="2628816062"/>
                    </a:ext>
                  </a:extLst>
                </a:gridCol>
                <a:gridCol w="794464">
                  <a:extLst>
                    <a:ext uri="{9D8B030D-6E8A-4147-A177-3AD203B41FA5}">
                      <a16:colId xmlns:a16="http://schemas.microsoft.com/office/drawing/2014/main" val="587768228"/>
                    </a:ext>
                  </a:extLst>
                </a:gridCol>
                <a:gridCol w="794464">
                  <a:extLst>
                    <a:ext uri="{9D8B030D-6E8A-4147-A177-3AD203B41FA5}">
                      <a16:colId xmlns:a16="http://schemas.microsoft.com/office/drawing/2014/main" val="54382339"/>
                    </a:ext>
                  </a:extLst>
                </a:gridCol>
              </a:tblGrid>
              <a:tr h="394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План на год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План за 1 мес. 2021 г.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Факт исполнения на отчет дату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106786"/>
                  </a:ext>
                </a:extLst>
              </a:tr>
              <a:tr h="225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 ДОХОДЫ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485 721,32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24 006,00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23 173,23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085528"/>
                  </a:ext>
                </a:extLst>
              </a:tr>
              <a:tr h="1449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прибыль организаций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12 689,90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250,00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466,70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002802"/>
                  </a:ext>
                </a:extLst>
              </a:tr>
              <a:tr h="1449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309 123,13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9 858,00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9 895,13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765733"/>
                  </a:ext>
                </a:extLst>
              </a:tr>
              <a:tr h="1449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совокупный доход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82 398,99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9 074,00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8 980,52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575400"/>
                  </a:ext>
                </a:extLst>
              </a:tr>
              <a:tr h="1449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41 308,60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1 870,00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1 291,03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476664"/>
                  </a:ext>
                </a:extLst>
              </a:tr>
              <a:tr h="1368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16 099,10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693,55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341751"/>
                  </a:ext>
                </a:extLst>
              </a:tr>
              <a:tr h="1368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товары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24 101,60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1 954,00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1 846,30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928269"/>
                  </a:ext>
                </a:extLst>
              </a:tr>
              <a:tr h="2013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53 508,68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2 238,00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3 590,57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547127"/>
                  </a:ext>
                </a:extLst>
              </a:tr>
              <a:tr h="3558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48 809,28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2 053,50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2 980,23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395536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973,20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12,87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09047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722,23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468,83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916417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42,07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817685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1 380,90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19,50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79,41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173026"/>
                  </a:ext>
                </a:extLst>
              </a:tr>
              <a:tr h="1529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223,07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7,16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750609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2 179 475,64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52 616,47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45 456,16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937160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485 648,01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17 476,60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17 476,61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729897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633 381,04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057766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1 013 340,19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35 139,87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35 139,87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333797"/>
                  </a:ext>
                </a:extLst>
              </a:tr>
              <a:tr h="1529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47 106,40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035410"/>
                  </a:ext>
                </a:extLst>
              </a:tr>
              <a:tr h="1529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572832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-7 160,32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2680754"/>
                  </a:ext>
                </a:extLst>
              </a:tr>
              <a:tr h="1368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2 718 705,64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78 860,47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72 219,96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72737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январь </a:t>
            </a:r>
            <a:r>
              <a:rPr lang="ru-RU" sz="3200" b="1" dirty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16185A5-0B89-4A48-AF68-5340C90B6D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3586342"/>
              </p:ext>
            </p:extLst>
          </p:nvPr>
        </p:nvGraphicFramePr>
        <p:xfrm>
          <a:off x="-108520" y="328612"/>
          <a:ext cx="5688632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09F55E1-1A3F-4A45-9F82-13824FE848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906361"/>
              </p:ext>
            </p:extLst>
          </p:nvPr>
        </p:nvGraphicFramePr>
        <p:xfrm>
          <a:off x="5148064" y="913387"/>
          <a:ext cx="3911599" cy="3962400"/>
        </p:xfrm>
        <a:graphic>
          <a:graphicData uri="http://schemas.openxmlformats.org/drawingml/2006/table">
            <a:tbl>
              <a:tblPr/>
              <a:tblGrid>
                <a:gridCol w="2104783">
                  <a:extLst>
                    <a:ext uri="{9D8B030D-6E8A-4147-A177-3AD203B41FA5}">
                      <a16:colId xmlns:a16="http://schemas.microsoft.com/office/drawing/2014/main" val="2744035322"/>
                    </a:ext>
                  </a:extLst>
                </a:gridCol>
                <a:gridCol w="903408">
                  <a:extLst>
                    <a:ext uri="{9D8B030D-6E8A-4147-A177-3AD203B41FA5}">
                      <a16:colId xmlns:a16="http://schemas.microsoft.com/office/drawing/2014/main" val="963754388"/>
                    </a:ext>
                  </a:extLst>
                </a:gridCol>
                <a:gridCol w="903408">
                  <a:extLst>
                    <a:ext uri="{9D8B030D-6E8A-4147-A177-3AD203B41FA5}">
                      <a16:colId xmlns:a16="http://schemas.microsoft.com/office/drawing/2014/main" val="2480575514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исполнения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1365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2 738 466,6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65 352,6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97757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208 416,8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3 625,7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95496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 (ВУС)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38799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5 396,0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47589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132 628,7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64928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347 311,7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2 273,4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48722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1 882,5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6129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СОЦСФЕРА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2 013 921,5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1 990 901,8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865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1 571 496,0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50 437,9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73123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251 334,8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3 121,8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98686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78054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147 486,6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40909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71 955,9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3 804,5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161129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МУНИЦИПАЛЬНОГО ДОЛГА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669271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2647</TotalTime>
  <Words>426</Words>
  <Application>Microsoft Office PowerPoint</Application>
  <PresentationFormat>Экран (4:3)</PresentationFormat>
  <Paragraphs>158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Arial</vt:lpstr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</cp:lastModifiedBy>
  <cp:revision>358</cp:revision>
  <dcterms:modified xsi:type="dcterms:W3CDTF">2021-02-12T04:11:33Z</dcterms:modified>
</cp:coreProperties>
</file>