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58" r:id="rId3"/>
    <p:sldId id="259" r:id="rId4"/>
    <p:sldId id="263" r:id="rId5"/>
    <p:sldId id="264" r:id="rId6"/>
    <p:sldId id="262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444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план на 2018 год 
149053,06</c:v>
                </c:pt>
                <c:pt idx="1">
                  <c:v>факт на 01.01.2019 г. 
148538,19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149053.06</c:v>
                </c:pt>
                <c:pt idx="1">
                  <c:v>148538.19</c:v>
                </c:pt>
              </c:numCache>
            </c:numRef>
          </c:val>
        </c:ser>
        <c:shape val="cylinder"/>
        <c:axId val="82579456"/>
        <c:axId val="82580992"/>
        <c:axId val="0"/>
      </c:bar3DChart>
      <c:catAx>
        <c:axId val="82579456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82580992"/>
        <c:crosses val="autoZero"/>
        <c:auto val="1"/>
        <c:lblAlgn val="ctr"/>
        <c:lblOffset val="100"/>
      </c:catAx>
      <c:valAx>
        <c:axId val="82580992"/>
        <c:scaling>
          <c:orientation val="minMax"/>
          <c:min val="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8257945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70CC2D-AB52-4317-A19E-849B8CE88945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9D1736-260D-4695-8317-BFC00F6709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27587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D1736-260D-4695-8317-BFC00F6709D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D1736-260D-4695-8317-BFC00F6709D9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93105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15.02.2019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-243408"/>
            <a:ext cx="8496944" cy="692696"/>
          </a:xfrm>
        </p:spPr>
        <p:txBody>
          <a:bodyPr>
            <a:noAutofit/>
          </a:bodyPr>
          <a:lstStyle/>
          <a:p>
            <a:pPr algn="ctr"/>
            <a:r>
              <a:rPr lang="ru-RU" sz="54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Муниципальная программа</a:t>
            </a:r>
            <a:endParaRPr lang="ru-RU" sz="3200" b="1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76672"/>
            <a:ext cx="8290610" cy="648072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«Культура города Минусинска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» 2018 год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 descr="http://hell-man.de/proxy/index.php?q=aHR0cHM6Ly91cGxvYWQud2lraW1lZGlhLm9yZy93aWtpcGVkaWEvY29tbW9ucy90aHVtYi81LzU2LyVEMCU5QyVEMCVCOCVEMCVCRCVEMSU4MyVEMSU4MSVEMCVCOCVEMCVCRCVEMSU4MSVEMCVCQSVEMCVCOCVEMCVCOV8lRDAlQkElRDElODAlRDAlQjAlRDAlQjUlRDAlQjIlRDAlQjUlRDAlQjQlRDElODclRDAlQjUlRDElODElRDAlQkElRDAlQjglRDAlQjlfJUQwJUJDJUQxJTgzJUQwJUI3JUQwJUI1JUQwJUI5XyVEMCVCOCVEMCVCQy5fJUQwJTlELl8lRDAlOUMuXyVEMCU5QyVEMCVCMCVEMSU4MCVEMSU4MiVEMSU4QyVEMSU4RiVEMCVCRCVEMCVCRSVEMCVCMiVEMCVCMC5KUEcvODAwcHgtJUQwJTlDJUQwJUI4JUQwJUJEJUQxJTgzJUQxJTgxJUQwJUI4JUQwJUJEJUQxJTgxJUQwJUJBJUQwJUI4JUQwJUI5XyVEMCVCQSVEMSU4MCVEMCVCMCVEMCVCNSVEMCVCMiVEMCVCNSVEMCVCNCVEMSU4NyVEMCVCNSVEMSU4MSVEMCVCQSVEMCVCOCVEMCVCOV8lRDAlQkMlRDElODMlRDAlQjclRDAlQjUlRDAlQjlfJUQwJUI4JUQwJUJDLl8lRDAlOUQuXyVEMCU5Qy5fJUQwJTlDJUQwJUIwJUQxJTgwJUQxJTgyJUQxJThDJUQxJThGJUQwJUJEJUQwJUJFJUQwJUIyJUQwJUIwLkpQRw%3D%3D"/>
          <p:cNvPicPr>
            <a:picLocks noChangeAspect="1" noChangeArrowheads="1"/>
          </p:cNvPicPr>
          <p:nvPr/>
        </p:nvPicPr>
        <p:blipFill>
          <a:blip r:embed="rId3" cstate="print"/>
          <a:srcRect b="7859"/>
          <a:stretch>
            <a:fillRect/>
          </a:stretch>
        </p:blipFill>
        <p:spPr bwMode="auto">
          <a:xfrm>
            <a:off x="4355976" y="1268760"/>
            <a:ext cx="4104456" cy="23542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79512" y="3811012"/>
            <a:ext cx="87129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76" lvl="0" indent="-265176" algn="ctr">
              <a:spcBef>
                <a:spcPts val="250"/>
              </a:spcBef>
              <a:buClr>
                <a:schemeClr val="accent1"/>
              </a:buClr>
              <a:buSzPct val="80000"/>
              <a:defRPr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В целом по муниципальной  программе  расходы исполнены в сумме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148 538,19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 тыс. рублей, что составляет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99,7%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от уточненной бюджетной росписи в сумме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149 053,06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тыс. рублей, в том числе: за счет средств краевого бюджета в сумме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4 599,80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тыс. рублей или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90,20 %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от уточненной бюджетной росписи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5 099,80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тыс. рублей, за счет средств федерального бюджета в сумме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7,8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тыс. рублей или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100%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576" y="1484784"/>
            <a:ext cx="2578937" cy="1944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Исполнение муниципальной программы </a:t>
            </a:r>
            <a:r>
              <a:rPr lang="ru-RU" sz="24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24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4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 </a:t>
            </a:r>
            <a:r>
              <a:rPr lang="ru-RU" sz="24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01.01.2019 составляет 99,7%</a:t>
            </a:r>
            <a:br>
              <a:rPr lang="ru-RU" sz="24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2400" b="1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0900622"/>
              </p:ext>
            </p:extLst>
          </p:nvPr>
        </p:nvGraphicFramePr>
        <p:xfrm>
          <a:off x="1115616" y="2852936"/>
          <a:ext cx="6781824" cy="3616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68517053"/>
              </p:ext>
            </p:extLst>
          </p:nvPr>
        </p:nvGraphicFramePr>
        <p:xfrm>
          <a:off x="539552" y="908720"/>
          <a:ext cx="8104412" cy="149335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974587"/>
                <a:gridCol w="1282457"/>
                <a:gridCol w="1923684"/>
                <a:gridCol w="1923684"/>
              </a:tblGrid>
              <a:tr h="3685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Наименование ГРБС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КФСР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/>
                        <a:t>План</a:t>
                      </a:r>
                      <a:r>
                        <a:rPr lang="ru-RU" sz="1400" b="1" u="none" strike="noStrike" baseline="0" dirty="0" smtClean="0"/>
                        <a:t> (тыс. </a:t>
                      </a:r>
                      <a:r>
                        <a:rPr lang="ru-RU" sz="1400" b="1" u="none" strike="noStrike" baseline="0" dirty="0" err="1" smtClean="0"/>
                        <a:t>руб</a:t>
                      </a:r>
                      <a:r>
                        <a:rPr lang="ru-RU" sz="1400" b="1" u="none" strike="noStrike" baseline="0" dirty="0" smtClean="0"/>
                        <a:t>)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/>
                        <a:t>Факт </a:t>
                      </a:r>
                      <a:r>
                        <a:rPr lang="ru-RU" sz="1400" b="1" u="none" strike="noStrike" baseline="0" dirty="0" smtClean="0"/>
                        <a:t>(тыс. </a:t>
                      </a:r>
                      <a:r>
                        <a:rPr lang="ru-RU" sz="1400" b="1" u="none" strike="noStrike" baseline="0" dirty="0" err="1" smtClean="0"/>
                        <a:t>руб</a:t>
                      </a:r>
                      <a:r>
                        <a:rPr lang="ru-RU" sz="1400" b="1" u="none" strike="noStrike" baseline="0" dirty="0" smtClean="0"/>
                        <a:t>)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7562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Отдел культуры администрации </a:t>
                      </a:r>
                      <a:r>
                        <a:rPr lang="ru-RU" sz="1400" u="none" strike="noStrike" dirty="0" smtClean="0"/>
                        <a:t/>
                      </a:r>
                      <a:br>
                        <a:rPr lang="ru-RU" sz="1400" u="none" strike="noStrike" dirty="0" smtClean="0"/>
                      </a:br>
                      <a:r>
                        <a:rPr lang="ru-RU" sz="1400" u="none" strike="noStrike" dirty="0" smtClean="0"/>
                        <a:t>города </a:t>
                      </a:r>
                      <a:r>
                        <a:rPr lang="ru-RU" sz="1400" u="none" strike="noStrike" dirty="0" smtClean="0"/>
                        <a:t>Минусинска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0702,               0801,          0804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 smtClean="0"/>
                        <a:t>149053,06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 smtClean="0"/>
                        <a:t>148 538,19 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3685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/>
                        <a:t>Итого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/>
                        <a:t> 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/>
                        <a:t>149053,06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 smtClean="0"/>
                        <a:t>148 538,19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467600" cy="857256"/>
          </a:xfrm>
        </p:spPr>
        <p:txBody>
          <a:bodyPr/>
          <a:lstStyle/>
          <a:p>
            <a:r>
              <a:rPr lang="ru-RU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Показатели результативности:</a:t>
            </a:r>
            <a:endParaRPr lang="ru-RU" b="1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37580172"/>
              </p:ext>
            </p:extLst>
          </p:nvPr>
        </p:nvGraphicFramePr>
        <p:xfrm>
          <a:off x="107504" y="980728"/>
          <a:ext cx="8749636" cy="5308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1364"/>
                <a:gridCol w="1187468"/>
                <a:gridCol w="1260804"/>
              </a:tblGrid>
              <a:tr h="3956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Единица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2018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847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Удельный вес населения, участвующего в платных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культурно-досуговых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мероприятиях, проводимых государственными (муниципальными) учреждениями культуры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380,00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891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Количество экземпляров новых поступлений в библиотечные фонды общедоступных библиотек на 1 тыс. человек населения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экз.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913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посетителей общедоступных библиотек города  в расчете на 1 тыс. человек  населения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3068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34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Среднее число книговыдач в расчете на 1 тыс. человек населения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экз.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9430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891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Доля представленных (во всех формах) зрителю музейных предметов от общего количества предметов основного фонда музеев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9,7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7467600" cy="857256"/>
          </a:xfrm>
        </p:spPr>
        <p:txBody>
          <a:bodyPr/>
          <a:lstStyle/>
          <a:p>
            <a:r>
              <a:rPr lang="ru-RU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Показатели результативности:</a:t>
            </a:r>
            <a:endParaRPr lang="ru-RU" b="1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933929520"/>
              </p:ext>
            </p:extLst>
          </p:nvPr>
        </p:nvGraphicFramePr>
        <p:xfrm>
          <a:off x="107504" y="764704"/>
          <a:ext cx="8928992" cy="5675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67970"/>
                <a:gridCol w="1329788"/>
                <a:gridCol w="1531234"/>
              </a:tblGrid>
              <a:tr h="5251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Единица 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Times New Roman"/>
                          <a:ea typeface="Times New Roman"/>
                          <a:cs typeface="Times New Roman"/>
                        </a:rPr>
                        <a:t>2018 </a:t>
                      </a: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877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посещаемости музейных учреждений города Минусинска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посещений на 1 жителя в год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3,69</a:t>
                      </a:r>
                      <a:endParaRPr lang="ru-RU" sz="15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45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Число клубных формирований  на 1000 жителей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latin typeface="Times New Roman"/>
                          <a:ea typeface="Times New Roman"/>
                          <a:cs typeface="Times New Roman"/>
                        </a:rPr>
                        <a:t>0,9</a:t>
                      </a:r>
                      <a:endParaRPr lang="ru-RU" sz="15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45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Число  участников клубных формирований  на 1000 жителей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24,9</a:t>
                      </a:r>
                      <a:endParaRPr lang="ru-RU" sz="15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51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Число  участников клубных формирований  для детей в возрасте до 14 лет включительно на 1000 жителей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16,78</a:t>
                      </a:r>
                      <a:endParaRPr lang="ru-RU" sz="15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851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Увеличение численности участников </a:t>
                      </a:r>
                      <a:r>
                        <a:rPr lang="ru-RU" sz="1500" b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культурно-досуговых</a:t>
                      </a:r>
                      <a:r>
                        <a:rPr lang="ru-RU" sz="15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мероприятий</a:t>
                      </a:r>
                      <a:endParaRPr lang="ru-RU" sz="15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 сравнению с предыдущим годом</a:t>
                      </a:r>
                      <a:endParaRPr lang="ru-RU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5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251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Доля детей, привлекаемых к участию в творческих мероприятиях, в общем числе детей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latin typeface="Calibri"/>
                          <a:ea typeface="Calibri"/>
                          <a:cs typeface="Times New Roman"/>
                        </a:rPr>
                        <a:t>12,57</a:t>
                      </a:r>
                      <a:endParaRPr lang="ru-RU" sz="15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877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Количество специалистов, повысивших квалификацию, прошедших переподготовку, обученных на семинарах и других мероприятиях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5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51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Доля музеев, имеющих сайт в сети Интернет, в общем количестве музеев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5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51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Доля библиотек, подключенных к сети Интернет, в общем количестве общедоступных библиотек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5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020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621163378"/>
              </p:ext>
            </p:extLst>
          </p:nvPr>
        </p:nvGraphicFramePr>
        <p:xfrm>
          <a:off x="179512" y="333376"/>
          <a:ext cx="8712967" cy="4045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8632"/>
                <a:gridCol w="1172634"/>
                <a:gridCol w="1851701"/>
              </a:tblGrid>
              <a:tr h="4346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Единица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2018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80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библиографических записей электронного каталога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тыс.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ед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57,2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20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Число получателей денежных поощрений лучшим творческим работникам, работникам организаций культуры и образовательных учреждений в области культуры, талантливой молодежи в сфере культуры и искусства.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20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Уровень исполнения расходов главного распорядителя за счет средств городского  бюджета (без учета межбюджетных трансфертов, имеющих целевое  назначение, из федерального бюджета)  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%,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Не </a:t>
                      </a: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менее </a:t>
                      </a: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95 </a:t>
                      </a: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%     </a:t>
                      </a:r>
                    </a:p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46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Своевременность утверждения муниципальных заданий подведомственным главному распорядителю учреждениям на текущий финансовый год и плановый период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баллы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8" name="Рисунок 7" descr="105.jpg"/>
          <p:cNvPicPr>
            <a:picLocks noChangeAspect="1"/>
          </p:cNvPicPr>
          <p:nvPr/>
        </p:nvPicPr>
        <p:blipFill>
          <a:blip r:embed="rId3" cstate="print"/>
          <a:srcRect t="36621"/>
          <a:stretch>
            <a:fillRect/>
          </a:stretch>
        </p:blipFill>
        <p:spPr>
          <a:xfrm>
            <a:off x="2555776" y="4509120"/>
            <a:ext cx="4214810" cy="21185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416824" cy="936104"/>
          </a:xfrm>
        </p:spPr>
        <p:txBody>
          <a:bodyPr>
            <a:normAutofit/>
          </a:bodyPr>
          <a:lstStyle/>
          <a:p>
            <a:pPr algn="ctr"/>
            <a:r>
              <a:rPr lang="ru-RU" sz="24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Модернизация </a:t>
            </a:r>
            <a:r>
              <a:rPr lang="ru-RU" sz="24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городских </a:t>
            </a:r>
            <a:r>
              <a:rPr lang="ru-RU" sz="24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библиотек</a:t>
            </a:r>
            <a:endParaRPr lang="ru-RU" sz="2400" b="1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" name="Рисунок 6" descr="Городская  библиотека им. А.Т. Черкасова Игрова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221088"/>
            <a:ext cx="3637116" cy="24237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Городская библиотека им. ЧеркасоваАбонемен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340768"/>
            <a:ext cx="3637116" cy="24259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ЦГБ информационно-справочный зал 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4149080"/>
            <a:ext cx="3637117" cy="24617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ЦГБ книжный зал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4048" y="1340768"/>
            <a:ext cx="3637116" cy="24401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Лад Иркутс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908720"/>
            <a:ext cx="3266676" cy="23042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86800" cy="838200"/>
          </a:xfrm>
        </p:spPr>
        <p:txBody>
          <a:bodyPr/>
          <a:lstStyle/>
          <a:p>
            <a:pPr algn="ctr"/>
            <a:r>
              <a:rPr lang="ru-RU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Искусство и народное творчество</a:t>
            </a:r>
            <a:endParaRPr lang="ru-RU" b="1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Рисунок 3" descr="_DSC49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7744" y="2204864"/>
            <a:ext cx="3787847" cy="20882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DSC_0319.JPG"/>
          <p:cNvPicPr>
            <a:picLocks noChangeAspect="1"/>
          </p:cNvPicPr>
          <p:nvPr/>
        </p:nvPicPr>
        <p:blipFill>
          <a:blip r:embed="rId4" cstate="print"/>
          <a:srcRect l="27740"/>
          <a:stretch>
            <a:fillRect/>
          </a:stretch>
        </p:blipFill>
        <p:spPr>
          <a:xfrm>
            <a:off x="6372200" y="1484784"/>
            <a:ext cx="2514828" cy="51845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данс-класс на дне помидора2016.jpg"/>
          <p:cNvPicPr>
            <a:picLocks noChangeAspect="1"/>
          </p:cNvPicPr>
          <p:nvPr/>
        </p:nvPicPr>
        <p:blipFill>
          <a:blip r:embed="rId5" cstate="print"/>
          <a:srcRect t="27271"/>
          <a:stretch>
            <a:fillRect/>
          </a:stretch>
        </p:blipFill>
        <p:spPr>
          <a:xfrm>
            <a:off x="467544" y="4581128"/>
            <a:ext cx="5431582" cy="20882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462</TotalTime>
  <Words>374</Words>
  <Application>Microsoft Office PowerPoint</Application>
  <PresentationFormat>Экран (4:3)</PresentationFormat>
  <Paragraphs>89</Paragraphs>
  <Slides>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Трек</vt:lpstr>
      <vt:lpstr> Муниципальная программа</vt:lpstr>
      <vt:lpstr>Исполнение муниципальной программы  на 01.01.2019 составляет 99,7% </vt:lpstr>
      <vt:lpstr>Показатели результативности:</vt:lpstr>
      <vt:lpstr>Показатели результативности:</vt:lpstr>
      <vt:lpstr>   </vt:lpstr>
      <vt:lpstr>Модернизация городских библиотек</vt:lpstr>
      <vt:lpstr>Искусство и народное творчество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Муниципальная программа</dc:title>
  <dc:creator>User</dc:creator>
  <cp:lastModifiedBy>Admin</cp:lastModifiedBy>
  <cp:revision>36</cp:revision>
  <dcterms:created xsi:type="dcterms:W3CDTF">2016-04-07T09:13:19Z</dcterms:created>
  <dcterms:modified xsi:type="dcterms:W3CDTF">2019-02-15T09:03:38Z</dcterms:modified>
</cp:coreProperties>
</file>