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87571" autoAdjust="0"/>
  </p:normalViewPr>
  <p:slideViewPr>
    <p:cSldViewPr>
      <p:cViewPr varScale="1">
        <p:scale>
          <a:sx n="81" d="100"/>
          <a:sy n="81" d="100"/>
        </p:scale>
        <p:origin x="-1242" y="-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6\c$\Documents%20and%20Settings\lenag\&#1052;&#1086;&#1080;%20&#1076;&#1086;&#1082;&#1091;&#1084;&#1077;&#1085;&#1090;&#1099;\&#1041;&#1102;&#1076;&#1078;&#1077;&#1090;&#1085;&#1099;&#1081;%20&#1086;&#1090;&#1076;&#1077;&#1083;\1.%20&#1085;&#1072;&#1095;.&#1086;&#1090;&#1076;&#1077;&#1083;&#1072;\2017%20&#1075;&#1086;&#1076;\&#1057;&#1072;&#1081;&#1090;\&#1043;&#1054;&#1058;&#1054;&#1042;&#1054;\&#1044;&#1086;&#1093;&#1086;&#1076;&#1099;%20&#1085;&#1072;%2001.02.2017\&#1044;&#1086;&#1093;&#1086;&#1076;&#1099;%20&#1085;&#1072;&#1083;&#1086;&#1075;+&#1085;&#1077;&#1085;&#1072;&#1083;&#1086;&#1075;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6\c$\Documents%20and%20Settings\lenag\&#1052;&#1086;&#1080;%20&#1076;&#1086;&#1082;&#1091;&#1084;&#1077;&#1085;&#1090;&#1099;\&#1041;&#1102;&#1076;&#1078;&#1077;&#1090;&#1085;&#1099;&#1081;%20&#1086;&#1090;&#1076;&#1077;&#1083;\1.%20&#1085;&#1072;&#1095;.&#1086;&#1090;&#1076;&#1077;&#1083;&#1072;\2017%20&#1075;&#1086;&#1076;\&#1057;&#1072;&#1081;&#1090;\&#1043;&#1054;&#1058;&#1054;&#1042;&#1054;\&#1088;&#1072;&#1089;&#1093;&#1086;&#1076;&#1099;%20&#1085;&#1072;%2001.02.2017\&#1103;&#1085;&#1074;&#1072;&#1088;&#1100;\&#1076;&#1083;&#1103;%20&#1089;&#1072;&#1081;&#1090;&#1072;%20&#1085;&#1072;%2001.12.2016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Лист1!$F$26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Лист1!$G$26:$I$26</c:f>
              <c:numCache>
                <c:formatCode>#,##0.0</c:formatCode>
                <c:ptCount val="3"/>
                <c:pt idx="0">
                  <c:v>2404.3000000000002</c:v>
                </c:pt>
                <c:pt idx="1">
                  <c:v>39</c:v>
                </c:pt>
                <c:pt idx="2">
                  <c:v>293.66000000000003</c:v>
                </c:pt>
              </c:numCache>
            </c:numRef>
          </c:val>
        </c:ser>
        <c:ser>
          <c:idx val="1"/>
          <c:order val="1"/>
          <c:tx>
            <c:strRef>
              <c:f>Лист1!$F$27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Лист1!$G$27:$I$27</c:f>
              <c:numCache>
                <c:formatCode>#,##0.0</c:formatCode>
                <c:ptCount val="3"/>
                <c:pt idx="0">
                  <c:v>207980.7</c:v>
                </c:pt>
                <c:pt idx="1">
                  <c:v>7865</c:v>
                </c:pt>
                <c:pt idx="2">
                  <c:v>7372.52</c:v>
                </c:pt>
              </c:numCache>
            </c:numRef>
          </c:val>
        </c:ser>
        <c:ser>
          <c:idx val="2"/>
          <c:order val="2"/>
          <c:tx>
            <c:strRef>
              <c:f>Лист1!$F$28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Лист1!$G$28:$I$28</c:f>
              <c:numCache>
                <c:formatCode>#,##0.0</c:formatCode>
                <c:ptCount val="3"/>
                <c:pt idx="0">
                  <c:v>41691.5</c:v>
                </c:pt>
                <c:pt idx="1">
                  <c:v>8000</c:v>
                </c:pt>
                <c:pt idx="2">
                  <c:v>7718.4</c:v>
                </c:pt>
              </c:numCache>
            </c:numRef>
          </c:val>
        </c:ser>
        <c:ser>
          <c:idx val="3"/>
          <c:order val="3"/>
          <c:tx>
            <c:strRef>
              <c:f>Лист1!$F$29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Лист1!$G$29:$I$29</c:f>
              <c:numCache>
                <c:formatCode>#,##0.0</c:formatCode>
                <c:ptCount val="3"/>
                <c:pt idx="0">
                  <c:v>27026.7</c:v>
                </c:pt>
                <c:pt idx="1">
                  <c:v>1050</c:v>
                </c:pt>
                <c:pt idx="2">
                  <c:v>1764.83</c:v>
                </c:pt>
              </c:numCache>
            </c:numRef>
          </c:val>
        </c:ser>
        <c:ser>
          <c:idx val="4"/>
          <c:order val="4"/>
          <c:tx>
            <c:strRef>
              <c:f>Лист1!$F$30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Лист1!$G$30:$I$30</c:f>
              <c:numCache>
                <c:formatCode>#,##0.0</c:formatCode>
                <c:ptCount val="3"/>
                <c:pt idx="0">
                  <c:v>14334.1</c:v>
                </c:pt>
                <c:pt idx="1">
                  <c:v>1004.8</c:v>
                </c:pt>
                <c:pt idx="2">
                  <c:v>1009.06</c:v>
                </c:pt>
              </c:numCache>
            </c:numRef>
          </c:val>
        </c:ser>
        <c:ser>
          <c:idx val="5"/>
          <c:order val="5"/>
          <c:tx>
            <c:strRef>
              <c:f>Лист1!$F$31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Лист1!$G$31:$I$31</c:f>
              <c:numCache>
                <c:formatCode>#,##0.0</c:formatCode>
                <c:ptCount val="3"/>
                <c:pt idx="0">
                  <c:v>20659</c:v>
                </c:pt>
                <c:pt idx="1">
                  <c:v>1253</c:v>
                </c:pt>
                <c:pt idx="2">
                  <c:v>1584.16</c:v>
                </c:pt>
              </c:numCache>
            </c:numRef>
          </c:val>
        </c:ser>
        <c:ser>
          <c:idx val="6"/>
          <c:order val="6"/>
          <c:tx>
            <c:strRef>
              <c:f>Лист1!$F$32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Лист1!$G$32:$I$32</c:f>
              <c:numCache>
                <c:formatCode>#,##0.0</c:formatCode>
                <c:ptCount val="3"/>
                <c:pt idx="0">
                  <c:v>54381.3</c:v>
                </c:pt>
                <c:pt idx="1">
                  <c:v>1947.77</c:v>
                </c:pt>
                <c:pt idx="2">
                  <c:v>1051.06</c:v>
                </c:pt>
              </c:numCache>
            </c:numRef>
          </c:val>
        </c:ser>
        <c:ser>
          <c:idx val="7"/>
          <c:order val="7"/>
          <c:tx>
            <c:strRef>
              <c:f>Лист1!$F$33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Лист1!$G$33:$I$33</c:f>
              <c:numCache>
                <c:formatCode>#,##0.0</c:formatCode>
                <c:ptCount val="3"/>
                <c:pt idx="0">
                  <c:v>953.5</c:v>
                </c:pt>
                <c:pt idx="1">
                  <c:v>115</c:v>
                </c:pt>
                <c:pt idx="2">
                  <c:v>24.82</c:v>
                </c:pt>
              </c:numCache>
            </c:numRef>
          </c:val>
        </c:ser>
        <c:ser>
          <c:idx val="8"/>
          <c:order val="8"/>
          <c:tx>
            <c:strRef>
              <c:f>Лист1!$F$34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Лист1!$G$34:$I$34</c:f>
              <c:numCache>
                <c:formatCode>#,##0.0</c:formatCode>
                <c:ptCount val="3"/>
                <c:pt idx="0">
                  <c:v>8737.0499999999993</c:v>
                </c:pt>
                <c:pt idx="1">
                  <c:v>42.51</c:v>
                </c:pt>
                <c:pt idx="2">
                  <c:v>25.33</c:v>
                </c:pt>
              </c:numCache>
            </c:numRef>
          </c:val>
        </c:ser>
        <c:ser>
          <c:idx val="9"/>
          <c:order val="9"/>
          <c:tx>
            <c:strRef>
              <c:f>Лист1!$F$35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Лист1!$G$35:$I$35</c:f>
              <c:numCache>
                <c:formatCode>#,##0.0</c:formatCode>
                <c:ptCount val="3"/>
                <c:pt idx="0">
                  <c:v>1440</c:v>
                </c:pt>
                <c:pt idx="1">
                  <c:v>33.26</c:v>
                </c:pt>
                <c:pt idx="2">
                  <c:v>141.28</c:v>
                </c:pt>
              </c:numCache>
            </c:numRef>
          </c:val>
        </c:ser>
        <c:ser>
          <c:idx val="10"/>
          <c:order val="10"/>
          <c:tx>
            <c:strRef>
              <c:f>Лист1!$F$36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Лист1!$G$36:$I$36</c:f>
              <c:numCache>
                <c:formatCode>#,##0.0</c:formatCode>
                <c:ptCount val="3"/>
                <c:pt idx="0">
                  <c:v>7814.85</c:v>
                </c:pt>
                <c:pt idx="1">
                  <c:v>514</c:v>
                </c:pt>
                <c:pt idx="2">
                  <c:v>516.55999999999995</c:v>
                </c:pt>
              </c:numCache>
            </c:numRef>
          </c:val>
        </c:ser>
        <c:ser>
          <c:idx val="11"/>
          <c:order val="11"/>
          <c:tx>
            <c:strRef>
              <c:f>Лист1!$F$37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Лист1!$G$37:$I$37</c:f>
              <c:numCache>
                <c:formatCode>#,##0.0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13.43</c:v>
                </c:pt>
              </c:numCache>
            </c:numRef>
          </c:val>
        </c:ser>
        <c:ser>
          <c:idx val="12"/>
          <c:order val="12"/>
          <c:tx>
            <c:strRef>
              <c:f>Лист1!$F$38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Лист1!$G$38:$I$38</c:f>
              <c:numCache>
                <c:formatCode>#,##0.0</c:formatCode>
                <c:ptCount val="3"/>
                <c:pt idx="0">
                  <c:v>276183.3</c:v>
                </c:pt>
                <c:pt idx="1">
                  <c:v>42287.1</c:v>
                </c:pt>
                <c:pt idx="2">
                  <c:v>42287.1</c:v>
                </c:pt>
              </c:numCache>
            </c:numRef>
          </c:val>
        </c:ser>
        <c:ser>
          <c:idx val="13"/>
          <c:order val="13"/>
          <c:tx>
            <c:strRef>
              <c:f>Лист1!$F$39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Лист1!$G$39:$I$39</c:f>
              <c:numCache>
                <c:formatCode>#,##0.0</c:formatCode>
                <c:ptCount val="3"/>
                <c:pt idx="0">
                  <c:v>178263.5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14"/>
          <c:order val="14"/>
          <c:tx>
            <c:strRef>
              <c:f>Лист1!$F$40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Лист1!$G$40:$I$40</c:f>
              <c:numCache>
                <c:formatCode>#,##0.0</c:formatCode>
                <c:ptCount val="3"/>
                <c:pt idx="0">
                  <c:v>901075.4</c:v>
                </c:pt>
                <c:pt idx="1">
                  <c:v>30567.06</c:v>
                </c:pt>
                <c:pt idx="2">
                  <c:v>30567.06</c:v>
                </c:pt>
              </c:numCache>
            </c:numRef>
          </c:val>
        </c:ser>
        <c:ser>
          <c:idx val="15"/>
          <c:order val="15"/>
          <c:tx>
            <c:strRef>
              <c:f>Лист1!$F$41</c:f>
              <c:strCache>
                <c:ptCount val="1"/>
                <c:pt idx="0">
                  <c:v>Иные безвозмездные поступления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Лист1!$G$41:$I$41</c:f>
              <c:numCache>
                <c:formatCode>#,##0.0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16"/>
          <c:order val="16"/>
          <c:tx>
            <c:strRef>
              <c:f>Лист1!$F$42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Лист1!$G$42:$I$42</c:f>
              <c:numCache>
                <c:formatCode>#,##0.0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-11.22</c:v>
                </c:pt>
              </c:numCache>
            </c:numRef>
          </c:val>
        </c:ser>
        <c:shape val="box"/>
        <c:axId val="90386816"/>
        <c:axId val="90388352"/>
        <c:axId val="0"/>
      </c:bar3DChart>
      <c:catAx>
        <c:axId val="90386816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90388352"/>
        <c:crosses val="autoZero"/>
        <c:auto val="1"/>
        <c:lblAlgn val="ctr"/>
        <c:lblOffset val="100"/>
      </c:catAx>
      <c:valAx>
        <c:axId val="90388352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90386816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расходы!$A$18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расходы!$B$18:$C$18</c:f>
              <c:numCache>
                <c:formatCode>#,##0.0</c:formatCode>
                <c:ptCount val="2"/>
                <c:pt idx="0">
                  <c:v>83639.3</c:v>
                </c:pt>
                <c:pt idx="1">
                  <c:v>3773.3</c:v>
                </c:pt>
              </c:numCache>
            </c:numRef>
          </c:val>
        </c:ser>
        <c:ser>
          <c:idx val="1"/>
          <c:order val="1"/>
          <c:tx>
            <c:strRef>
              <c:f>расходы!$A$19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расходы!$B$19:$C$19</c:f>
              <c:numCache>
                <c:formatCode>#,##0.0</c:formatCode>
                <c:ptCount val="2"/>
                <c:pt idx="0">
                  <c:v>266.60000000000002</c:v>
                </c:pt>
                <c:pt idx="1">
                  <c:v>0</c:v>
                </c:pt>
              </c:numCache>
            </c:numRef>
          </c:val>
        </c:ser>
        <c:ser>
          <c:idx val="2"/>
          <c:order val="2"/>
          <c:tx>
            <c:strRef>
              <c:f>расходы!$A$20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расходы!$B$20:$C$20</c:f>
              <c:numCache>
                <c:formatCode>#,##0.0</c:formatCode>
                <c:ptCount val="2"/>
                <c:pt idx="0">
                  <c:v>4558.2</c:v>
                </c:pt>
                <c:pt idx="1">
                  <c:v>53.5</c:v>
                </c:pt>
              </c:numCache>
            </c:numRef>
          </c:val>
        </c:ser>
        <c:ser>
          <c:idx val="3"/>
          <c:order val="3"/>
          <c:tx>
            <c:strRef>
              <c:f>расходы!$A$21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расходы!$B$21:$C$21</c:f>
              <c:numCache>
                <c:formatCode>#,##0.0</c:formatCode>
                <c:ptCount val="2"/>
                <c:pt idx="0">
                  <c:v>185823.3</c:v>
                </c:pt>
                <c:pt idx="1">
                  <c:v>30725.8</c:v>
                </c:pt>
              </c:numCache>
            </c:numRef>
          </c:val>
        </c:ser>
        <c:ser>
          <c:idx val="4"/>
          <c:order val="4"/>
          <c:tx>
            <c:strRef>
              <c:f>расходы!$A$22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расходы!$B$22:$C$22</c:f>
              <c:numCache>
                <c:formatCode>#,##0.0</c:formatCode>
                <c:ptCount val="2"/>
                <c:pt idx="0">
                  <c:v>65450.8</c:v>
                </c:pt>
                <c:pt idx="1">
                  <c:v>1946.1</c:v>
                </c:pt>
              </c:numCache>
            </c:numRef>
          </c:val>
        </c:ser>
        <c:ser>
          <c:idx val="5"/>
          <c:order val="5"/>
          <c:tx>
            <c:strRef>
              <c:f>расходы!$A$23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расходы!$B$23:$C$23</c:f>
              <c:numCache>
                <c:formatCode>#,##0.0</c:formatCode>
                <c:ptCount val="2"/>
                <c:pt idx="0">
                  <c:v>1076403.7</c:v>
                </c:pt>
                <c:pt idx="1">
                  <c:v>38894.699999999997</c:v>
                </c:pt>
              </c:numCache>
            </c:numRef>
          </c:val>
        </c:ser>
        <c:ser>
          <c:idx val="6"/>
          <c:order val="6"/>
          <c:tx>
            <c:strRef>
              <c:f>расходы!$A$24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расходы!$B$24:$C$24</c:f>
              <c:numCache>
                <c:formatCode>#,##0.0</c:formatCode>
                <c:ptCount val="2"/>
                <c:pt idx="0">
                  <c:v>122381.4</c:v>
                </c:pt>
                <c:pt idx="1">
                  <c:v>2625.5</c:v>
                </c:pt>
              </c:numCache>
            </c:numRef>
          </c:val>
        </c:ser>
        <c:ser>
          <c:idx val="7"/>
          <c:order val="7"/>
          <c:tx>
            <c:strRef>
              <c:f>расходы!$A$25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расходы!$B$25:$C$25</c:f>
              <c:numCache>
                <c:formatCode>#,##0.0</c:formatCode>
                <c:ptCount val="2"/>
                <c:pt idx="0">
                  <c:v>44.8</c:v>
                </c:pt>
                <c:pt idx="1">
                  <c:v>0</c:v>
                </c:pt>
              </c:numCache>
            </c:numRef>
          </c:val>
        </c:ser>
        <c:ser>
          <c:idx val="8"/>
          <c:order val="8"/>
          <c:tx>
            <c:strRef>
              <c:f>расходы!$A$26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расходы!$B$26:$C$26</c:f>
              <c:numCache>
                <c:formatCode>#,##0.0</c:formatCode>
                <c:ptCount val="2"/>
                <c:pt idx="0">
                  <c:v>183922.9</c:v>
                </c:pt>
                <c:pt idx="1">
                  <c:v>3878.2</c:v>
                </c:pt>
              </c:numCache>
            </c:numRef>
          </c:val>
        </c:ser>
        <c:ser>
          <c:idx val="9"/>
          <c:order val="9"/>
          <c:tx>
            <c:strRef>
              <c:f>расходы!$A$27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расходы!$B$27:$C$27</c:f>
              <c:numCache>
                <c:formatCode>#,##0.0</c:formatCode>
                <c:ptCount val="2"/>
                <c:pt idx="0">
                  <c:v>29718.9</c:v>
                </c:pt>
                <c:pt idx="1">
                  <c:v>1914.3</c:v>
                </c:pt>
              </c:numCache>
            </c:numRef>
          </c:val>
        </c:ser>
        <c:ser>
          <c:idx val="10"/>
          <c:order val="10"/>
          <c:tx>
            <c:strRef>
              <c:f>расходы!$A$28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расходы!$B$28:$C$28</c:f>
              <c:numCache>
                <c:formatCode>#,##0.0</c:formatCode>
                <c:ptCount val="2"/>
                <c:pt idx="0">
                  <c:v>425</c:v>
                </c:pt>
                <c:pt idx="1">
                  <c:v>0</c:v>
                </c:pt>
              </c:numCache>
            </c:numRef>
          </c:val>
        </c:ser>
        <c:shape val="box"/>
        <c:axId val="74812416"/>
        <c:axId val="80936960"/>
        <c:axId val="0"/>
      </c:bar3DChart>
      <c:catAx>
        <c:axId val="74812416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80936960"/>
        <c:crosses val="autoZero"/>
        <c:auto val="1"/>
        <c:lblAlgn val="ctr"/>
        <c:lblOffset val="100"/>
      </c:catAx>
      <c:valAx>
        <c:axId val="80936960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74812416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84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городского бюджета за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январь  2017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год</a:t>
          </a:r>
          <a:endParaRPr lang="ru-RU" b="1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  <a:endParaRPr lang="ru-RU" sz="18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4" cy="111383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городского бюджета за </a:t>
          </a:r>
          <a:r>
            <a:rPr lang="ru-RU" sz="28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январь  2017 </a:t>
          </a:r>
          <a:r>
            <a:rPr lang="ru-RU" sz="28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год</a:t>
          </a:r>
          <a:endParaRPr lang="ru-RU" sz="2800" b="1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0"/>
        <a:ext cx="7729534" cy="111383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3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  <a:endParaRPr lang="ru-RU" sz="1800" b="1" i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192"/>
        <a:ext cx="1623993" cy="3568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3" y="423863"/>
            <a:ext cx="8828087" cy="601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4284751741"/>
              </p:ext>
            </p:extLst>
          </p:nvPr>
        </p:nvGraphicFramePr>
        <p:xfrm>
          <a:off x="1214414" y="642918"/>
          <a:ext cx="7729535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071538" y="3571876"/>
          <a:ext cx="7643866" cy="2004136"/>
        </p:xfrm>
        <a:graphic>
          <a:graphicData uri="http://schemas.openxmlformats.org/drawingml/2006/table">
            <a:tbl>
              <a:tblPr/>
              <a:tblGrid>
                <a:gridCol w="2872434"/>
                <a:gridCol w="2272476"/>
                <a:gridCol w="2498956"/>
              </a:tblGrid>
              <a:tr h="642942">
                <a:tc>
                  <a:txBody>
                    <a:bodyPr/>
                    <a:lstStyle/>
                    <a:p>
                      <a:pPr algn="ctr" rtl="0" fontAlgn="t"/>
                      <a:endParaRPr lang="ru-RU" sz="1600" b="1" i="0" u="none" strike="noStrike" dirty="0" smtClean="0">
                        <a:solidFill>
                          <a:srgbClr val="FFFFFF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  <a:p>
                      <a:pPr algn="ctr" rtl="0" fontAlgn="t"/>
                      <a:endParaRPr lang="ru-RU" sz="1600" b="1" i="0" u="none" strike="noStrike" dirty="0" smtClean="0">
                        <a:solidFill>
                          <a:srgbClr val="FFFFFF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  <a:p>
                      <a:pPr algn="ctr" rtl="0" fontAlgn="t"/>
                      <a:r>
                        <a:rPr lang="ru-RU" sz="1600" b="1" i="0" u="none" strike="noStrike" dirty="0" smtClean="0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</a:t>
                      </a:r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показателя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63630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1 742 945,2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94 358,1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63630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1 752 634,9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83 811,4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14348" y="-142900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                            ИСПОЛНЕНИЕ ДОХОДОВ ЗА  </a:t>
            </a:r>
            <a:r>
              <a:rPr lang="ru-RU" b="1" dirty="0" smtClean="0"/>
              <a:t>январь </a:t>
            </a:r>
            <a:r>
              <a:rPr lang="ru-RU" sz="3200" b="1" dirty="0" smtClean="0"/>
              <a:t>2017 </a:t>
            </a:r>
            <a:r>
              <a:rPr lang="ru-RU" b="1" dirty="0" smtClean="0"/>
              <a:t>ГОДА </a:t>
            </a:r>
            <a:r>
              <a:rPr lang="ru-RU" dirty="0" smtClean="0"/>
              <a:t>(тыс.руб.) </a:t>
            </a:r>
            <a:endParaRPr lang="ru-RU" dirty="0"/>
          </a:p>
        </p:txBody>
      </p:sp>
      <p:graphicFrame>
        <p:nvGraphicFramePr>
          <p:cNvPr id="7" name="Диаграмма 6"/>
          <p:cNvGraphicFramePr>
            <a:graphicFrameLocks/>
          </p:cNvGraphicFramePr>
          <p:nvPr/>
        </p:nvGraphicFramePr>
        <p:xfrm>
          <a:off x="0" y="285728"/>
          <a:ext cx="4248150" cy="6257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4071934" y="500042"/>
          <a:ext cx="4929223" cy="6304857"/>
        </p:xfrm>
        <a:graphic>
          <a:graphicData uri="http://schemas.openxmlformats.org/drawingml/2006/table">
            <a:tbl>
              <a:tblPr/>
              <a:tblGrid>
                <a:gridCol w="2531576"/>
                <a:gridCol w="907751"/>
                <a:gridCol w="700547"/>
                <a:gridCol w="789349"/>
              </a:tblGrid>
              <a:tr h="665905">
                <a:tc>
                  <a:txBody>
                    <a:bodyPr/>
                    <a:lstStyle/>
                    <a:p>
                      <a:pPr algn="ctr" rtl="0" fontAlgn="t"/>
                      <a:endParaRPr lang="ru-RU" sz="1100" b="1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rtl="0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 НЕНАЛОГОВЫЕ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ДОХОДЫ</a:t>
                      </a:r>
                    </a:p>
                    <a:p>
                      <a:pPr algn="ctr" rtl="0" fontAlgn="t"/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План за 1 мес 2017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22196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2 404,3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39,0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293,7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196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207 980,7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7 865,0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7 372,5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196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41 691,5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8 000,0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7 718,4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196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27 026,7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1 050,0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1 764,8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196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14 334,1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1 004,8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1 009,1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196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20 659,0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1 253,0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1 584,2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62673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54 381,3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1 947,8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1 051,1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1782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953,5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115,0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24,8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1782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8 737,1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42,5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25,3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1782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1 440,0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33,3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141,3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196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7 814,9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514,0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516,6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196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13,4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1782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276 183,3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42 287,1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42 287,1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1782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178 263,5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1782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901 075,4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30 567,1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30 567,1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196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1782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-11,2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714348" y="214290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ИСПОЛНЕНИЕ РАСХОДОВ ЗА  </a:t>
            </a:r>
            <a:r>
              <a:rPr lang="ru-RU" b="1" dirty="0" smtClean="0"/>
              <a:t>январь </a:t>
            </a:r>
            <a:r>
              <a:rPr lang="ru-RU" sz="3200" b="1" dirty="0" smtClean="0"/>
              <a:t>2017 </a:t>
            </a:r>
            <a:r>
              <a:rPr lang="ru-RU" b="1" dirty="0" smtClean="0"/>
              <a:t>ГОДА </a:t>
            </a:r>
            <a:r>
              <a:rPr lang="ru-RU" dirty="0" smtClean="0"/>
              <a:t>(тыс.руб.)</a:t>
            </a:r>
            <a:endParaRPr lang="ru-RU" dirty="0"/>
          </a:p>
        </p:txBody>
      </p:sp>
      <p:graphicFrame>
        <p:nvGraphicFramePr>
          <p:cNvPr id="5" name="Диаграмма 4"/>
          <p:cNvGraphicFramePr>
            <a:graphicFrameLocks/>
          </p:cNvGraphicFramePr>
          <p:nvPr/>
        </p:nvGraphicFramePr>
        <p:xfrm>
          <a:off x="4357686" y="785794"/>
          <a:ext cx="4986332" cy="59293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42845" y="740665"/>
          <a:ext cx="4357717" cy="5850481"/>
        </p:xfrm>
        <a:graphic>
          <a:graphicData uri="http://schemas.openxmlformats.org/drawingml/2006/table">
            <a:tbl>
              <a:tblPr/>
              <a:tblGrid>
                <a:gridCol w="2344833"/>
                <a:gridCol w="1006442"/>
                <a:gridCol w="1006442"/>
              </a:tblGrid>
              <a:tr h="688071"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54605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83 639,3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3 773,3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5834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266,6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62503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4 558,2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53,5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54605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185 823,3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30 725,8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62503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65 450,8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1 946,1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5834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1 076 403,7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38 894,7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5834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122 381,4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2 625,5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5834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5834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183 922,9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3 878,2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5834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29 718,9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1 914,3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62503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425,0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2088</TotalTime>
  <Words>337</Words>
  <Application>Microsoft Office PowerPoint</Application>
  <PresentationFormat>Экран (4:3)</PresentationFormat>
  <Paragraphs>126</Paragraphs>
  <Slides>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nata</cp:lastModifiedBy>
  <cp:revision>257</cp:revision>
  <dcterms:modified xsi:type="dcterms:W3CDTF">2017-02-09T10:22:10Z</dcterms:modified>
</cp:coreProperties>
</file>