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diagrams/quickStyle2.xml" ContentType="application/vnd.openxmlformats-officedocument.drawingml.diagramStyle+xml"/>
  <Override PartName="/ppt/drawings/drawing2.xml" ContentType="application/vnd.openxmlformats-officedocument.drawingml.chartshape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theme/themeOverride1.xml" ContentType="application/vnd.openxmlformats-officedocument.themeOverride+xml"/>
  <Override PartName="/ppt/notesSlides/notesSlide16.xml" ContentType="application/vnd.openxmlformats-officedocument.presentationml.notesSlide+xml"/>
  <Override PartName="/ppt/charts/chart13.xml" ContentType="application/vnd.openxmlformats-officedocument.drawingml.char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charts/chart7.xml" ContentType="application/vnd.openxmlformats-officedocument.drawingml.char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21.xml" ContentType="application/vnd.openxmlformats-officedocument.presentationml.notesSlide+xml"/>
  <Override PartName="/ppt/charts/style7.xml" ContentType="application/vnd.ms-office.chartstyl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charts/style5.xml" ContentType="application/vnd.ms-office.chart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charts/chart1.xml" ContentType="application/vnd.openxmlformats-officedocument.drawingml.char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drawing1.xml" ContentType="application/vnd.ms-office.drawingml.diagramDrawing+xml"/>
  <Override PartName="/ppt/drawings/drawing1.xml" ContentType="application/vnd.openxmlformats-officedocument.drawingml.chartshapes+xml"/>
  <Override PartName="/ppt/diagrams/quickStyle3.xml" ContentType="application/vnd.openxmlformats-officedocument.drawingml.diagramStyle+xml"/>
  <Override PartName="/ppt/notesSlides/notesSlide19.xml" ContentType="application/vnd.openxmlformats-officedocument.presentationml.notesSlide+xml"/>
  <Override PartName="/ppt/charts/colors7.xml" ContentType="application/vnd.ms-office.chartcolor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charts/colors5.xml" ContentType="application/vnd.ms-office.chartcolor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charts/chart8.xml" ContentType="application/vnd.openxmlformats-officedocument.drawingml.chart+xml"/>
  <Override PartName="/ppt/charts/chart12.xml" ContentType="application/vnd.openxmlformats-officedocument.drawingml.chart+xml"/>
  <Override PartName="/ppt/diagrams/layout4.xml" ContentType="application/vnd.openxmlformats-officedocument.drawingml.diagramLayout+xml"/>
  <Override PartName="/ppt/notesSlides/notesSlide22.xml" ContentType="application/vnd.openxmlformats-officedocument.presentationml.notesSlide+xml"/>
  <Override PartName="/ppt/charts/colors1.xml" ContentType="application/vnd.ms-office.chartcolorstyle+xml"/>
  <Override PartName="/ppt/charts/chart6.xml" ContentType="application/vnd.openxmlformats-officedocument.drawingml.char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Override PartName="/ppt/charts/chart10.xml" ContentType="application/vnd.openxmlformats-officedocument.drawingml.chart+xml"/>
  <Override PartName="/ppt/notesSlides/notesSlide20.xml" ContentType="application/vnd.openxmlformats-officedocument.presentationml.notesSlide+xml"/>
  <Override PartName="/ppt/diagrams/data5.xml" ContentType="application/vnd.openxmlformats-officedocument.drawingml.diagramData+xml"/>
  <Override PartName="/ppt/charts/style8.xml" ContentType="application/vnd.ms-office.chartstyle+xml"/>
  <Override PartName="/ppt/charts/chart4.xml" ContentType="application/vnd.openxmlformats-officedocument.drawingml.chart+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charts/chart2.xml" ContentType="application/vnd.openxmlformats-officedocument.drawingml.chart+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diagrams/colors1.xml" ContentType="application/vnd.openxmlformats-officedocument.drawingml.diagramColors+xml"/>
  <Override PartName="/ppt/diagrams/quickStyle4.xml" ContentType="application/vnd.openxmlformats-officedocument.drawingml.diagramStyle+xml"/>
  <Override PartName="/ppt/metadata" ContentType="application/binary"/>
  <Override PartName="/ppt/charts/colors8.xml" ContentType="application/vnd.ms-office.chartcolor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charts/chart9.xml" ContentType="application/vnd.openxmlformats-officedocument.drawingml.chart+xml"/>
  <Override PartName="/ppt/charts/chart11.xml" ContentType="application/vnd.openxmlformats-officedocument.drawingml.char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289" r:id="rId3"/>
    <p:sldId id="290" r:id="rId4"/>
    <p:sldId id="291" r:id="rId5"/>
    <p:sldId id="292" r:id="rId6"/>
    <p:sldId id="293" r:id="rId7"/>
    <p:sldId id="294" r:id="rId8"/>
    <p:sldId id="257" r:id="rId9"/>
    <p:sldId id="258" r:id="rId10"/>
    <p:sldId id="286" r:id="rId11"/>
    <p:sldId id="259" r:id="rId12"/>
    <p:sldId id="260" r:id="rId13"/>
    <p:sldId id="261" r:id="rId14"/>
    <p:sldId id="296" r:id="rId15"/>
    <p:sldId id="262" r:id="rId16"/>
    <p:sldId id="263" r:id="rId17"/>
    <p:sldId id="264" r:id="rId18"/>
    <p:sldId id="265" r:id="rId19"/>
    <p:sldId id="266" r:id="rId20"/>
    <p:sldId id="267" r:id="rId21"/>
    <p:sldId id="268" r:id="rId22"/>
    <p:sldId id="269" r:id="rId23"/>
    <p:sldId id="271" r:id="rId24"/>
    <p:sldId id="272" r:id="rId25"/>
    <p:sldId id="273" r:id="rId26"/>
    <p:sldId id="280" r:id="rId27"/>
    <p:sldId id="282" r:id="rId28"/>
    <p:sldId id="284" r:id="rId29"/>
    <p:sldId id="288" r:id="rId30"/>
    <p:sldId id="287" r:id="rId31"/>
  </p:sldIdLst>
  <p:sldSz cx="24384000" cy="13716000"/>
  <p:notesSz cx="6858000" cy="9144000"/>
  <p:embeddedFontLst>
    <p:embeddedFont>
      <p:font typeface="Helvetica Neue" charset="0"/>
      <p:regular r:id="rId33"/>
      <p:bold r:id="rId34"/>
      <p:italic r:id="rId35"/>
      <p:boldItalic r:id="rId36"/>
    </p:embeddedFont>
    <p:embeddedFont>
      <p:font typeface="Calibri" pitchFamily="34" charset="0"/>
      <p:regular r:id="rId37"/>
      <p:bold r:id="rId38"/>
      <p:italic r:id="rId39"/>
      <p:boldItalic r:id="rId40"/>
    </p:embeddedFont>
    <p:embeddedFont>
      <p:font typeface="Maven Pro Medium" charset="0"/>
      <p:regular r:id="rId41"/>
      <p:bold r:id="rId42"/>
    </p:embeddedFont>
    <p:embeddedFont>
      <p:font typeface="Open Sans" charset="0"/>
      <p:regular r:id="rId43"/>
      <p:bold r:id="rId44"/>
      <p:italic r:id="rId45"/>
      <p:boldItalic r:id="rId46"/>
    </p:embeddedFont>
    <p:embeddedFont>
      <p:font typeface="Helvetica Neue Light"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3821">
          <p15:clr>
            <a:srgbClr val="A4A3A4"/>
          </p15:clr>
        </p15:guide>
        <p15:guide id="2" pos="7680">
          <p15:clr>
            <a:srgbClr val="A4A3A4"/>
          </p15:clr>
        </p15:guide>
        <p15:guide id="3" pos="445">
          <p15:clr>
            <a:srgbClr val="A4A3A4"/>
          </p15:clr>
        </p15:guide>
        <p15:guide id="4" pos="14938">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hvWorl5Cy1F/Gbj/ef0pmt5F8wi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CF9FFF"/>
    <a:srgbClr val="007434"/>
    <a:srgbClr val="7C5ED0"/>
    <a:srgbClr val="F3715B"/>
    <a:srgbClr val="7859CF"/>
    <a:srgbClr val="F6F89C"/>
    <a:srgbClr val="7050CC"/>
    <a:srgbClr val="FF898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92" autoAdjust="0"/>
  </p:normalViewPr>
  <p:slideViewPr>
    <p:cSldViewPr snapToGrid="0">
      <p:cViewPr>
        <p:scale>
          <a:sx n="50" d="100"/>
          <a:sy n="50" d="100"/>
        </p:scale>
        <p:origin x="-96" y="-54"/>
      </p:cViewPr>
      <p:guideLst>
        <p:guide orient="horz" pos="3821"/>
        <p:guide pos="7680"/>
        <p:guide pos="445"/>
        <p:guide pos="1493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9.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package" Target="../embeddings/_____Microsoft_Office_Excel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2" Type="http://schemas.openxmlformats.org/officeDocument/2006/relationships/package" Target="../embeddings/_____Microsoft_Office_Excel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1" Type="http://schemas.openxmlformats.org/officeDocument/2006/relationships/oleObject" Target="file:///\\Nas1fdd59\bux\2022%20&#1075;&#1086;&#1076;\&#1057;&#1072;&#1081;&#1090;\&#1050;&#1086;&#1085;&#1082;&#1091;&#1088;&#1089;\&#1041;&#1088;&#1086;&#1097;&#1102;&#1088;&#1072;\2019-2021%20&#1076;&#1080;&#1072;&#1075;&#1088;&#1072;&#1084;&#1084;&#1099;.xlsx" TargetMode="External"/></Relationships>
</file>

<file path=ppt/charts/_rels/chart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Office_Excel4.xlsx"/></Relationships>
</file>

<file path=ppt/charts/_rels/chart6.xml.rels><?xml version="1.0" encoding="UTF-8" standalone="yes"?>
<Relationships xmlns="http://schemas.openxmlformats.org/package/2006/relationships"><Relationship Id="rId1" Type="http://schemas.openxmlformats.org/officeDocument/2006/relationships/oleObject" Target="file:///C:\Users\user11\Desktop\&#1051;&#1080;&#1089;&#1090;%20Microsoft%20Office%20Excel%20(2).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user11\Desktop\&#1051;&#1080;&#1089;&#1090;%20Microsoft%20Office%20Excel%20(2).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user11\Desktop\&#1051;&#1080;&#1089;&#1090;%20Microsoft%20Office%20Excel%20(2).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user11\Desktop\&#1051;&#1080;&#1089;&#1090;%20Microsoft%20Office%20Excel%20(2).xlsx" TargetMode="External"/></Relationships>
</file>

<file path=ppt/charts/_rels/chart10.xml.rels><?xml version="1.0" encoding="UTF-8" standalone="yes"?>
<Relationships xmlns="http://schemas.openxmlformats.org/package/2006/relationships"><Relationship Id="rId3" Type="http://schemas.microsoft.com/office/2011/relationships/chartStyle" Target="style5.xml"/><Relationship Id="rId2" Type="http://schemas.openxmlformats.org/officeDocument/2006/relationships/chartUserShapes" Target="../drawings/drawing1.xml"/><Relationship Id="rId1" Type="http://schemas.openxmlformats.org/officeDocument/2006/relationships/package" Target="../embeddings/_____Microsoft_Office_Excel5.xlsx"/><Relationship Id="rId4" Type="http://schemas.microsoft.com/office/2011/relationships/chartColorStyle" Target="colors5.xml"/></Relationships>
</file>

<file path=ppt/charts/_rels/chart11.xml.rels><?xml version="1.0" encoding="UTF-8" standalone="yes"?>
<Relationships xmlns="http://schemas.openxmlformats.org/package/2006/relationships"><Relationship Id="rId1" Type="http://schemas.openxmlformats.org/officeDocument/2006/relationships/package" Target="../embeddings/_____Microsoft_Office_Excel6.xlsx"/></Relationships>
</file>

<file path=ppt/charts/_rels/chart12.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package" Target="../embeddings/_____Microsoft_Office_Excel7.xlsx"/></Relationships>
</file>

<file path=ppt/charts/_rels/chart13.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package" Target="../embeddings/_____Microsoft_Office_Excel8.xlsx"/></Relationships>
</file>

<file path=ppt/charts/_rels/chart14.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user11\Documents\&#1044;&#1048;&#1053;&#1040;&#1052;&#1048;&#1050;&#1040;%20&#1044;&#1054;&#1061;&#1054;&#1044;&#1054;&#104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4436011763589804E-2"/>
          <c:y val="4.3650793650793704E-2"/>
          <c:w val="0.91146760269424154"/>
          <c:h val="0.81940976127984"/>
        </c:manualLayout>
      </c:layout>
      <c:barChart>
        <c:barDir val="col"/>
        <c:grouping val="clustered"/>
        <c:ser>
          <c:idx val="0"/>
          <c:order val="0"/>
          <c:tx>
            <c:strRef>
              <c:f>Лист1!$B$1</c:f>
              <c:strCache>
                <c:ptCount val="1"/>
                <c:pt idx="0">
                  <c:v>2019 год</c:v>
                </c:pt>
              </c:strCache>
            </c:strRef>
          </c:tx>
          <c:spPr>
            <a:solidFill>
              <a:srgbClr val="92D050"/>
            </a:solidFill>
            <a:ln>
              <a:noFill/>
            </a:ln>
            <a:effectLst/>
          </c:spPr>
          <c:dLbls>
            <c:dLbl>
              <c:idx val="1"/>
              <c:layout>
                <c:manualLayout>
                  <c:x val="-6.0240963855421832E-2"/>
                  <c:y val="0"/>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D766-4342-B7F8-A2601C0EFAF4}"/>
                </c:ext>
              </c:extLst>
            </c:dLbl>
            <c:dLbl>
              <c:idx val="2"/>
              <c:layout>
                <c:manualLayout>
                  <c:x val="-4.6184738955823396E-2"/>
                  <c:y val="3.1246094238220298E-7"/>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D766-4342-B7F8-A2601C0EFAF4}"/>
                </c:ext>
              </c:extLst>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рождаемость </c:v>
                </c:pt>
                <c:pt idx="1">
                  <c:v>смертность</c:v>
                </c:pt>
                <c:pt idx="2">
                  <c:v>естественный прирост</c:v>
                </c:pt>
                <c:pt idx="3">
                  <c:v>миграционный прирост</c:v>
                </c:pt>
              </c:strCache>
            </c:strRef>
          </c:cat>
          <c:val>
            <c:numRef>
              <c:f>Лист1!$B$2:$B$5</c:f>
              <c:numCache>
                <c:formatCode>General</c:formatCode>
                <c:ptCount val="4"/>
                <c:pt idx="0">
                  <c:v>723</c:v>
                </c:pt>
                <c:pt idx="1">
                  <c:v>1140</c:v>
                </c:pt>
                <c:pt idx="2">
                  <c:v>-411</c:v>
                </c:pt>
                <c:pt idx="3">
                  <c:v>336</c:v>
                </c:pt>
              </c:numCache>
            </c:numRef>
          </c:val>
          <c:extLst xmlns:c16r2="http://schemas.microsoft.com/office/drawing/2015/06/chart">
            <c:ext xmlns:c16="http://schemas.microsoft.com/office/drawing/2014/chart" uri="{C3380CC4-5D6E-409C-BE32-E72D297353CC}">
              <c16:uniqueId val="{00000002-D766-4342-B7F8-A2601C0EFAF4}"/>
            </c:ext>
          </c:extLst>
        </c:ser>
        <c:ser>
          <c:idx val="1"/>
          <c:order val="1"/>
          <c:tx>
            <c:strRef>
              <c:f>Лист1!$C$1</c:f>
              <c:strCache>
                <c:ptCount val="1"/>
                <c:pt idx="0">
                  <c:v>2020год</c:v>
                </c:pt>
              </c:strCache>
            </c:strRef>
          </c:tx>
          <c:spPr>
            <a:solidFill>
              <a:srgbClr val="FFC000"/>
            </a:solidFill>
            <a:ln>
              <a:noFill/>
            </a:ln>
            <a:effectLst/>
          </c:spPr>
          <c:dLbls>
            <c:dLbl>
              <c:idx val="2"/>
              <c:layout>
                <c:manualLayout>
                  <c:x val="-1.405622489959839E-2"/>
                  <c:y val="-1.9840644919385111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D766-4342-B7F8-A2601C0EFAF4}"/>
                </c:ext>
              </c:extLst>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рождаемость </c:v>
                </c:pt>
                <c:pt idx="1">
                  <c:v>смертность</c:v>
                </c:pt>
                <c:pt idx="2">
                  <c:v>естественный прирост</c:v>
                </c:pt>
                <c:pt idx="3">
                  <c:v>миграционный прирост</c:v>
                </c:pt>
              </c:strCache>
            </c:strRef>
          </c:cat>
          <c:val>
            <c:numRef>
              <c:f>Лист1!$C$2:$C$5</c:f>
              <c:numCache>
                <c:formatCode>General</c:formatCode>
                <c:ptCount val="4"/>
                <c:pt idx="0">
                  <c:v>652</c:v>
                </c:pt>
                <c:pt idx="1">
                  <c:v>1220</c:v>
                </c:pt>
                <c:pt idx="2">
                  <c:v>-563</c:v>
                </c:pt>
                <c:pt idx="3">
                  <c:v>-165</c:v>
                </c:pt>
              </c:numCache>
            </c:numRef>
          </c:val>
          <c:extLst xmlns:c16r2="http://schemas.microsoft.com/office/drawing/2015/06/chart">
            <c:ext xmlns:c16="http://schemas.microsoft.com/office/drawing/2014/chart" uri="{C3380CC4-5D6E-409C-BE32-E72D297353CC}">
              <c16:uniqueId val="{00000004-D766-4342-B7F8-A2601C0EFAF4}"/>
            </c:ext>
          </c:extLst>
        </c:ser>
        <c:ser>
          <c:idx val="2"/>
          <c:order val="2"/>
          <c:tx>
            <c:strRef>
              <c:f>Лист1!$D$1</c:f>
              <c:strCache>
                <c:ptCount val="1"/>
                <c:pt idx="0">
                  <c:v>2021год</c:v>
                </c:pt>
              </c:strCache>
            </c:strRef>
          </c:tx>
          <c:spPr>
            <a:solidFill>
              <a:srgbClr val="FFFF00"/>
            </a:solidFill>
            <a:ln>
              <a:noFill/>
            </a:ln>
            <a:effectLst/>
          </c:spPr>
          <c:dLbls>
            <c:dLbl>
              <c:idx val="1"/>
              <c:layout>
                <c:manualLayout>
                  <c:x val="6.0240963855421811E-2"/>
                  <c:y val="1.1904761904761921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D766-4342-B7F8-A2601C0EFAF4}"/>
                </c:ext>
              </c:extLst>
            </c:dLbl>
            <c:dLbl>
              <c:idx val="2"/>
              <c:layout>
                <c:manualLayout>
                  <c:x val="1.2048192771084178E-2"/>
                  <c:y val="-1.5872703412073495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D766-4342-B7F8-A2601C0EFAF4}"/>
                </c:ext>
              </c:extLst>
            </c:dLbl>
            <c:dLbl>
              <c:idx val="3"/>
              <c:layout>
                <c:manualLayout>
                  <c:x val="0"/>
                  <c:y val="-8.730158730158713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D766-4342-B7F8-A2601C0EFAF4}"/>
                </c:ext>
              </c:extLst>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4"/>
                <c:pt idx="0">
                  <c:v>рождаемость </c:v>
                </c:pt>
                <c:pt idx="1">
                  <c:v>смертность</c:v>
                </c:pt>
                <c:pt idx="2">
                  <c:v>естественный прирост</c:v>
                </c:pt>
                <c:pt idx="3">
                  <c:v>миграционный прирост</c:v>
                </c:pt>
              </c:strCache>
            </c:strRef>
          </c:cat>
          <c:val>
            <c:numRef>
              <c:f>Лист1!$D$2:$D$5</c:f>
              <c:numCache>
                <c:formatCode>General</c:formatCode>
                <c:ptCount val="4"/>
                <c:pt idx="0">
                  <c:v>648</c:v>
                </c:pt>
                <c:pt idx="1">
                  <c:v>1552</c:v>
                </c:pt>
                <c:pt idx="2">
                  <c:v>-904</c:v>
                </c:pt>
                <c:pt idx="3">
                  <c:v>-135</c:v>
                </c:pt>
              </c:numCache>
            </c:numRef>
          </c:val>
          <c:extLst xmlns:c16r2="http://schemas.microsoft.com/office/drawing/2015/06/chart">
            <c:ext xmlns:c16="http://schemas.microsoft.com/office/drawing/2014/chart" uri="{C3380CC4-5D6E-409C-BE32-E72D297353CC}">
              <c16:uniqueId val="{00000008-D766-4342-B7F8-A2601C0EFAF4}"/>
            </c:ext>
          </c:extLst>
        </c:ser>
        <c:gapWidth val="219"/>
        <c:overlap val="-27"/>
        <c:axId val="170281984"/>
        <c:axId val="170308352"/>
      </c:barChart>
      <c:catAx>
        <c:axId val="170281984"/>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sz="1600" b="1"/>
            </a:pPr>
            <a:endParaRPr lang="ru-RU"/>
          </a:p>
        </c:txPr>
        <c:crossAx val="170308352"/>
        <c:crosses val="autoZero"/>
        <c:auto val="1"/>
        <c:lblAlgn val="ctr"/>
        <c:lblOffset val="100"/>
      </c:catAx>
      <c:valAx>
        <c:axId val="17030835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vert="horz"/>
          <a:lstStyle/>
          <a:p>
            <a:pPr>
              <a:defRPr/>
            </a:pPr>
            <a:endParaRPr lang="ru-RU"/>
          </a:p>
        </c:txPr>
        <c:crossAx val="170281984"/>
        <c:crosses val="autoZero"/>
        <c:crossBetween val="between"/>
      </c:valAx>
      <c:spPr>
        <a:noFill/>
        <a:ln>
          <a:noFill/>
        </a:ln>
        <a:effectLst/>
      </c:spPr>
    </c:plotArea>
    <c:legend>
      <c:legendPos val="b"/>
      <c:layout>
        <c:manualLayout>
          <c:xMode val="edge"/>
          <c:yMode val="edge"/>
          <c:x val="0.11656310280492049"/>
          <c:y val="0.90671134858142732"/>
          <c:w val="0.74880150523353384"/>
          <c:h val="6.9479127609048882E-2"/>
        </c:manualLayout>
      </c:layout>
      <c:spPr>
        <a:noFill/>
        <a:ln>
          <a:noFill/>
        </a:ln>
        <a:effectLst/>
      </c:spPr>
      <c:txPr>
        <a:bodyPr rot="0" vert="horz"/>
        <a:lstStyle/>
        <a:p>
          <a:pPr>
            <a:defRPr/>
          </a:pPr>
          <a:endParaRPr lang="ru-RU"/>
        </a:p>
      </c:txPr>
    </c:legend>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sz="2400">
          <a:latin typeface="Times New Roman" pitchFamily="18" charset="0"/>
          <a:cs typeface="Times New Roman" pitchFamily="18" charset="0"/>
        </a:defRPr>
      </a:pPr>
      <a:endParaRPr lang="ru-RU"/>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50"/>
      <c:rotY val="160"/>
      <c:depthPercent val="100"/>
      <c:perspective val="6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
          <c:y val="7.8755287941948554E-2"/>
          <c:w val="1"/>
          <c:h val="0.92124465149252077"/>
        </c:manualLayout>
      </c:layout>
      <c:pie3DChart>
        <c:varyColors val="1"/>
        <c:ser>
          <c:idx val="0"/>
          <c:order val="0"/>
          <c:tx>
            <c:strRef>
              <c:f>Sheet1!$A$2</c:f>
              <c:strCache>
                <c:ptCount val="1"/>
                <c:pt idx="0">
                  <c:v>Пищевая промышленность </c:v>
                </c:pt>
              </c:strCache>
            </c:strRef>
          </c:tx>
          <c:explosion val="10"/>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1-34EB-41B1-917F-ECC9B40320CD}"/>
              </c:ext>
            </c:extLst>
          </c:dPt>
          <c:dPt>
            <c:idx val="1"/>
            <c:spPr>
              <a:solidFill>
                <a:srgbClr val="92D050"/>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3-34EB-41B1-917F-ECC9B40320CD}"/>
              </c:ext>
            </c:extLst>
          </c:dPt>
          <c:dPt>
            <c:idx val="2"/>
            <c:spPr>
              <a:solidFill>
                <a:srgbClr val="FF0000"/>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5-34EB-41B1-917F-ECC9B40320CD}"/>
              </c:ext>
            </c:extLst>
          </c:dPt>
          <c:dPt>
            <c:idx val="3"/>
            <c:explosion val="12"/>
            <c:spPr>
              <a:solidFill>
                <a:srgbClr val="FFFF00"/>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7-34EB-41B1-917F-ECC9B40320CD}"/>
              </c:ext>
            </c:extLst>
          </c:dPt>
          <c:dPt>
            <c:idx val="4"/>
            <c:spPr>
              <a:solidFill>
                <a:srgbClr val="00B0F0"/>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9-34EB-41B1-917F-ECC9B40320CD}"/>
              </c:ext>
            </c:extLst>
          </c:dPt>
          <c:dLbls>
            <c:dLbl>
              <c:idx val="0"/>
              <c:layout>
                <c:manualLayout>
                  <c:x val="6.4796637762052273E-2"/>
                  <c:y val="-5.4773105130347513E-2"/>
                </c:manualLayout>
              </c:layout>
              <c:dLblPos val="bestFit"/>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34EB-41B1-917F-ECC9B40320CD}"/>
                </c:ext>
              </c:extLst>
            </c:dLbl>
            <c:dLbl>
              <c:idx val="1"/>
              <c:layout>
                <c:manualLayout>
                  <c:x val="-2.2775175254991988E-2"/>
                  <c:y val="6.4747533567950503E-4"/>
                </c:manualLayout>
              </c:layout>
              <c:dLblPos val="bestFit"/>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34EB-41B1-917F-ECC9B40320CD}"/>
                </c:ext>
              </c:extLst>
            </c:dLbl>
            <c:dLbl>
              <c:idx val="2"/>
              <c:layout>
                <c:manualLayout>
                  <c:x val="-9.2740622612047063E-4"/>
                  <c:y val="2.5878421145909818E-2"/>
                </c:manualLayout>
              </c:layout>
              <c:dLblPos val="bestFit"/>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34EB-41B1-917F-ECC9B40320CD}"/>
                </c:ext>
              </c:extLst>
            </c:dLbl>
            <c:dLbl>
              <c:idx val="3"/>
              <c:layout>
                <c:manualLayout>
                  <c:x val="-2.9248812252898812E-3"/>
                  <c:y val="5.0252593023942922E-2"/>
                </c:manualLayout>
              </c:layout>
              <c:dLblPos val="bestFit"/>
              <c:showPercent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34EB-41B1-917F-ECC9B40320CD}"/>
                </c:ext>
              </c:extLst>
            </c:dLbl>
            <c:dLbl>
              <c:idx val="4"/>
              <c:layout>
                <c:manualLayout>
                  <c:x val="-4.5841589421575395E-2"/>
                  <c:y val="-0.10091939472196185"/>
                </c:manualLayout>
              </c:layout>
              <c:dLblPos val="bestFit"/>
              <c:showPercent val="1"/>
              <c:extLst xmlns:c16r2="http://schemas.microsoft.com/office/drawing/2015/06/chart">
                <c:ext xmlns:c15="http://schemas.microsoft.com/office/drawing/2012/chart" uri="{CE6537A1-D6FC-4f65-9D91-7224C49458BB}">
                  <c15:layout>
                    <c:manualLayout>
                      <c:w val="5.1773134328358207E-2"/>
                      <c:h val="6.2825873180946706E-2"/>
                    </c:manualLayout>
                  </c15:layout>
                </c:ext>
                <c:ext xmlns:c16="http://schemas.microsoft.com/office/drawing/2014/chart" uri="{C3380CC4-5D6E-409C-BE32-E72D297353CC}">
                  <c16:uniqueId val="{00000009-34EB-41B1-917F-ECC9B40320CD}"/>
                </c:ext>
              </c:extLst>
            </c:dLbl>
            <c:spPr>
              <a:noFill/>
              <a:ln>
                <a:noFill/>
              </a:ln>
              <a:effectLst/>
            </c:spPr>
            <c:txPr>
              <a:bodyPr rot="0" spcFirstLastPara="1" vertOverflow="ellipsis" vert="horz" wrap="square" lIns="38100" tIns="19050" rIns="38100" bIns="19050" anchor="ctr" anchorCtr="1">
                <a:spAutoFit/>
              </a:bodyPr>
              <a:lstStyle/>
              <a:p>
                <a:pPr>
                  <a:defRPr sz="2800" b="1" i="0" u="none" strike="noStrike" kern="1200" baseline="0">
                    <a:solidFill>
                      <a:schemeClr val="tx1"/>
                    </a:solidFill>
                    <a:effectLst>
                      <a:outerShdw blurRad="38100" dist="38100" dir="2700000" algn="tl">
                        <a:srgbClr val="000000">
                          <a:alpha val="43137"/>
                        </a:srgbClr>
                      </a:outerShdw>
                    </a:effectLst>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Sheet1!$B$2:$F$2</c:f>
              <c:numCache>
                <c:formatCode>General</c:formatCode>
                <c:ptCount val="5"/>
                <c:pt idx="0">
                  <c:v>60</c:v>
                </c:pt>
                <c:pt idx="1">
                  <c:v>3.4</c:v>
                </c:pt>
                <c:pt idx="2">
                  <c:v>1.5</c:v>
                </c:pt>
                <c:pt idx="3">
                  <c:v>9.1</c:v>
                </c:pt>
                <c:pt idx="4">
                  <c:v>26</c:v>
                </c:pt>
              </c:numCache>
            </c:numRef>
          </c:val>
          <c:extLst xmlns:c16r2="http://schemas.microsoft.com/office/drawing/2015/06/chart">
            <c:ext xmlns:c16="http://schemas.microsoft.com/office/drawing/2014/chart" uri="{C3380CC4-5D6E-409C-BE32-E72D297353CC}">
              <c16:uniqueId val="{0000000A-34EB-41B1-917F-ECC9B40320CD}"/>
            </c:ext>
          </c:extLst>
        </c:ser>
        <c:ser>
          <c:idx val="1"/>
          <c:order val="1"/>
          <c:tx>
            <c:strRef>
              <c:f>Sheet1!$A$3</c:f>
              <c:strCache>
                <c:ptCount val="1"/>
                <c:pt idx="0">
                  <c:v>торговля </c:v>
                </c:pt>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C-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E-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0-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2-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4-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Sheet1!$B$3:$F$3</c:f>
              <c:numCache>
                <c:formatCode>General</c:formatCode>
                <c:ptCount val="5"/>
                <c:pt idx="0">
                  <c:v>1.1000000000000001</c:v>
                </c:pt>
              </c:numCache>
            </c:numRef>
          </c:val>
          <c:extLst xmlns:c16r2="http://schemas.microsoft.com/office/drawing/2015/06/chart">
            <c:ext xmlns:c16="http://schemas.microsoft.com/office/drawing/2014/chart" uri="{C3380CC4-5D6E-409C-BE32-E72D297353CC}">
              <c16:uniqueId val="{00000015-34EB-41B1-917F-ECC9B40320CD}"/>
            </c:ext>
          </c:extLst>
        </c:ser>
        <c:ser>
          <c:idx val="2"/>
          <c:order val="2"/>
          <c:tx>
            <c:strRef>
              <c:f>Sheet1!$A$4</c:f>
              <c:strCache>
                <c:ptCount val="1"/>
                <c:pt idx="0">
                  <c:v>транспорт, связь</c:v>
                </c:pt>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7-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9-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B-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D-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F-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Sheet1!$B$4:$F$4</c:f>
              <c:numCache>
                <c:formatCode>General</c:formatCode>
                <c:ptCount val="5"/>
                <c:pt idx="0">
                  <c:v>10</c:v>
                </c:pt>
              </c:numCache>
            </c:numRef>
          </c:val>
          <c:extLst xmlns:c16r2="http://schemas.microsoft.com/office/drawing/2015/06/chart">
            <c:ext xmlns:c16="http://schemas.microsoft.com/office/drawing/2014/chart" uri="{C3380CC4-5D6E-409C-BE32-E72D297353CC}">
              <c16:uniqueId val="{00000020-34EB-41B1-917F-ECC9B40320CD}"/>
            </c:ext>
          </c:extLst>
        </c:ser>
        <c:ser>
          <c:idx val="12"/>
          <c:order val="3"/>
          <c:tx>
            <c:strRef>
              <c:f>Sheet1!$A$5</c:f>
              <c:strCache>
                <c:ptCount val="1"/>
                <c:pt idx="0">
                  <c:v>прочие</c:v>
                </c:pt>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2-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4-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6-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8-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A-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Sheet1!$B$5:$F$5</c:f>
              <c:numCache>
                <c:formatCode>General</c:formatCode>
                <c:ptCount val="5"/>
              </c:numCache>
            </c:numRef>
          </c:val>
          <c:extLst xmlns:c16r2="http://schemas.microsoft.com/office/drawing/2015/06/chart">
            <c:ext xmlns:c16="http://schemas.microsoft.com/office/drawing/2014/chart" uri="{C3380CC4-5D6E-409C-BE32-E72D297353CC}">
              <c16:uniqueId val="{0000002B-34EB-41B1-917F-ECC9B40320CD}"/>
            </c:ext>
          </c:extLst>
        </c:ser>
        <c:ser>
          <c:idx val="3"/>
          <c:order val="4"/>
          <c:tx>
            <c:strRef>
              <c:f>Sheet1!$A$8</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D-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2F-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1-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3-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5-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Sheet1!$B$8:$F$8</c:f>
              <c:numCache>
                <c:formatCode>General</c:formatCode>
                <c:ptCount val="5"/>
              </c:numCache>
            </c:numRef>
          </c:val>
          <c:extLst xmlns:c16r2="http://schemas.microsoft.com/office/drawing/2015/06/chart">
            <c:ext xmlns:c16="http://schemas.microsoft.com/office/drawing/2014/chart" uri="{C3380CC4-5D6E-409C-BE32-E72D297353CC}">
              <c16:uniqueId val="{00000036-34EB-41B1-917F-ECC9B40320CD}"/>
            </c:ext>
          </c:extLst>
        </c:ser>
        <c:ser>
          <c:idx val="4"/>
          <c:order val="5"/>
          <c:tx>
            <c:strRef>
              <c:f>Sheet1!$A$9</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8-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A-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C-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3E-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0-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Sheet1!$B$9:$F$9</c:f>
              <c:numCache>
                <c:formatCode>General</c:formatCode>
                <c:ptCount val="5"/>
              </c:numCache>
            </c:numRef>
          </c:val>
          <c:extLst xmlns:c16r2="http://schemas.microsoft.com/office/drawing/2015/06/chart">
            <c:ext xmlns:c16="http://schemas.microsoft.com/office/drawing/2014/chart" uri="{C3380CC4-5D6E-409C-BE32-E72D297353CC}">
              <c16:uniqueId val="{00000041-34EB-41B1-917F-ECC9B40320CD}"/>
            </c:ext>
          </c:extLst>
        </c:ser>
        <c:ser>
          <c:idx val="5"/>
          <c:order val="6"/>
          <c:tx>
            <c:strRef>
              <c:f>Sheet1!$A$10</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3-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5-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7-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9-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B-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Sheet1!$B$10:$F$10</c:f>
              <c:numCache>
                <c:formatCode>General</c:formatCode>
                <c:ptCount val="5"/>
              </c:numCache>
            </c:numRef>
          </c:val>
          <c:extLst xmlns:c16r2="http://schemas.microsoft.com/office/drawing/2015/06/chart">
            <c:ext xmlns:c16="http://schemas.microsoft.com/office/drawing/2014/chart" uri="{C3380CC4-5D6E-409C-BE32-E72D297353CC}">
              <c16:uniqueId val="{0000004C-34EB-41B1-917F-ECC9B40320CD}"/>
            </c:ext>
          </c:extLst>
        </c:ser>
        <c:ser>
          <c:idx val="6"/>
          <c:order val="7"/>
          <c:tx>
            <c:strRef>
              <c:f>Sheet1!$A$11</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4E-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0-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2-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4-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6-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Sheet1!$B$11:$F$11</c:f>
              <c:numCache>
                <c:formatCode>General</c:formatCode>
                <c:ptCount val="5"/>
              </c:numCache>
            </c:numRef>
          </c:val>
          <c:extLst xmlns:c16r2="http://schemas.microsoft.com/office/drawing/2015/06/chart">
            <c:ext xmlns:c16="http://schemas.microsoft.com/office/drawing/2014/chart" uri="{C3380CC4-5D6E-409C-BE32-E72D297353CC}">
              <c16:uniqueId val="{00000057-34EB-41B1-917F-ECC9B40320CD}"/>
            </c:ext>
          </c:extLst>
        </c:ser>
        <c:ser>
          <c:idx val="7"/>
          <c:order val="8"/>
          <c:tx>
            <c:strRef>
              <c:f>Sheet1!$A$12</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9-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B-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D-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5F-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1-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Sheet1!$B$12:$F$12</c:f>
              <c:numCache>
                <c:formatCode>General</c:formatCode>
                <c:ptCount val="5"/>
              </c:numCache>
            </c:numRef>
          </c:val>
          <c:extLst xmlns:c16r2="http://schemas.microsoft.com/office/drawing/2015/06/chart">
            <c:ext xmlns:c16="http://schemas.microsoft.com/office/drawing/2014/chart" uri="{C3380CC4-5D6E-409C-BE32-E72D297353CC}">
              <c16:uniqueId val="{00000062-34EB-41B1-917F-ECC9B40320CD}"/>
            </c:ext>
          </c:extLst>
        </c:ser>
        <c:ser>
          <c:idx val="8"/>
          <c:order val="9"/>
          <c:tx>
            <c:strRef>
              <c:f>Sheet1!$A$13</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4-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6-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8-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A-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C-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Sheet1!$B$13:$F$13</c:f>
              <c:numCache>
                <c:formatCode>General</c:formatCode>
                <c:ptCount val="5"/>
              </c:numCache>
            </c:numRef>
          </c:val>
          <c:extLst xmlns:c16r2="http://schemas.microsoft.com/office/drawing/2015/06/chart">
            <c:ext xmlns:c16="http://schemas.microsoft.com/office/drawing/2014/chart" uri="{C3380CC4-5D6E-409C-BE32-E72D297353CC}">
              <c16:uniqueId val="{0000006D-34EB-41B1-917F-ECC9B40320CD}"/>
            </c:ext>
          </c:extLst>
        </c:ser>
        <c:ser>
          <c:idx val="9"/>
          <c:order val="10"/>
          <c:tx>
            <c:strRef>
              <c:f>Sheet1!$A$14</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6F-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1-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3-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5-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7-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Sheet1!$B$14:$F$14</c:f>
              <c:numCache>
                <c:formatCode>General</c:formatCode>
                <c:ptCount val="5"/>
              </c:numCache>
            </c:numRef>
          </c:val>
          <c:extLst xmlns:c16r2="http://schemas.microsoft.com/office/drawing/2015/06/chart">
            <c:ext xmlns:c16="http://schemas.microsoft.com/office/drawing/2014/chart" uri="{C3380CC4-5D6E-409C-BE32-E72D297353CC}">
              <c16:uniqueId val="{00000078-34EB-41B1-917F-ECC9B40320CD}"/>
            </c:ext>
          </c:extLst>
        </c:ser>
        <c:ser>
          <c:idx val="10"/>
          <c:order val="11"/>
          <c:tx>
            <c:strRef>
              <c:f>Sheet1!$A$15</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A-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C-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7E-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0-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2-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Sheet1!$B$15:$F$15</c:f>
              <c:numCache>
                <c:formatCode>General</c:formatCode>
                <c:ptCount val="5"/>
              </c:numCache>
            </c:numRef>
          </c:val>
          <c:extLst xmlns:c16r2="http://schemas.microsoft.com/office/drawing/2015/06/chart">
            <c:ext xmlns:c16="http://schemas.microsoft.com/office/drawing/2014/chart" uri="{C3380CC4-5D6E-409C-BE32-E72D297353CC}">
              <c16:uniqueId val="{00000083-34EB-41B1-917F-ECC9B40320CD}"/>
            </c:ext>
          </c:extLst>
        </c:ser>
        <c:ser>
          <c:idx val="11"/>
          <c:order val="12"/>
          <c:tx>
            <c:strRef>
              <c:f>Sheet1!$A$16</c:f>
              <c:strCache>
                <c:ptCount val="1"/>
              </c:strCache>
            </c:strRef>
          </c:tx>
          <c:dPt>
            <c:idx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5-34EB-41B1-917F-ECC9B40320CD}"/>
              </c:ext>
            </c:extLst>
          </c:dPt>
          <c:dPt>
            <c:idx val="1"/>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7-34EB-41B1-917F-ECC9B40320CD}"/>
              </c:ext>
            </c:extLst>
          </c:dPt>
          <c:dPt>
            <c:idx val="2"/>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9-34EB-41B1-917F-ECC9B40320CD}"/>
              </c:ext>
            </c:extLst>
          </c:dPt>
          <c:dPt>
            <c:idx val="3"/>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B-34EB-41B1-917F-ECC9B40320CD}"/>
              </c:ext>
            </c:extLst>
          </c:dPt>
          <c:dPt>
            <c:idx val="4"/>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8D-34EB-41B1-917F-ECC9B40320C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ru-RU"/>
              </a:p>
            </c:txPr>
            <c:dLblPos val="inEnd"/>
            <c:showPercent val="1"/>
            <c:extLst xmlns:c16r2="http://schemas.microsoft.com/office/drawing/2015/06/chart">
              <c:ext xmlns:c15="http://schemas.microsoft.com/office/drawing/2012/chart" uri="{CE6537A1-D6FC-4f65-9D91-7224C49458BB}"/>
            </c:extLst>
          </c:dLbls>
          <c:cat>
            <c:strRef>
              <c:f>Sheet1!$B$1:$F$1</c:f>
              <c:strCache>
                <c:ptCount val="5"/>
                <c:pt idx="0">
                  <c:v>Пищевая промышленность </c:v>
                </c:pt>
                <c:pt idx="1">
                  <c:v>производство и распределение электроэнергии, газа и воды</c:v>
                </c:pt>
                <c:pt idx="2">
                  <c:v>торговля </c:v>
                </c:pt>
                <c:pt idx="3">
                  <c:v>транспорт, связь</c:v>
                </c:pt>
                <c:pt idx="4">
                  <c:v>прочие</c:v>
                </c:pt>
              </c:strCache>
            </c:strRef>
          </c:cat>
          <c:val>
            <c:numRef>
              <c:f>Sheet1!$B$16:$F$16</c:f>
              <c:numCache>
                <c:formatCode>General</c:formatCode>
                <c:ptCount val="5"/>
              </c:numCache>
            </c:numRef>
          </c:val>
          <c:extLst xmlns:c16r2="http://schemas.microsoft.com/office/drawing/2015/06/chart">
            <c:ext xmlns:c16="http://schemas.microsoft.com/office/drawing/2014/chart" uri="{C3380CC4-5D6E-409C-BE32-E72D297353CC}">
              <c16:uniqueId val="{0000008E-34EB-41B1-917F-ECC9B40320CD}"/>
            </c:ext>
          </c:extLst>
        </c:ser>
        <c:dLbls>
          <c:showPercent val="1"/>
        </c:dLbls>
      </c:pie3DChart>
      <c:spPr>
        <a:noFill/>
        <a:ln>
          <a:noFill/>
        </a:ln>
        <a:effectLst/>
      </c:spPr>
    </c:plotArea>
    <c:legend>
      <c:legendPos val="b"/>
      <c:layout>
        <c:manualLayout>
          <c:xMode val="edge"/>
          <c:yMode val="edge"/>
          <c:x val="0.72920167866717311"/>
          <c:y val="0.12625026373311052"/>
          <c:w val="0.26330893932376143"/>
          <c:h val="0.80648224778355526"/>
        </c:manualLayout>
      </c:layout>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ru-RU"/>
        </a:p>
      </c:txPr>
    </c:legend>
    <c:plotVisOnly val="1"/>
    <c:dispBlanksAs val="zero"/>
  </c:chart>
  <c:spPr>
    <a:noFill/>
    <a:ln w="9525" cap="flat" cmpd="sng" algn="ctr">
      <a:noFill/>
      <a:round/>
    </a:ln>
    <a:effectLst/>
  </c:spPr>
  <c:txPr>
    <a:bodyPr/>
    <a:lstStyle/>
    <a:p>
      <a:pPr>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lrMapOvr bg1="lt1" tx1="dk1" bg2="lt2" tx2="dk2" accent1="accent1" accent2="accent2" accent3="accent3" accent4="accent4" accent5="accent5" accent6="accent6" hlink="hlink" folHlink="folHlink"/>
  <c:chart>
    <c:autoTitleDeleted val="1"/>
    <c:view3D>
      <c:perspective val="30"/>
    </c:view3D>
    <c:plotArea>
      <c:layout>
        <c:manualLayout>
          <c:layoutTarget val="inner"/>
          <c:xMode val="edge"/>
          <c:yMode val="edge"/>
          <c:x val="0"/>
          <c:y val="3.1746031746031744E-2"/>
          <c:w val="0.99317312310010442"/>
          <c:h val="0.70161073615798064"/>
        </c:manualLayout>
      </c:layout>
      <c:bar3DChart>
        <c:barDir val="col"/>
        <c:grouping val="standard"/>
        <c:ser>
          <c:idx val="0"/>
          <c:order val="0"/>
          <c:tx>
            <c:strRef>
              <c:f>Лист1!$B$1</c:f>
              <c:strCache>
                <c:ptCount val="1"/>
                <c:pt idx="0">
                  <c:v>2019</c:v>
                </c:pt>
              </c:strCache>
            </c:strRef>
          </c:tx>
          <c:dLbls>
            <c:dLbl>
              <c:idx val="1"/>
              <c:layout>
                <c:manualLayout>
                  <c:x val="-4.7804878048780503E-2"/>
                  <c:y val="3.0623947868585411E-2"/>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A56C-45F9-BAE5-8EA8BEADB117}"/>
                </c:ext>
              </c:extLst>
            </c:dLbl>
            <c:dLbl>
              <c:idx val="2"/>
              <c:layout>
                <c:manualLayout>
                  <c:x val="-5.8442801357147571E-2"/>
                  <c:y val="3.9217304733460016E-2"/>
                </c:manualLayout>
              </c:layout>
              <c:showVal val="1"/>
              <c:extLst xmlns:c16r2="http://schemas.microsoft.com/office/drawing/2015/06/chart">
                <c:ext xmlns:c15="http://schemas.microsoft.com/office/drawing/2012/chart" uri="{CE6537A1-D6FC-4f65-9D91-7224C49458BB}">
                  <c15:layout>
                    <c:manualLayout>
                      <c:w val="8.8922764227642281E-2"/>
                      <c:h val="9.2275862068965514E-2"/>
                    </c:manualLayout>
                  </c15:layout>
                </c:ext>
                <c:ext xmlns:c16="http://schemas.microsoft.com/office/drawing/2014/chart" uri="{C3380CC4-5D6E-409C-BE32-E72D297353CC}">
                  <c16:uniqueId val="{00000001-A56C-45F9-BAE5-8EA8BEADB117}"/>
                </c:ext>
              </c:extLst>
            </c:dLbl>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Лист1!$A$2:$A$4</c:f>
              <c:strCache>
                <c:ptCount val="3"/>
                <c:pt idx="0">
                  <c:v>Численность безработных </c:v>
                </c:pt>
                <c:pt idx="1">
                  <c:v>Мужчины </c:v>
                </c:pt>
                <c:pt idx="2">
                  <c:v>Женщины </c:v>
                </c:pt>
              </c:strCache>
            </c:strRef>
          </c:cat>
          <c:val>
            <c:numRef>
              <c:f>Лист1!$B$2:$B$4</c:f>
              <c:numCache>
                <c:formatCode>General</c:formatCode>
                <c:ptCount val="3"/>
                <c:pt idx="0">
                  <c:v>446</c:v>
                </c:pt>
                <c:pt idx="1">
                  <c:v>221</c:v>
                </c:pt>
                <c:pt idx="2">
                  <c:v>225</c:v>
                </c:pt>
              </c:numCache>
            </c:numRef>
          </c:val>
          <c:extLst xmlns:c16r2="http://schemas.microsoft.com/office/drawing/2015/06/chart">
            <c:ext xmlns:c16="http://schemas.microsoft.com/office/drawing/2014/chart" uri="{C3380CC4-5D6E-409C-BE32-E72D297353CC}">
              <c16:uniqueId val="{00000002-A56C-45F9-BAE5-8EA8BEADB117}"/>
            </c:ext>
          </c:extLst>
        </c:ser>
        <c:ser>
          <c:idx val="1"/>
          <c:order val="1"/>
          <c:tx>
            <c:strRef>
              <c:f>Лист1!$C$1</c:f>
              <c:strCache>
                <c:ptCount val="1"/>
                <c:pt idx="0">
                  <c:v>2020год</c:v>
                </c:pt>
              </c:strCache>
            </c:strRef>
          </c:tx>
          <c:dLbls>
            <c:dLbl>
              <c:idx val="2"/>
              <c:layout>
                <c:manualLayout>
                  <c:x val="-4.2682926829268532E-2"/>
                  <c:y val="0"/>
                </c:manualLayout>
              </c:layout>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A56C-45F9-BAE5-8EA8BEADB117}"/>
                </c:ext>
              </c:extLst>
            </c:dLbl>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Лист1!$A$2:$A$4</c:f>
              <c:strCache>
                <c:ptCount val="3"/>
                <c:pt idx="0">
                  <c:v>Численность безработных </c:v>
                </c:pt>
                <c:pt idx="1">
                  <c:v>Мужчины </c:v>
                </c:pt>
                <c:pt idx="2">
                  <c:v>Женщины </c:v>
                </c:pt>
              </c:strCache>
            </c:strRef>
          </c:cat>
          <c:val>
            <c:numRef>
              <c:f>Лист1!$C$2:$C$4</c:f>
              <c:numCache>
                <c:formatCode>General</c:formatCode>
                <c:ptCount val="3"/>
                <c:pt idx="0">
                  <c:v>1686</c:v>
                </c:pt>
                <c:pt idx="1">
                  <c:v>836</c:v>
                </c:pt>
                <c:pt idx="2">
                  <c:v>846</c:v>
                </c:pt>
              </c:numCache>
            </c:numRef>
          </c:val>
          <c:extLst xmlns:c16r2="http://schemas.microsoft.com/office/drawing/2015/06/chart">
            <c:ext xmlns:c16="http://schemas.microsoft.com/office/drawing/2014/chart" uri="{C3380CC4-5D6E-409C-BE32-E72D297353CC}">
              <c16:uniqueId val="{00000004-A56C-45F9-BAE5-8EA8BEADB117}"/>
            </c:ext>
          </c:extLst>
        </c:ser>
        <c:ser>
          <c:idx val="2"/>
          <c:order val="2"/>
          <c:tx>
            <c:strRef>
              <c:f>Лист1!$D$1</c:f>
              <c:strCache>
                <c:ptCount val="1"/>
                <c:pt idx="0">
                  <c:v>2021 год </c:v>
                </c:pt>
              </c:strCache>
            </c:strRef>
          </c:tx>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Лист1!$A$2:$A$4</c:f>
              <c:strCache>
                <c:ptCount val="3"/>
                <c:pt idx="0">
                  <c:v>Численность безработных </c:v>
                </c:pt>
                <c:pt idx="1">
                  <c:v>Мужчины </c:v>
                </c:pt>
                <c:pt idx="2">
                  <c:v>Женщины </c:v>
                </c:pt>
              </c:strCache>
            </c:strRef>
          </c:cat>
          <c:val>
            <c:numRef>
              <c:f>Лист1!$D$2:$D$4</c:f>
              <c:numCache>
                <c:formatCode>General</c:formatCode>
                <c:ptCount val="3"/>
                <c:pt idx="0">
                  <c:v>409</c:v>
                </c:pt>
                <c:pt idx="1">
                  <c:v>186</c:v>
                </c:pt>
                <c:pt idx="2">
                  <c:v>223</c:v>
                </c:pt>
              </c:numCache>
            </c:numRef>
          </c:val>
          <c:extLst xmlns:c16r2="http://schemas.microsoft.com/office/drawing/2015/06/chart">
            <c:ext xmlns:c16="http://schemas.microsoft.com/office/drawing/2014/chart" uri="{C3380CC4-5D6E-409C-BE32-E72D297353CC}">
              <c16:uniqueId val="{00000005-A56C-45F9-BAE5-8EA8BEADB117}"/>
            </c:ext>
          </c:extLst>
        </c:ser>
        <c:dLbls>
          <c:showVal val="1"/>
        </c:dLbls>
        <c:gapWidth val="75"/>
        <c:shape val="cone"/>
        <c:axId val="120497280"/>
        <c:axId val="120498816"/>
        <c:axId val="120415104"/>
      </c:bar3DChart>
      <c:catAx>
        <c:axId val="120497280"/>
        <c:scaling>
          <c:orientation val="minMax"/>
        </c:scaling>
        <c:axPos val="b"/>
        <c:numFmt formatCode="General" sourceLinked="0"/>
        <c:majorTickMark val="none"/>
        <c:tickLblPos val="nextTo"/>
        <c:crossAx val="120498816"/>
        <c:crosses val="autoZero"/>
        <c:auto val="1"/>
        <c:lblAlgn val="ctr"/>
        <c:lblOffset val="100"/>
      </c:catAx>
      <c:valAx>
        <c:axId val="120498816"/>
        <c:scaling>
          <c:orientation val="minMax"/>
        </c:scaling>
        <c:delete val="1"/>
        <c:axPos val="l"/>
        <c:numFmt formatCode="General" sourceLinked="1"/>
        <c:majorTickMark val="none"/>
        <c:tickLblPos val="none"/>
        <c:crossAx val="120497280"/>
        <c:crosses val="autoZero"/>
        <c:crossBetween val="between"/>
      </c:valAx>
      <c:serAx>
        <c:axId val="120415104"/>
        <c:scaling>
          <c:orientation val="minMax"/>
        </c:scaling>
        <c:delete val="1"/>
        <c:axPos val="b"/>
        <c:majorTickMark val="none"/>
        <c:tickLblPos val="none"/>
        <c:crossAx val="120498816"/>
        <c:crosses val="autoZero"/>
      </c:serAx>
    </c:plotArea>
    <c:legend>
      <c:legendPos val="b"/>
      <c:layout>
        <c:manualLayout>
          <c:xMode val="edge"/>
          <c:yMode val="edge"/>
          <c:x val="0.1732589142820562"/>
          <c:y val="0.89191383835641314"/>
          <c:w val="0.60470152359004026"/>
          <c:h val="8.0499954747035946E-2"/>
        </c:manualLayout>
      </c:layout>
    </c:legend>
    <c:plotVisOnly val="1"/>
    <c:dispBlanksAs val="gap"/>
  </c:chart>
  <c:txPr>
    <a:bodyPr/>
    <a:lstStyle/>
    <a:p>
      <a:pPr>
        <a:defRPr sz="2400">
          <a:latin typeface="Times New Roman" pitchFamily="18" charset="0"/>
          <a:cs typeface="Times New Roman" pitchFamily="18" charset="0"/>
        </a:defRPr>
      </a:pPr>
      <a:endParaRPr lang="ru-RU"/>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plotArea>
      <c:layout/>
      <c:barChart>
        <c:barDir val="col"/>
        <c:grouping val="clustered"/>
        <c:ser>
          <c:idx val="0"/>
          <c:order val="0"/>
          <c:spPr>
            <a:solidFill>
              <a:srgbClr val="00B050"/>
            </a:solidFill>
            <a:scene3d>
              <a:camera prst="orthographicFront"/>
              <a:lightRig rig="threePt" dir="t"/>
            </a:scene3d>
            <a:sp3d>
              <a:bevelT w="165100" prst="coolSlant"/>
            </a:sp3d>
          </c:spPr>
          <c:dLbls>
            <c:txPr>
              <a:bodyPr/>
              <a:lstStyle/>
              <a:p>
                <a:pPr>
                  <a:defRPr sz="2400" b="1">
                    <a:latin typeface="Times New Roman" pitchFamily="18" charset="0"/>
                    <a:cs typeface="Times New Roman" pitchFamily="18" charset="0"/>
                  </a:defRPr>
                </a:pPr>
                <a:endParaRPr lang="ru-RU"/>
              </a:p>
            </c:txPr>
            <c:showVal val="1"/>
          </c:dLbls>
          <c:cat>
            <c:strRef>
              <c:f>Лист1!$C$3:$F$3</c:f>
              <c:strCache>
                <c:ptCount val="4"/>
                <c:pt idx="0">
                  <c:v>Минусинск</c:v>
                </c:pt>
                <c:pt idx="1">
                  <c:v>Красноярский край</c:v>
                </c:pt>
                <c:pt idx="2">
                  <c:v>Сибирский Федеральный округ</c:v>
                </c:pt>
                <c:pt idx="3">
                  <c:v>Российская Федерация</c:v>
                </c:pt>
              </c:strCache>
            </c:strRef>
          </c:cat>
          <c:val>
            <c:numRef>
              <c:f>Лист1!$C$4:$F$4</c:f>
              <c:numCache>
                <c:formatCode>#,##0.0</c:formatCode>
                <c:ptCount val="4"/>
                <c:pt idx="0">
                  <c:v>43224.2</c:v>
                </c:pt>
                <c:pt idx="1">
                  <c:v>58607.3</c:v>
                </c:pt>
                <c:pt idx="2">
                  <c:v>46848</c:v>
                </c:pt>
                <c:pt idx="3">
                  <c:v>54595</c:v>
                </c:pt>
              </c:numCache>
            </c:numRef>
          </c:val>
        </c:ser>
        <c:axId val="120729600"/>
        <c:axId val="120731136"/>
      </c:barChart>
      <c:catAx>
        <c:axId val="120729600"/>
        <c:scaling>
          <c:orientation val="minMax"/>
        </c:scaling>
        <c:axPos val="b"/>
        <c:tickLblPos val="nextTo"/>
        <c:txPr>
          <a:bodyPr/>
          <a:lstStyle/>
          <a:p>
            <a:pPr>
              <a:defRPr sz="2000" b="1">
                <a:latin typeface="Times New Roman" pitchFamily="18" charset="0"/>
                <a:cs typeface="Times New Roman" pitchFamily="18" charset="0"/>
              </a:defRPr>
            </a:pPr>
            <a:endParaRPr lang="ru-RU"/>
          </a:p>
        </c:txPr>
        <c:crossAx val="120731136"/>
        <c:crosses val="autoZero"/>
        <c:auto val="1"/>
        <c:lblAlgn val="ctr"/>
        <c:lblOffset val="100"/>
      </c:catAx>
      <c:valAx>
        <c:axId val="120731136"/>
        <c:scaling>
          <c:orientation val="minMax"/>
        </c:scaling>
        <c:delete val="1"/>
        <c:axPos val="l"/>
        <c:majorGridlines/>
        <c:numFmt formatCode="#,##0.0" sourceLinked="1"/>
        <c:tickLblPos val="none"/>
        <c:crossAx val="120729600"/>
        <c:crosses val="autoZero"/>
        <c:crossBetween val="between"/>
      </c:valAx>
    </c:plotArea>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barChart>
        <c:barDir val="col"/>
        <c:grouping val="clustered"/>
        <c:ser>
          <c:idx val="0"/>
          <c:order val="0"/>
          <c:tx>
            <c:strRef>
              <c:f>Лист1!$B$1</c:f>
              <c:strCache>
                <c:ptCount val="1"/>
                <c:pt idx="0">
                  <c:v>Безвозмездные поступления</c:v>
                </c:pt>
              </c:strCache>
            </c:strRef>
          </c:tx>
          <c:spPr>
            <a:gradFill rotWithShape="1">
              <a:gsLst>
                <a:gs pos="0">
                  <a:srgbClr val="47D9B6"/>
                </a:gs>
                <a:gs pos="100000">
                  <a:srgbClr val="00B050"/>
                </a:gs>
              </a:gsLst>
              <a:lin ang="0" scaled="0"/>
            </a:gradFill>
            <a:ln>
              <a:noFill/>
            </a:ln>
            <a:effectLst/>
          </c:spPr>
          <c:dLbls>
            <c:dLbl>
              <c:idx val="2"/>
              <c:layout/>
              <c:tx>
                <c:rich>
                  <a:bodyPr/>
                  <a:lstStyle/>
                  <a:p>
                    <a:r>
                      <a:rPr lang="ru-RU" dirty="0" smtClean="0"/>
                      <a:t>2 458 872</a:t>
                    </a:r>
                    <a:endParaRPr lang="en-US" dirty="0"/>
                  </a:p>
                </c:rich>
              </c:tx>
              <c:showVal val="1"/>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3"/>
                <c:pt idx="0">
                  <c:v>2019 год</c:v>
                </c:pt>
                <c:pt idx="1">
                  <c:v>2020 год</c:v>
                </c:pt>
                <c:pt idx="2">
                  <c:v>2021 год</c:v>
                </c:pt>
              </c:strCache>
            </c:strRef>
          </c:cat>
          <c:val>
            <c:numRef>
              <c:f>Лист1!$B$2:$B$5</c:f>
              <c:numCache>
                <c:formatCode>#,##0</c:formatCode>
                <c:ptCount val="4"/>
                <c:pt idx="0">
                  <c:v>2112210</c:v>
                </c:pt>
                <c:pt idx="1">
                  <c:v>2202505</c:v>
                </c:pt>
                <c:pt idx="2">
                  <c:v>2499437</c:v>
                </c:pt>
              </c:numCache>
            </c:numRef>
          </c:val>
          <c:extLst xmlns:c16r2="http://schemas.microsoft.com/office/drawing/2015/06/chart">
            <c:ext xmlns:c16="http://schemas.microsoft.com/office/drawing/2014/chart" uri="{C3380CC4-5D6E-409C-BE32-E72D297353CC}">
              <c16:uniqueId val="{00000000-0284-4E13-915C-9B0F246E7DFA}"/>
            </c:ext>
          </c:extLst>
        </c:ser>
        <c:ser>
          <c:idx val="1"/>
          <c:order val="1"/>
          <c:tx>
            <c:strRef>
              <c:f>Лист1!$C$1</c:f>
              <c:strCache>
                <c:ptCount val="1"/>
                <c:pt idx="0">
                  <c:v>Собственные доходы</c:v>
                </c:pt>
              </c:strCache>
            </c:strRef>
          </c:tx>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Lbls>
            <c:dLbl>
              <c:idx val="0"/>
              <c:layout>
                <c:manualLayout>
                  <c:x val="3.1916674972590445E-2"/>
                  <c:y val="0"/>
                </c:manualLayout>
              </c:layout>
              <c:showVal val="1"/>
            </c:dLbl>
            <c:dLbl>
              <c:idx val="1"/>
              <c:layout>
                <c:manualLayout>
                  <c:x val="3.989387402524066E-2"/>
                  <c:y val="-4.9387081687529647E-3"/>
                </c:manualLayout>
              </c:layout>
              <c:showVal val="1"/>
            </c:dLbl>
            <c:dLbl>
              <c:idx val="2"/>
              <c:layout>
                <c:manualLayout>
                  <c:x val="3.914994802864849E-2"/>
                  <c:y val="-6.5849442250039232E-3"/>
                </c:manualLayout>
              </c:layout>
              <c:tx>
                <c:rich>
                  <a:bodyPr/>
                  <a:lstStyle/>
                  <a:p>
                    <a:r>
                      <a:rPr lang="ru-RU" dirty="0" smtClean="0"/>
                      <a:t>598 872</a:t>
                    </a:r>
                    <a:endParaRPr lang="en-US" dirty="0"/>
                  </a:p>
                </c:rich>
              </c:tx>
              <c:showVal val="1"/>
            </c:dLbl>
            <c:dLbl>
              <c:idx val="3"/>
              <c:layout>
                <c:manualLayout>
                  <c:x val="1.7236469202026164E-2"/>
                  <c:y val="0"/>
                </c:manualLayout>
              </c:layout>
              <c:showVal val="1"/>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Лист1!$A$2:$A$5</c:f>
              <c:strCache>
                <c:ptCount val="3"/>
                <c:pt idx="0">
                  <c:v>2019 год</c:v>
                </c:pt>
                <c:pt idx="1">
                  <c:v>2020 год</c:v>
                </c:pt>
                <c:pt idx="2">
                  <c:v>2021 год</c:v>
                </c:pt>
              </c:strCache>
            </c:strRef>
          </c:cat>
          <c:val>
            <c:numRef>
              <c:f>Лист1!$C$2:$C$5</c:f>
              <c:numCache>
                <c:formatCode>#,##0</c:formatCode>
                <c:ptCount val="4"/>
                <c:pt idx="0">
                  <c:v>434564</c:v>
                </c:pt>
                <c:pt idx="1">
                  <c:v>462058</c:v>
                </c:pt>
                <c:pt idx="2">
                  <c:v>595746</c:v>
                </c:pt>
              </c:numCache>
            </c:numRef>
          </c:val>
          <c:extLst xmlns:c16r2="http://schemas.microsoft.com/office/drawing/2015/06/chart">
            <c:ext xmlns:c16="http://schemas.microsoft.com/office/drawing/2014/chart" uri="{C3380CC4-5D6E-409C-BE32-E72D297353CC}">
              <c16:uniqueId val="{00000001-0284-4E13-915C-9B0F246E7DFA}"/>
            </c:ext>
          </c:extLst>
        </c:ser>
        <c:gapWidth val="159"/>
        <c:overlap val="-27"/>
        <c:axId val="120515200"/>
        <c:axId val="120646656"/>
      </c:barChart>
      <c:catAx>
        <c:axId val="120515200"/>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ru-RU"/>
          </a:p>
        </c:txPr>
        <c:crossAx val="120646656"/>
        <c:crosses val="autoZero"/>
        <c:auto val="1"/>
        <c:lblAlgn val="ctr"/>
        <c:lblOffset val="100"/>
      </c:catAx>
      <c:valAx>
        <c:axId val="120646656"/>
        <c:scaling>
          <c:orientation val="minMax"/>
        </c:scaling>
        <c:axPos val="l"/>
        <c:majorGridlines>
          <c:spPr>
            <a:ln w="9525" cap="flat" cmpd="sng" algn="ctr">
              <a:solidFill>
                <a:schemeClr val="tx1">
                  <a:lumMod val="15000"/>
                  <a:lumOff val="85000"/>
                </a:schemeClr>
              </a:solidFill>
              <a:round/>
            </a:ln>
            <a:effectLst/>
          </c:spPr>
        </c:majorGridlines>
        <c:numFmt formatCode="#,##0" sourceLinked="1"/>
        <c:majorTickMark val="none"/>
        <c:tickLblPos val="nextTo"/>
        <c:spPr>
          <a:noFill/>
          <a:ln>
            <a:noFill/>
          </a:ln>
          <a:effectLst/>
        </c:spPr>
        <c:txPr>
          <a:bodyPr rot="-60000000" vert="horz"/>
          <a:lstStyle/>
          <a:p>
            <a:pPr>
              <a:defRPr/>
            </a:pPr>
            <a:endParaRPr lang="ru-RU"/>
          </a:p>
        </c:txPr>
        <c:crossAx val="120515200"/>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2400" b="1">
          <a:latin typeface="Times New Roman" pitchFamily="18" charset="0"/>
          <a:cs typeface="Times New Roman" pitchFamily="18" charset="0"/>
        </a:defRPr>
      </a:pPr>
      <a:endParaRPr lang="ru-RU"/>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ru-RU"/>
  <c:chart>
    <c:plotArea>
      <c:layout/>
      <c:barChart>
        <c:barDir val="col"/>
        <c:grouping val="clustered"/>
        <c:ser>
          <c:idx val="0"/>
          <c:order val="0"/>
          <c:tx>
            <c:strRef>
              <c:f>Лист1!$A$34</c:f>
              <c:strCache>
                <c:ptCount val="1"/>
                <c:pt idx="0">
                  <c:v>план </c:v>
                </c:pt>
              </c:strCache>
            </c:strRef>
          </c:tx>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w="9525" cap="flat" cmpd="sng" algn="ctr">
              <a:solidFill>
                <a:schemeClr val="accent1">
                  <a:shade val="95000"/>
                  <a:satMod val="105000"/>
                </a:schemeClr>
              </a:solidFill>
              <a:prstDash val="solid"/>
            </a:ln>
            <a:effectLst>
              <a:outerShdw blurRad="40000" dist="23000" dir="5400000" rotWithShape="0">
                <a:srgbClr val="000000">
                  <a:alpha val="35000"/>
                </a:srgbClr>
              </a:outerShdw>
            </a:effectLst>
          </c:spPr>
          <c:dLbls>
            <c:dLbl>
              <c:idx val="0"/>
              <c:layout/>
              <c:tx>
                <c:rich>
                  <a:bodyPr/>
                  <a:lstStyle/>
                  <a:p>
                    <a:r>
                      <a:rPr lang="en-US" dirty="0" smtClean="0"/>
                      <a:t>3</a:t>
                    </a:r>
                    <a:r>
                      <a:rPr lang="ru-RU" dirty="0" smtClean="0"/>
                      <a:t> </a:t>
                    </a:r>
                    <a:r>
                      <a:rPr lang="en-US" dirty="0" smtClean="0"/>
                      <a:t>164</a:t>
                    </a:r>
                    <a:r>
                      <a:rPr lang="ru-RU" dirty="0" smtClean="0"/>
                      <a:t> </a:t>
                    </a:r>
                    <a:r>
                      <a:rPr lang="en-US" dirty="0" smtClean="0"/>
                      <a:t>126</a:t>
                    </a:r>
                    <a:endParaRPr lang="en-US" dirty="0"/>
                  </a:p>
                </c:rich>
              </c:tx>
              <c:showVal val="1"/>
            </c:dLbl>
            <c:dLbl>
              <c:idx val="1"/>
              <c:layout/>
              <c:tx>
                <c:rich>
                  <a:bodyPr/>
                  <a:lstStyle/>
                  <a:p>
                    <a:r>
                      <a:rPr lang="en-US" dirty="0" smtClean="0"/>
                      <a:t>3</a:t>
                    </a:r>
                    <a:r>
                      <a:rPr lang="ru-RU" dirty="0" smtClean="0"/>
                      <a:t> </a:t>
                    </a:r>
                    <a:r>
                      <a:rPr lang="en-US" dirty="0" smtClean="0"/>
                      <a:t>182</a:t>
                    </a:r>
                    <a:r>
                      <a:rPr lang="ru-RU" dirty="0" smtClean="0"/>
                      <a:t> </a:t>
                    </a:r>
                    <a:r>
                      <a:rPr lang="en-US" dirty="0" smtClean="0"/>
                      <a:t>395</a:t>
                    </a:r>
                    <a:endParaRPr lang="en-US" dirty="0"/>
                  </a:p>
                </c:rich>
              </c:tx>
              <c:showVal val="1"/>
            </c:dLbl>
            <c:showVal val="1"/>
          </c:dLbls>
          <c:cat>
            <c:strRef>
              <c:f>Лист1!$B$33:$C$33</c:f>
              <c:strCache>
                <c:ptCount val="2"/>
                <c:pt idx="0">
                  <c:v>доходы</c:v>
                </c:pt>
                <c:pt idx="1">
                  <c:v>расходы</c:v>
                </c:pt>
              </c:strCache>
            </c:strRef>
          </c:cat>
          <c:val>
            <c:numRef>
              <c:f>Лист1!$B$34:$C$34</c:f>
              <c:numCache>
                <c:formatCode>General</c:formatCode>
                <c:ptCount val="2"/>
                <c:pt idx="0">
                  <c:v>3164126</c:v>
                </c:pt>
                <c:pt idx="1">
                  <c:v>3182395</c:v>
                </c:pt>
              </c:numCache>
            </c:numRef>
          </c:val>
        </c:ser>
        <c:ser>
          <c:idx val="1"/>
          <c:order val="1"/>
          <c:tx>
            <c:strRef>
              <c:f>Лист1!$A$35</c:f>
              <c:strCache>
                <c:ptCount val="1"/>
                <c:pt idx="0">
                  <c:v>исполнение</c:v>
                </c:pt>
              </c:strCache>
            </c:strRef>
          </c:tx>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Lbls>
            <c:dLbl>
              <c:idx val="0"/>
              <c:layout>
                <c:manualLayout>
                  <c:x val="5.9779077322937114E-2"/>
                  <c:y val="-1.6420361247947567E-3"/>
                </c:manualLayout>
              </c:layout>
              <c:tx>
                <c:rich>
                  <a:bodyPr/>
                  <a:lstStyle/>
                  <a:p>
                    <a:r>
                      <a:rPr lang="en-US" dirty="0" smtClean="0"/>
                      <a:t>3</a:t>
                    </a:r>
                    <a:r>
                      <a:rPr lang="ru-RU" dirty="0" smtClean="0"/>
                      <a:t> </a:t>
                    </a:r>
                    <a:r>
                      <a:rPr lang="en-US" dirty="0" smtClean="0"/>
                      <a:t>057</a:t>
                    </a:r>
                    <a:r>
                      <a:rPr lang="ru-RU" dirty="0" smtClean="0"/>
                      <a:t> </a:t>
                    </a:r>
                    <a:r>
                      <a:rPr lang="en-US" dirty="0" smtClean="0"/>
                      <a:t>744</a:t>
                    </a:r>
                    <a:endParaRPr lang="en-US" dirty="0"/>
                  </a:p>
                </c:rich>
              </c:tx>
              <c:showVal val="1"/>
            </c:dLbl>
            <c:dLbl>
              <c:idx val="1"/>
              <c:layout>
                <c:manualLayout>
                  <c:x val="3.8986252449438069E-2"/>
                  <c:y val="3.2840722495895069E-3"/>
                </c:manualLayout>
              </c:layout>
              <c:tx>
                <c:rich>
                  <a:bodyPr/>
                  <a:lstStyle/>
                  <a:p>
                    <a:r>
                      <a:rPr lang="en-US" dirty="0" smtClean="0"/>
                      <a:t>3</a:t>
                    </a:r>
                    <a:r>
                      <a:rPr lang="ru-RU" dirty="0" smtClean="0"/>
                      <a:t> </a:t>
                    </a:r>
                    <a:r>
                      <a:rPr lang="en-US" dirty="0" smtClean="0"/>
                      <a:t>029</a:t>
                    </a:r>
                    <a:r>
                      <a:rPr lang="ru-RU" dirty="0" smtClean="0"/>
                      <a:t> </a:t>
                    </a:r>
                    <a:r>
                      <a:rPr lang="en-US" dirty="0" smtClean="0"/>
                      <a:t>072</a:t>
                    </a:r>
                    <a:endParaRPr lang="en-US" dirty="0"/>
                  </a:p>
                </c:rich>
              </c:tx>
              <c:showVal val="1"/>
            </c:dLbl>
            <c:showVal val="1"/>
          </c:dLbls>
          <c:cat>
            <c:strRef>
              <c:f>Лист1!$B$33:$C$33</c:f>
              <c:strCache>
                <c:ptCount val="2"/>
                <c:pt idx="0">
                  <c:v>доходы</c:v>
                </c:pt>
                <c:pt idx="1">
                  <c:v>расходы</c:v>
                </c:pt>
              </c:strCache>
            </c:strRef>
          </c:cat>
          <c:val>
            <c:numRef>
              <c:f>Лист1!$B$35:$C$35</c:f>
              <c:numCache>
                <c:formatCode>General</c:formatCode>
                <c:ptCount val="2"/>
                <c:pt idx="0">
                  <c:v>3057744</c:v>
                </c:pt>
                <c:pt idx="1">
                  <c:v>3029072</c:v>
                </c:pt>
              </c:numCache>
            </c:numRef>
          </c:val>
        </c:ser>
        <c:axId val="120844288"/>
        <c:axId val="120845824"/>
      </c:barChart>
      <c:catAx>
        <c:axId val="120844288"/>
        <c:scaling>
          <c:orientation val="minMax"/>
        </c:scaling>
        <c:axPos val="b"/>
        <c:tickLblPos val="nextTo"/>
        <c:crossAx val="120845824"/>
        <c:crosses val="autoZero"/>
        <c:auto val="1"/>
        <c:lblAlgn val="ctr"/>
        <c:lblOffset val="100"/>
      </c:catAx>
      <c:valAx>
        <c:axId val="120845824"/>
        <c:scaling>
          <c:orientation val="minMax"/>
        </c:scaling>
        <c:axPos val="l"/>
        <c:majorGridlines/>
        <c:numFmt formatCode="General" sourceLinked="1"/>
        <c:tickLblPos val="nextTo"/>
        <c:crossAx val="120844288"/>
        <c:crosses val="autoZero"/>
        <c:crossBetween val="between"/>
      </c:valAx>
    </c:plotArea>
    <c:legend>
      <c:legendPos val="r"/>
      <c:layout/>
      <c:txPr>
        <a:bodyPr/>
        <a:lstStyle/>
        <a:p>
          <a:pPr>
            <a:defRPr sz="2800"/>
          </a:pPr>
          <a:endParaRPr lang="ru-RU"/>
        </a:p>
      </c:txPr>
    </c:legend>
    <c:plotVisOnly val="1"/>
  </c:chart>
  <c:txPr>
    <a:bodyPr/>
    <a:lstStyle/>
    <a:p>
      <a:pPr>
        <a:defRPr sz="2400" b="1">
          <a:latin typeface="Times New Roman" pitchFamily="18" charset="0"/>
          <a:cs typeface="Times New Roman" pitchFamily="18" charset="0"/>
        </a:defRPr>
      </a:pPr>
      <a:endParaRPr lang="ru-RU"/>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ru-RU"/>
  <c:chart>
    <c:view3D>
      <c:rotX val="30"/>
      <c:perspective val="30"/>
    </c:view3D>
    <c:plotArea>
      <c:layout/>
      <c:pie3DChart>
        <c:varyColors val="1"/>
        <c:ser>
          <c:idx val="0"/>
          <c:order val="0"/>
          <c:explosion val="25"/>
          <c:dPt>
            <c:idx val="1"/>
            <c:spPr>
              <a:solidFill>
                <a:srgbClr val="FF0000"/>
              </a:solidFill>
            </c:spPr>
          </c:dPt>
          <c:cat>
            <c:strRef>
              <c:f>Лист1!$A$4:$A$5</c:f>
              <c:strCache>
                <c:ptCount val="2"/>
                <c:pt idx="0">
                  <c:v>программные расходы</c:v>
                </c:pt>
                <c:pt idx="1">
                  <c:v>непрограаные расходы</c:v>
                </c:pt>
              </c:strCache>
            </c:strRef>
          </c:cat>
          <c:val>
            <c:numRef>
              <c:f>Лист1!$B$4:$B$5</c:f>
              <c:numCache>
                <c:formatCode>General</c:formatCode>
                <c:ptCount val="2"/>
                <c:pt idx="0">
                  <c:v>150884.14999999991</c:v>
                </c:pt>
                <c:pt idx="1">
                  <c:v>2340800.62</c:v>
                </c:pt>
              </c:numCache>
            </c:numRef>
          </c:val>
        </c:ser>
      </c:pie3DChart>
    </c:plotArea>
    <c:plotVisOnly val="1"/>
  </c:chart>
  <c:spPr>
    <a:effectLst>
      <a:innerShdw blurRad="63500" dist="50800" dir="8100000">
        <a:prstClr val="black">
          <a:alpha val="50000"/>
        </a:prstClr>
      </a:innerShdw>
    </a:effectLst>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ru-RU"/>
  <c:chart>
    <c:view3D>
      <c:rAngAx val="1"/>
    </c:view3D>
    <c:plotArea>
      <c:layout>
        <c:manualLayout>
          <c:layoutTarget val="inner"/>
          <c:xMode val="edge"/>
          <c:yMode val="edge"/>
          <c:x val="0.18755920424719733"/>
          <c:y val="2.1994535519125696E-2"/>
          <c:w val="0.80581200787401552"/>
          <c:h val="0.85122950819672161"/>
        </c:manualLayout>
      </c:layout>
      <c:bar3DChart>
        <c:barDir val="col"/>
        <c:grouping val="clustered"/>
        <c:ser>
          <c:idx val="0"/>
          <c:order val="0"/>
          <c:dPt>
            <c:idx val="0"/>
            <c:spPr>
              <a:solidFill>
                <a:schemeClr val="accent2">
                  <a:lumMod val="60000"/>
                  <a:lumOff val="40000"/>
                </a:schemeClr>
              </a:solidFill>
            </c:spPr>
          </c:dPt>
          <c:dPt>
            <c:idx val="1"/>
            <c:spPr>
              <a:solidFill>
                <a:srgbClr val="FF8989"/>
              </a:solidFill>
            </c:spPr>
          </c:dPt>
          <c:dPt>
            <c:idx val="2"/>
            <c:spPr>
              <a:solidFill>
                <a:srgbClr val="92D050"/>
              </a:solidFill>
            </c:spPr>
          </c:dPt>
          <c:dLbls>
            <c:dLbl>
              <c:idx val="0"/>
              <c:layout>
                <c:manualLayout>
                  <c:x val="4.4444444444444514E-3"/>
                  <c:y val="-4.8543689320388383E-2"/>
                </c:manualLayout>
              </c:layout>
              <c:showVal val="1"/>
            </c:dLbl>
            <c:dLbl>
              <c:idx val="1"/>
              <c:layout>
                <c:manualLayout>
                  <c:x val="1.3333333333333341E-2"/>
                  <c:y val="-3.8834951456310801E-2"/>
                </c:manualLayout>
              </c:layout>
              <c:showVal val="1"/>
            </c:dLbl>
            <c:dLbl>
              <c:idx val="2"/>
              <c:layout>
                <c:manualLayout>
                  <c:x val="4.4444444444444514E-3"/>
                  <c:y val="-3.883495145631069E-2"/>
                </c:manualLayout>
              </c:layout>
              <c:showVal val="1"/>
            </c:dLbl>
            <c:txPr>
              <a:bodyPr/>
              <a:lstStyle/>
              <a:p>
                <a:pPr>
                  <a:defRPr sz="2800" b="1">
                    <a:latin typeface="Times New Roman" pitchFamily="18" charset="0"/>
                    <a:cs typeface="Times New Roman" pitchFamily="18" charset="0"/>
                  </a:defRPr>
                </a:pPr>
                <a:endParaRPr lang="ru-RU"/>
              </a:p>
            </c:txPr>
            <c:showVal val="1"/>
          </c:dLbls>
          <c:cat>
            <c:strRef>
              <c:f>Лист1!$A$4:$A$6</c:f>
              <c:strCache>
                <c:ptCount val="3"/>
                <c:pt idx="0">
                  <c:v>первоначальный план</c:v>
                </c:pt>
                <c:pt idx="1">
                  <c:v>уточненный план</c:v>
                </c:pt>
                <c:pt idx="2">
                  <c:v>исполнение</c:v>
                </c:pt>
              </c:strCache>
            </c:strRef>
          </c:cat>
          <c:val>
            <c:numRef>
              <c:f>Лист1!$B$4:$B$6</c:f>
              <c:numCache>
                <c:formatCode>#,##0.00</c:formatCode>
                <c:ptCount val="3"/>
                <c:pt idx="0">
                  <c:v>2501834.5</c:v>
                </c:pt>
                <c:pt idx="1">
                  <c:v>3164125.57</c:v>
                </c:pt>
                <c:pt idx="2">
                  <c:v>3057744.22</c:v>
                </c:pt>
              </c:numCache>
            </c:numRef>
          </c:val>
        </c:ser>
        <c:shape val="box"/>
        <c:axId val="122194944"/>
        <c:axId val="122200832"/>
        <c:axId val="0"/>
      </c:bar3DChart>
      <c:catAx>
        <c:axId val="122194944"/>
        <c:scaling>
          <c:orientation val="minMax"/>
        </c:scaling>
        <c:axPos val="b"/>
        <c:tickLblPos val="nextTo"/>
        <c:spPr>
          <a:solidFill>
            <a:schemeClr val="bg1"/>
          </a:solidFill>
        </c:spPr>
        <c:txPr>
          <a:bodyPr/>
          <a:lstStyle/>
          <a:p>
            <a:pPr>
              <a:defRPr sz="2800">
                <a:latin typeface="Times New Roman" pitchFamily="18" charset="0"/>
                <a:cs typeface="Times New Roman" pitchFamily="18" charset="0"/>
              </a:defRPr>
            </a:pPr>
            <a:endParaRPr lang="ru-RU"/>
          </a:p>
        </c:txPr>
        <c:crossAx val="122200832"/>
        <c:crosses val="autoZero"/>
        <c:auto val="1"/>
        <c:lblAlgn val="ctr"/>
        <c:lblOffset val="100"/>
      </c:catAx>
      <c:valAx>
        <c:axId val="122200832"/>
        <c:scaling>
          <c:orientation val="minMax"/>
        </c:scaling>
        <c:axPos val="l"/>
        <c:majorGridlines/>
        <c:numFmt formatCode="#,##0.00" sourceLinked="1"/>
        <c:tickLblPos val="nextTo"/>
        <c:spPr>
          <a:solidFill>
            <a:schemeClr val="bg1"/>
          </a:solidFill>
        </c:spPr>
        <c:txPr>
          <a:bodyPr/>
          <a:lstStyle/>
          <a:p>
            <a:pPr>
              <a:defRPr sz="2800" b="1">
                <a:solidFill>
                  <a:schemeClr val="tx1"/>
                </a:solidFill>
                <a:latin typeface="Times New Roman" pitchFamily="18" charset="0"/>
                <a:cs typeface="Times New Roman" pitchFamily="18" charset="0"/>
              </a:defRPr>
            </a:pPr>
            <a:endParaRPr lang="ru-RU"/>
          </a:p>
        </c:txPr>
        <c:crossAx val="122194944"/>
        <c:crosses val="autoZero"/>
        <c:crossBetween val="between"/>
      </c:valAx>
      <c:spPr>
        <a:noFill/>
      </c:spPr>
    </c:plotArea>
    <c:plotVisOnly val="1"/>
  </c:chart>
  <c:spPr>
    <a:noFill/>
  </c:sp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ru-RU"/>
  <c:style val="4"/>
  <c:chart>
    <c:view3D>
      <c:rAngAx val="1"/>
    </c:view3D>
    <c:plotArea>
      <c:layout/>
      <c:bar3DChart>
        <c:barDir val="col"/>
        <c:grouping val="clustered"/>
        <c:ser>
          <c:idx val="0"/>
          <c:order val="0"/>
          <c:spPr>
            <a:solidFill>
              <a:srgbClr val="C00000"/>
            </a:solidFill>
          </c:spPr>
          <c:dLbls>
            <c:dLbl>
              <c:idx val="0"/>
              <c:layout>
                <c:manualLayout>
                  <c:x val="1.6666666666666701E-2"/>
                  <c:y val="-9.2592592592593392E-2"/>
                </c:manualLayout>
              </c:layout>
              <c:showVal val="1"/>
            </c:dLbl>
            <c:dLbl>
              <c:idx val="1"/>
              <c:layout>
                <c:manualLayout>
                  <c:x val="1.1145672008390261E-2"/>
                  <c:y val="-6.0916217709628788E-2"/>
                </c:manualLayout>
              </c:layout>
              <c:showVal val="1"/>
            </c:dLbl>
            <c:txPr>
              <a:bodyPr/>
              <a:lstStyle/>
              <a:p>
                <a:pPr>
                  <a:defRPr sz="2400" b="1">
                    <a:latin typeface="Times New Roman" pitchFamily="18" charset="0"/>
                    <a:cs typeface="Times New Roman" pitchFamily="18" charset="0"/>
                  </a:defRPr>
                </a:pPr>
                <a:endParaRPr lang="ru-RU"/>
              </a:p>
            </c:txPr>
            <c:showVal val="1"/>
          </c:dLbls>
          <c:cat>
            <c:strRef>
              <c:f>Лист1!$A$11:$A$12</c:f>
              <c:strCache>
                <c:ptCount val="2"/>
                <c:pt idx="0">
                  <c:v>план </c:v>
                </c:pt>
                <c:pt idx="1">
                  <c:v>исполнение</c:v>
                </c:pt>
              </c:strCache>
            </c:strRef>
          </c:cat>
          <c:val>
            <c:numRef>
              <c:f>Лист1!$B$11:$B$12</c:f>
              <c:numCache>
                <c:formatCode>#,##0.00</c:formatCode>
                <c:ptCount val="2"/>
                <c:pt idx="0">
                  <c:v>595745.84000000043</c:v>
                </c:pt>
                <c:pt idx="1">
                  <c:v>598872.41</c:v>
                </c:pt>
              </c:numCache>
            </c:numRef>
          </c:val>
        </c:ser>
        <c:shape val="cylinder"/>
        <c:axId val="123922304"/>
        <c:axId val="123923840"/>
        <c:axId val="0"/>
      </c:bar3DChart>
      <c:catAx>
        <c:axId val="123922304"/>
        <c:scaling>
          <c:orientation val="minMax"/>
        </c:scaling>
        <c:axPos val="b"/>
        <c:tickLblPos val="nextTo"/>
        <c:txPr>
          <a:bodyPr/>
          <a:lstStyle/>
          <a:p>
            <a:pPr>
              <a:defRPr sz="2400" b="1">
                <a:latin typeface="Times New Roman" pitchFamily="18" charset="0"/>
                <a:cs typeface="Times New Roman" pitchFamily="18" charset="0"/>
              </a:defRPr>
            </a:pPr>
            <a:endParaRPr lang="ru-RU"/>
          </a:p>
        </c:txPr>
        <c:crossAx val="123923840"/>
        <c:crosses val="autoZero"/>
        <c:auto val="1"/>
        <c:lblAlgn val="ctr"/>
        <c:lblOffset val="100"/>
      </c:catAx>
      <c:valAx>
        <c:axId val="123923840"/>
        <c:scaling>
          <c:orientation val="minMax"/>
        </c:scaling>
        <c:axPos val="l"/>
        <c:majorGridlines/>
        <c:numFmt formatCode="#,##0.00" sourceLinked="1"/>
        <c:tickLblPos val="nextTo"/>
        <c:txPr>
          <a:bodyPr/>
          <a:lstStyle/>
          <a:p>
            <a:pPr>
              <a:defRPr sz="2400" b="1">
                <a:latin typeface="Times New Roman" pitchFamily="18" charset="0"/>
                <a:cs typeface="Times New Roman" pitchFamily="18" charset="0"/>
              </a:defRPr>
            </a:pPr>
            <a:endParaRPr lang="ru-RU"/>
          </a:p>
        </c:txPr>
        <c:crossAx val="123922304"/>
        <c:crosses val="autoZero"/>
        <c:crossBetween val="between"/>
      </c:valAx>
    </c:plotArea>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21692710383858271"/>
          <c:y val="7.7734346633069218E-2"/>
          <c:w val="0.56614585383858973"/>
          <c:h val="0.84921880687803963"/>
        </c:manualLayout>
      </c:layout>
      <c:pieChart>
        <c:varyColors val="1"/>
        <c:ser>
          <c:idx val="0"/>
          <c:order val="0"/>
          <c:tx>
            <c:strRef>
              <c:f>Лист1!$B$1</c:f>
              <c:strCache>
                <c:ptCount val="1"/>
                <c:pt idx="0">
                  <c:v>Структура доходов бюджета города за 2021 год</c:v>
                </c:pt>
              </c:strCache>
            </c:strRef>
          </c:tx>
          <c:spPr>
            <a:gradFill>
              <a:gsLst>
                <a:gs pos="0">
                  <a:srgbClr val="896E69"/>
                </a:gs>
                <a:gs pos="100000">
                  <a:srgbClr val="F9F9FF"/>
                </a:gs>
              </a:gsLst>
              <a:lin ang="0" scaled="0"/>
            </a:gradFill>
          </c:spPr>
          <c:dPt>
            <c:idx val="0"/>
            <c:spPr>
              <a:gradFill rotWithShape="1">
                <a:gsLst>
                  <a:gs pos="0">
                    <a:srgbClr val="D55448"/>
                  </a:gs>
                  <a:gs pos="100000">
                    <a:srgbClr val="FFA577"/>
                  </a:gs>
                </a:gsLst>
                <a:lin ang="0" scaled="0"/>
              </a:gradFill>
              <a:ln w="9525" cap="flat" cmpd="sng" algn="ctr">
                <a:noFill/>
                <a:round/>
              </a:ln>
              <a:effectLst/>
            </c:spPr>
            <c:extLst xmlns:c16r2="http://schemas.microsoft.com/office/drawing/2015/06/chart">
              <c:ext xmlns:c16="http://schemas.microsoft.com/office/drawing/2014/chart" uri="{C3380CC4-5D6E-409C-BE32-E72D297353CC}">
                <c16:uniqueId val="{00000004-B834-403A-B1ED-95CF5435EA76}"/>
              </c:ext>
            </c:extLst>
          </c:dPt>
          <c:dPt>
            <c:idx val="1"/>
            <c:spPr>
              <a:gradFill rotWithShape="1">
                <a:gsLst>
                  <a:gs pos="0">
                    <a:srgbClr val="47D9B6"/>
                  </a:gs>
                  <a:gs pos="100000">
                    <a:srgbClr val="92D050"/>
                  </a:gs>
                </a:gsLst>
                <a:lin ang="0" scaled="0"/>
              </a:gradFill>
              <a:ln w="9525" cap="flat" cmpd="sng" algn="ctr">
                <a:noFill/>
                <a:round/>
              </a:ln>
              <a:effectLst/>
            </c:spPr>
            <c:extLst xmlns:c16r2="http://schemas.microsoft.com/office/drawing/2015/06/chart">
              <c:ext xmlns:c16="http://schemas.microsoft.com/office/drawing/2014/chart" uri="{C3380CC4-5D6E-409C-BE32-E72D297353CC}">
                <c16:uniqueId val="{00000003-B834-403A-B1ED-95CF5435EA76}"/>
              </c:ext>
            </c:extLst>
          </c:dPt>
          <c:dPt>
            <c:idx val="2"/>
            <c:spPr>
              <a:gradFill rotWithShape="1">
                <a:gsLst>
                  <a:gs pos="0">
                    <a:srgbClr val="00B0F0"/>
                  </a:gs>
                  <a:gs pos="100000">
                    <a:srgbClr val="0070C0"/>
                  </a:gs>
                </a:gsLst>
                <a:lin ang="0" scaled="0"/>
              </a:gradFill>
              <a:ln w="9525" cap="flat" cmpd="sng" algn="ctr">
                <a:noFill/>
                <a:round/>
              </a:ln>
              <a:effectLst/>
            </c:spPr>
            <c:extLst xmlns:c16r2="http://schemas.microsoft.com/office/drawing/2015/06/chart">
              <c:ext xmlns:c16="http://schemas.microsoft.com/office/drawing/2014/chart" uri="{C3380CC4-5D6E-409C-BE32-E72D297353CC}">
                <c16:uniqueId val="{00000002-B834-403A-B1ED-95CF5435EA76}"/>
              </c:ext>
            </c:extLst>
          </c:dPt>
          <c:dLbls>
            <c:delete val="1"/>
          </c:dLbls>
          <c:cat>
            <c:strRef>
              <c:f>Лист1!$A$2:$A$4</c:f>
              <c:strCache>
                <c:ptCount val="3"/>
                <c:pt idx="0">
                  <c:v>Безвозмездные поступления </c:v>
                </c:pt>
                <c:pt idx="1">
                  <c:v>Налоговые доходы</c:v>
                </c:pt>
                <c:pt idx="2">
                  <c:v>Неналоговые доходы </c:v>
                </c:pt>
              </c:strCache>
            </c:strRef>
          </c:cat>
          <c:val>
            <c:numRef>
              <c:f>Лист1!$B$2:$B$4</c:f>
              <c:numCache>
                <c:formatCode>0.00%</c:formatCode>
                <c:ptCount val="3"/>
                <c:pt idx="0">
                  <c:v>0.80400000000000005</c:v>
                </c:pt>
                <c:pt idx="1">
                  <c:v>0.16800000000000001</c:v>
                </c:pt>
                <c:pt idx="2">
                  <c:v>2.8000000000000001E-2</c:v>
                </c:pt>
              </c:numCache>
            </c:numRef>
          </c:val>
          <c:extLst xmlns:c16r2="http://schemas.microsoft.com/office/drawing/2015/06/chart">
            <c:ext xmlns:c16="http://schemas.microsoft.com/office/drawing/2014/chart" uri="{C3380CC4-5D6E-409C-BE32-E72D297353CC}">
              <c16:uniqueId val="{00000000-B834-403A-B1ED-95CF5435EA76}"/>
            </c:ext>
          </c:extLst>
        </c:ser>
        <c:dLbls>
          <c:showVal val="1"/>
          <c:showCatName val="1"/>
        </c:dLbls>
        <c:firstSliceAng val="0"/>
      </c:pieChart>
      <c:spPr>
        <a:noFill/>
        <a:ln>
          <a:noFill/>
        </a:ln>
        <a:effectLst/>
      </c:spPr>
    </c:plotArea>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ru-RU"/>
    </a:p>
  </c:txPr>
  <c:externalData r:id="rId1"/>
  <c:userShapes r:id="rId2"/>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21692710383858271"/>
          <c:y val="7.7734346633069218E-2"/>
          <c:w val="0.56614585383859017"/>
          <c:h val="0.84921880687803963"/>
        </c:manualLayout>
      </c:layout>
      <c:pieChart>
        <c:varyColors val="1"/>
        <c:ser>
          <c:idx val="0"/>
          <c:order val="0"/>
          <c:tx>
            <c:strRef>
              <c:f>Лист1!$B$1</c:f>
              <c:strCache>
                <c:ptCount val="1"/>
                <c:pt idx="0">
                  <c:v>Структура доходов бюджета города за 2021 год</c:v>
                </c:pt>
              </c:strCache>
            </c:strRef>
          </c:tx>
          <c:spPr>
            <a:gradFill>
              <a:gsLst>
                <a:gs pos="0">
                  <a:srgbClr val="896E69"/>
                </a:gs>
                <a:gs pos="100000">
                  <a:srgbClr val="F9F9FF"/>
                </a:gs>
              </a:gsLst>
              <a:lin ang="0" scaled="0"/>
            </a:gradFill>
          </c:spPr>
          <c:dPt>
            <c:idx val="0"/>
            <c:spPr>
              <a:solidFill>
                <a:srgbClr val="92D050"/>
              </a:solidFill>
              <a:ln w="9525" cap="flat" cmpd="sng" algn="ctr">
                <a:noFill/>
                <a:round/>
              </a:ln>
              <a:effectLst/>
            </c:spPr>
            <c:extLst xmlns:c16r2="http://schemas.microsoft.com/office/drawing/2015/06/chart">
              <c:ext xmlns:c16="http://schemas.microsoft.com/office/drawing/2014/chart" uri="{C3380CC4-5D6E-409C-BE32-E72D297353CC}">
                <c16:uniqueId val="{00000001-1835-43A4-80EA-773EF58893FF}"/>
              </c:ext>
            </c:extLst>
          </c:dPt>
          <c:dPt>
            <c:idx val="1"/>
            <c:spPr>
              <a:solidFill>
                <a:srgbClr val="00B0F0"/>
              </a:solidFill>
              <a:ln w="9525" cap="flat" cmpd="sng" algn="ctr">
                <a:noFill/>
                <a:round/>
              </a:ln>
              <a:effectLst/>
            </c:spPr>
            <c:extLst xmlns:c16r2="http://schemas.microsoft.com/office/drawing/2015/06/chart">
              <c:ext xmlns:c16="http://schemas.microsoft.com/office/drawing/2014/chart" uri="{C3380CC4-5D6E-409C-BE32-E72D297353CC}">
                <c16:uniqueId val="{00000003-1835-43A4-80EA-773EF58893FF}"/>
              </c:ext>
            </c:extLst>
          </c:dPt>
          <c:dPt>
            <c:idx val="2"/>
            <c:spPr>
              <a:gradFill rotWithShape="1">
                <a:gsLst>
                  <a:gs pos="0">
                    <a:srgbClr val="00B0F0"/>
                  </a:gs>
                  <a:gs pos="100000">
                    <a:srgbClr val="0070C0"/>
                  </a:gs>
                </a:gsLst>
                <a:lin ang="0" scaled="0"/>
              </a:gradFill>
              <a:ln w="9525" cap="flat" cmpd="sng" algn="ctr">
                <a:noFill/>
                <a:round/>
              </a:ln>
              <a:effectLst/>
            </c:spPr>
            <c:extLst xmlns:c16r2="http://schemas.microsoft.com/office/drawing/2015/06/chart">
              <c:ext xmlns:c16="http://schemas.microsoft.com/office/drawing/2014/chart" uri="{C3380CC4-5D6E-409C-BE32-E72D297353CC}">
                <c16:uniqueId val="{00000005-1835-43A4-80EA-773EF58893FF}"/>
              </c:ext>
            </c:extLst>
          </c:dPt>
          <c:dLbls>
            <c:delete val="1"/>
          </c:dLbls>
          <c:cat>
            <c:strRef>
              <c:f>Лист1!$A$2:$A$3</c:f>
              <c:strCache>
                <c:ptCount val="2"/>
                <c:pt idx="0">
                  <c:v>Налоговые доходы</c:v>
                </c:pt>
                <c:pt idx="1">
                  <c:v>Неналоговые доходы </c:v>
                </c:pt>
              </c:strCache>
            </c:strRef>
          </c:cat>
          <c:val>
            <c:numRef>
              <c:f>Лист1!$B$2:$B$3</c:f>
              <c:numCache>
                <c:formatCode>0.00%</c:formatCode>
                <c:ptCount val="2"/>
                <c:pt idx="0">
                  <c:v>0.85800000000000065</c:v>
                </c:pt>
                <c:pt idx="1">
                  <c:v>0.14200000000000004</c:v>
                </c:pt>
              </c:numCache>
            </c:numRef>
          </c:val>
          <c:extLst xmlns:c16r2="http://schemas.microsoft.com/office/drawing/2015/06/chart">
            <c:ext xmlns:c16="http://schemas.microsoft.com/office/drawing/2014/chart" uri="{C3380CC4-5D6E-409C-BE32-E72D297353CC}">
              <c16:uniqueId val="{00000006-1835-43A4-80EA-773EF58893FF}"/>
            </c:ext>
          </c:extLst>
        </c:ser>
        <c:dLbls>
          <c:showVal val="1"/>
          <c:showCatName val="1"/>
        </c:dLbls>
        <c:firstSliceAng val="0"/>
      </c:pieChart>
      <c:spPr>
        <a:noFill/>
        <a:ln>
          <a:noFill/>
        </a:ln>
        <a:effectLst/>
      </c:spPr>
    </c:plotArea>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ru-RU"/>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barChart>
        <c:barDir val="col"/>
        <c:grouping val="clustered"/>
        <c:ser>
          <c:idx val="0"/>
          <c:order val="0"/>
          <c:tx>
            <c:strRef>
              <c:f>Лист1!$B$1</c:f>
              <c:strCache>
                <c:ptCount val="1"/>
                <c:pt idx="0">
                  <c:v>Безвозмездные поступления</c:v>
                </c:pt>
              </c:strCache>
            </c:strRef>
          </c:tx>
          <c:spPr>
            <a:gradFill rotWithShape="1">
              <a:gsLst>
                <a:gs pos="0">
                  <a:srgbClr val="47D9B6"/>
                </a:gs>
                <a:gs pos="100000">
                  <a:srgbClr val="00B050"/>
                </a:gs>
              </a:gsLst>
              <a:lin ang="0" scaled="0"/>
            </a:gradFill>
            <a:ln>
              <a:noFill/>
            </a:ln>
            <a:effectLst/>
          </c:spPr>
          <c:dLbls>
            <c:dLbl>
              <c:idx val="0"/>
              <c:layout>
                <c:manualLayout>
                  <c:x val="-5.5286807496821924E-3"/>
                  <c:y val="6.9571714879774005E-3"/>
                </c:manualLayout>
              </c:layout>
              <c:tx>
                <c:rich>
                  <a:bodyPr/>
                  <a:lstStyle/>
                  <a:p>
                    <a:r>
                      <a:rPr lang="en-US" sz="2800" dirty="0"/>
                      <a:t>3 182 </a:t>
                    </a:r>
                    <a:r>
                      <a:rPr lang="en-US" sz="2800" dirty="0" smtClean="0"/>
                      <a:t>395</a:t>
                    </a:r>
                    <a:r>
                      <a:rPr lang="ru-RU" sz="2800" dirty="0" smtClean="0"/>
                      <a:t>,02</a:t>
                    </a:r>
                    <a:endParaRPr lang="en-US" sz="2800" dirty="0"/>
                  </a:p>
                </c:rich>
              </c:tx>
              <c:showVal val="1"/>
            </c:dLbl>
            <c:dLbl>
              <c:idx val="1"/>
              <c:tx>
                <c:rich>
                  <a:bodyPr/>
                  <a:lstStyle/>
                  <a:p>
                    <a:r>
                      <a:rPr lang="en-US"/>
                      <a:t>3 029 071</a:t>
                    </a:r>
                    <a:r>
                      <a:rPr lang="ru-RU"/>
                      <a:t>,67</a:t>
                    </a:r>
                    <a:endParaRPr lang="en-US"/>
                  </a:p>
                </c:rich>
              </c:tx>
              <c:showVal val="1"/>
            </c:dLbl>
            <c:spPr>
              <a:noFill/>
              <a:ln>
                <a:noFill/>
              </a:ln>
              <a:effectLst/>
            </c:spPr>
            <c:txPr>
              <a:bodyPr rot="0" vert="horz"/>
              <a:lstStyle/>
              <a:p>
                <a:pPr>
                  <a:defRPr/>
                </a:pPr>
                <a:endParaRPr lang="ru-RU"/>
              </a:p>
            </c:txPr>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Лист1!$A$2:$A$3</c:f>
              <c:strCache>
                <c:ptCount val="2"/>
                <c:pt idx="0">
                  <c:v>Уточненная бюджетная роспись</c:v>
                </c:pt>
                <c:pt idx="1">
                  <c:v>Исполнение расходов</c:v>
                </c:pt>
              </c:strCache>
            </c:strRef>
          </c:cat>
          <c:val>
            <c:numRef>
              <c:f>Лист1!$B$2:$B$3</c:f>
              <c:numCache>
                <c:formatCode>#,##0</c:formatCode>
                <c:ptCount val="2"/>
                <c:pt idx="0">
                  <c:v>3182395</c:v>
                </c:pt>
                <c:pt idx="1">
                  <c:v>3029071</c:v>
                </c:pt>
              </c:numCache>
            </c:numRef>
          </c:val>
          <c:extLst xmlns:c16r2="http://schemas.microsoft.com/office/drawing/2015/06/chart">
            <c:ext xmlns:c16="http://schemas.microsoft.com/office/drawing/2014/chart" uri="{C3380CC4-5D6E-409C-BE32-E72D297353CC}">
              <c16:uniqueId val="{00000000-9FC9-40C3-A078-F717DA1FD396}"/>
            </c:ext>
          </c:extLst>
        </c:ser>
        <c:gapWidth val="159"/>
        <c:overlap val="-27"/>
        <c:axId val="177653632"/>
        <c:axId val="177500928"/>
      </c:barChart>
      <c:catAx>
        <c:axId val="17765363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ru-RU"/>
          </a:p>
        </c:txPr>
        <c:crossAx val="177500928"/>
        <c:crosses val="autoZero"/>
        <c:auto val="1"/>
        <c:lblAlgn val="ctr"/>
        <c:lblOffset val="100"/>
      </c:catAx>
      <c:valAx>
        <c:axId val="177500928"/>
        <c:scaling>
          <c:orientation val="minMax"/>
          <c:min val="0"/>
        </c:scaling>
        <c:axPos val="l"/>
        <c:majorGridlines>
          <c:spPr>
            <a:ln w="9525" cap="flat" cmpd="sng" algn="ctr">
              <a:solidFill>
                <a:schemeClr val="tx1">
                  <a:lumMod val="15000"/>
                  <a:lumOff val="85000"/>
                </a:schemeClr>
              </a:solidFill>
              <a:round/>
            </a:ln>
            <a:effectLst/>
          </c:spPr>
        </c:majorGridlines>
        <c:numFmt formatCode="#,##0" sourceLinked="1"/>
        <c:majorTickMark val="none"/>
        <c:tickLblPos val="nextTo"/>
        <c:spPr>
          <a:noFill/>
          <a:ln>
            <a:noFill/>
          </a:ln>
          <a:effectLst/>
        </c:spPr>
        <c:txPr>
          <a:bodyPr rot="-60000000" vert="horz"/>
          <a:lstStyle/>
          <a:p>
            <a:pPr>
              <a:defRPr/>
            </a:pPr>
            <a:endParaRPr lang="ru-RU"/>
          </a:p>
        </c:txPr>
        <c:crossAx val="177653632"/>
        <c:crosses val="autoZero"/>
        <c:crossBetween val="between"/>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2800">
          <a:latin typeface="Times New Roman" pitchFamily="18" charset="0"/>
          <a:cs typeface="Times New Roman" pitchFamily="18" charset="0"/>
        </a:defRPr>
      </a:pPr>
      <a:endParaRPr lang="ru-RU"/>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pieChart>
        <c:varyColors val="1"/>
        <c:ser>
          <c:idx val="0"/>
          <c:order val="0"/>
          <c:tx>
            <c:strRef>
              <c:f>Лист1!$B$1</c:f>
              <c:strCache>
                <c:ptCount val="1"/>
                <c:pt idx="0">
                  <c:v>Безвозмездные поступления</c:v>
                </c:pt>
              </c:strCache>
            </c:strRef>
          </c:tx>
          <c:spPr>
            <a:gradFill>
              <a:gsLst>
                <a:gs pos="0">
                  <a:srgbClr val="92D050"/>
                </a:gs>
                <a:gs pos="100000">
                  <a:srgbClr val="47D9B6"/>
                </a:gs>
              </a:gsLst>
              <a:lin ang="0" scaled="0"/>
            </a:gradFill>
          </c:spPr>
          <c:dPt>
            <c:idx val="0"/>
            <c:spPr>
              <a:gradFill>
                <a:gsLst>
                  <a:gs pos="0">
                    <a:srgbClr val="FFFF00"/>
                  </a:gs>
                  <a:gs pos="100000">
                    <a:srgbClr val="FFC000"/>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2-EA16-428C-AC7C-CA9C86FF9F7A}"/>
              </c:ext>
            </c:extLst>
          </c:dPt>
          <c:dPt>
            <c:idx val="1"/>
            <c:spPr>
              <a:gradFill>
                <a:gsLst>
                  <a:gs pos="0">
                    <a:srgbClr val="92D050"/>
                  </a:gs>
                  <a:gs pos="100000">
                    <a:srgbClr val="47D9B6"/>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3-EA16-428C-AC7C-CA9C86FF9F7A}"/>
              </c:ext>
            </c:extLst>
          </c:dPt>
          <c:dPt>
            <c:idx val="2"/>
            <c:spPr>
              <a:gradFill>
                <a:gsLst>
                  <a:gs pos="0">
                    <a:srgbClr val="92D050"/>
                  </a:gs>
                  <a:gs pos="100000">
                    <a:srgbClr val="47D9B6"/>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7-EA16-428C-AC7C-CA9C86FF9F7A}"/>
              </c:ext>
            </c:extLst>
          </c:dPt>
          <c:dPt>
            <c:idx val="3"/>
            <c:spPr>
              <a:gradFill>
                <a:gsLst>
                  <a:gs pos="0">
                    <a:srgbClr val="0070C0"/>
                  </a:gs>
                  <a:gs pos="100000">
                    <a:srgbClr val="00B0F0"/>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4-EA16-428C-AC7C-CA9C86FF9F7A}"/>
              </c:ext>
            </c:extLst>
          </c:dPt>
          <c:dPt>
            <c:idx val="4"/>
            <c:spPr>
              <a:gradFill>
                <a:gsLst>
                  <a:gs pos="0">
                    <a:srgbClr val="FFA577"/>
                  </a:gs>
                  <a:gs pos="100000">
                    <a:srgbClr val="D55448"/>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6-EA16-428C-AC7C-CA9C86FF9F7A}"/>
              </c:ext>
            </c:extLst>
          </c:dPt>
          <c:dPt>
            <c:idx val="5"/>
            <c:spPr>
              <a:gradFill>
                <a:gsLst>
                  <a:gs pos="0">
                    <a:srgbClr val="92D050"/>
                  </a:gs>
                  <a:gs pos="100000">
                    <a:srgbClr val="47D9B6"/>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5-EA16-428C-AC7C-CA9C86FF9F7A}"/>
              </c:ext>
            </c:extLst>
          </c:dPt>
          <c:dPt>
            <c:idx val="6"/>
            <c:spPr>
              <a:gradFill>
                <a:gsLst>
                  <a:gs pos="0">
                    <a:srgbClr val="92D050"/>
                  </a:gs>
                  <a:gs pos="100000">
                    <a:srgbClr val="47D9B6"/>
                  </a:gs>
                </a:gsLst>
                <a:lin ang="0" scaled="0"/>
              </a:gradFill>
              <a:ln w="19050">
                <a:solidFill>
                  <a:schemeClr val="lt1"/>
                </a:solidFill>
              </a:ln>
              <a:effectLst/>
            </c:spPr>
            <c:extLst xmlns:c16r2="http://schemas.microsoft.com/office/drawing/2015/06/chart">
              <c:ext xmlns:c16="http://schemas.microsoft.com/office/drawing/2014/chart" uri="{C3380CC4-5D6E-409C-BE32-E72D297353CC}">
                <c16:uniqueId val="{00000001-EA16-428C-AC7C-CA9C86FF9F7A}"/>
              </c:ext>
            </c:extLst>
          </c:dPt>
          <c:dLbls>
            <c:dLbl>
              <c:idx val="0"/>
              <c:layout>
                <c:manualLayout>
                  <c:x val="-6.9737281703298348E-2"/>
                  <c:y val="0"/>
                </c:manualLayout>
              </c:layout>
              <c:tx>
                <c:rich>
                  <a:bodyPr/>
                  <a:lstStyle/>
                  <a:p>
                    <a:r>
                      <a:rPr lang="en-US" sz="3600" dirty="0">
                        <a:latin typeface="Times New Roman" pitchFamily="18" charset="0"/>
                        <a:cs typeface="Times New Roman" pitchFamily="18" charset="0"/>
                      </a:rPr>
                      <a:t>1</a:t>
                    </a:r>
                    <a:r>
                      <a:rPr lang="en-US" sz="3600" dirty="0"/>
                      <a:t>82 </a:t>
                    </a:r>
                    <a:r>
                      <a:rPr lang="en-US" sz="3600" dirty="0" smtClean="0"/>
                      <a:t>119</a:t>
                    </a:r>
                    <a:r>
                      <a:rPr lang="ru-RU" sz="3600" dirty="0" smtClean="0"/>
                      <a:t>,59</a:t>
                    </a:r>
                    <a:endParaRPr lang="en-US" sz="3600" dirty="0"/>
                  </a:p>
                </c:rich>
              </c:tx>
              <c:showVal val="1"/>
              <c:extLst xmlns:c16r2="http://schemas.microsoft.com/office/drawing/2015/06/chart">
                <c:ext xmlns:c15="http://schemas.microsoft.com/office/drawing/2012/chart" uri="{CE6537A1-D6FC-4f65-9D91-7224C49458BB}">
                  <c15:layout>
                    <c:manualLayout>
                      <c:w val="0.20096754525094596"/>
                      <c:h val="0.16305870674946979"/>
                    </c:manualLayout>
                  </c15:layout>
                </c:ext>
                <c:ext xmlns:c16="http://schemas.microsoft.com/office/drawing/2014/chart" uri="{C3380CC4-5D6E-409C-BE32-E72D297353CC}">
                  <c16:uniqueId val="{00000002-EA16-428C-AC7C-CA9C86FF9F7A}"/>
                </c:ext>
              </c:extLst>
            </c:dLbl>
            <c:dLbl>
              <c:idx val="1"/>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EA16-428C-AC7C-CA9C86FF9F7A}"/>
                </c:ext>
              </c:extLst>
            </c:dLbl>
            <c:dLbl>
              <c:idx val="2"/>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EA16-428C-AC7C-CA9C86FF9F7A}"/>
                </c:ext>
              </c:extLst>
            </c:dLbl>
            <c:dLbl>
              <c:idx val="3"/>
              <c:layout>
                <c:manualLayout>
                  <c:x val="-1.1924660066948587E-2"/>
                  <c:y val="2.7797836690762811E-2"/>
                </c:manualLayout>
              </c:layout>
              <c:tx>
                <c:rich>
                  <a:bodyPr/>
                  <a:lstStyle/>
                  <a:p>
                    <a:r>
                      <a:rPr lang="en-US" sz="3600" dirty="0">
                        <a:latin typeface="Times New Roman" pitchFamily="18" charset="0"/>
                        <a:cs typeface="Times New Roman" pitchFamily="18" charset="0"/>
                      </a:rPr>
                      <a:t>3</a:t>
                    </a:r>
                    <a:r>
                      <a:rPr lang="en-US" sz="3600" dirty="0"/>
                      <a:t>49 </a:t>
                    </a:r>
                    <a:r>
                      <a:rPr lang="en-US" sz="3600" dirty="0" smtClean="0"/>
                      <a:t>352</a:t>
                    </a:r>
                    <a:r>
                      <a:rPr lang="ru-RU" sz="3600" dirty="0" smtClean="0"/>
                      <a:t>,11</a:t>
                    </a:r>
                    <a:endParaRPr lang="en-US" sz="3600" dirty="0"/>
                  </a:p>
                </c:rich>
              </c:tx>
              <c:showVal val="1"/>
              <c:extLst xmlns:c16r2="http://schemas.microsoft.com/office/drawing/2015/06/chart">
                <c:ext xmlns:c15="http://schemas.microsoft.com/office/drawing/2012/chart" uri="{CE6537A1-D6FC-4f65-9D91-7224C49458BB}">
                  <c15:layout>
                    <c:manualLayout>
                      <c:w val="0.19060113824653407"/>
                      <c:h val="0.16305870674946979"/>
                    </c:manualLayout>
                  </c15:layout>
                </c:ext>
                <c:ext xmlns:c16="http://schemas.microsoft.com/office/drawing/2014/chart" uri="{C3380CC4-5D6E-409C-BE32-E72D297353CC}">
                  <c16:uniqueId val="{00000004-EA16-428C-AC7C-CA9C86FF9F7A}"/>
                </c:ext>
              </c:extLst>
            </c:dLbl>
            <c:dLbl>
              <c:idx val="4"/>
              <c:layout>
                <c:manualLayout>
                  <c:x val="-5.0156540024470807E-2"/>
                  <c:y val="3.1717991327639236E-2"/>
                </c:manualLayout>
              </c:layout>
              <c:tx>
                <c:rich>
                  <a:bodyPr/>
                  <a:lstStyle/>
                  <a:p>
                    <a:r>
                      <a:rPr lang="en-US" sz="3600" dirty="0">
                        <a:latin typeface="Times New Roman" pitchFamily="18" charset="0"/>
                        <a:cs typeface="Times New Roman" pitchFamily="18" charset="0"/>
                      </a:rPr>
                      <a:t>3</a:t>
                    </a:r>
                    <a:r>
                      <a:rPr lang="en-US" sz="3600" dirty="0"/>
                      <a:t>91 </a:t>
                    </a:r>
                    <a:r>
                      <a:rPr lang="en-US" sz="3600" dirty="0" smtClean="0"/>
                      <a:t>66</a:t>
                    </a:r>
                    <a:r>
                      <a:rPr lang="ru-RU" sz="3600" dirty="0" smtClean="0"/>
                      <a:t>6,56</a:t>
                    </a:r>
                    <a:endParaRPr lang="en-US" sz="3600" dirty="0"/>
                  </a:p>
                </c:rich>
              </c:tx>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EA16-428C-AC7C-CA9C86FF9F7A}"/>
                </c:ext>
              </c:extLst>
            </c:dLbl>
            <c:dLbl>
              <c:idx val="5"/>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EA16-428C-AC7C-CA9C86FF9F7A}"/>
                </c:ext>
              </c:extLst>
            </c:dLbl>
            <c:dLbl>
              <c:idx val="6"/>
              <c:layout>
                <c:manualLayout>
                  <c:x val="-0.10895601877870836"/>
                  <c:y val="-1.407745303977722E-2"/>
                </c:manualLayout>
              </c:layout>
              <c:tx>
                <c:rich>
                  <a:bodyPr/>
                  <a:lstStyle/>
                  <a:p>
                    <a:r>
                      <a:rPr lang="en-US" sz="3200" dirty="0">
                        <a:latin typeface="Times New Roman" pitchFamily="18" charset="0"/>
                        <a:cs typeface="Times New Roman" pitchFamily="18" charset="0"/>
                      </a:rPr>
                      <a:t>2</a:t>
                    </a:r>
                    <a:r>
                      <a:rPr lang="en-US" sz="3200" dirty="0"/>
                      <a:t> 096 </a:t>
                    </a:r>
                    <a:r>
                      <a:rPr lang="en-US" sz="3200" dirty="0" smtClean="0"/>
                      <a:t>140</a:t>
                    </a:r>
                    <a:r>
                      <a:rPr lang="ru-RU" sz="3200" dirty="0" smtClean="0"/>
                      <a:t>,17</a:t>
                    </a:r>
                    <a:endParaRPr lang="en-US" sz="3200" dirty="0"/>
                  </a:p>
                </c:rich>
              </c:tx>
              <c:showVal val="1"/>
            </c:dLbl>
            <c:spPr>
              <a:noFill/>
              <a:ln>
                <a:noFill/>
              </a:ln>
              <a:effectLst/>
            </c:spPr>
            <c:txPr>
              <a:bodyPr rot="0" spcFirstLastPara="1" vertOverflow="ellipsis" vert="horz" wrap="square" lIns="38100" tIns="19050" rIns="38100" bIns="19050" anchor="ctr" anchorCtr="1">
                <a:spAutoFit/>
              </a:bodyPr>
              <a:lstStyle/>
              <a:p>
                <a:pPr>
                  <a:defRPr sz="4000" b="1" i="0" u="none" strike="noStrike" kern="1200" baseline="0">
                    <a:solidFill>
                      <a:schemeClr val="tx1"/>
                    </a:solidFill>
                    <a:latin typeface="Times New Roman" pitchFamily="18" charset="0"/>
                    <a:ea typeface="+mn-ea"/>
                    <a:cs typeface="Times New Roman" pitchFamily="18" charset="0"/>
                  </a:defRPr>
                </a:pPr>
                <a:endParaRPr lang="ru-RU"/>
              </a:p>
            </c:txPr>
            <c:showVal val="1"/>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Лист1!$A$2:$A$8</c:f>
              <c:strCache>
                <c:ptCount val="7"/>
                <c:pt idx="0">
                  <c:v>Общегосударственные вопросы </c:v>
                </c:pt>
                <c:pt idx="1">
                  <c:v>Национальная оборона</c:v>
                </c:pt>
                <c:pt idx="2">
                  <c:v>Национальная безопасность </c:v>
                </c:pt>
                <c:pt idx="3">
                  <c:v>Национальная экономика</c:v>
                </c:pt>
                <c:pt idx="4">
                  <c:v>ЖКХ</c:v>
                </c:pt>
                <c:pt idx="5">
                  <c:v>Охрана окружающей среды </c:v>
                </c:pt>
                <c:pt idx="6">
                  <c:v>Соцсфера</c:v>
                </c:pt>
              </c:strCache>
            </c:strRef>
          </c:cat>
          <c:val>
            <c:numRef>
              <c:f>Лист1!$B$2:$B$8</c:f>
              <c:numCache>
                <c:formatCode>#,##0</c:formatCode>
                <c:ptCount val="7"/>
                <c:pt idx="0">
                  <c:v>182119</c:v>
                </c:pt>
                <c:pt idx="1">
                  <c:v>381</c:v>
                </c:pt>
                <c:pt idx="2">
                  <c:v>7621</c:v>
                </c:pt>
                <c:pt idx="3">
                  <c:v>349352</c:v>
                </c:pt>
                <c:pt idx="4">
                  <c:v>391667</c:v>
                </c:pt>
                <c:pt idx="5">
                  <c:v>1777</c:v>
                </c:pt>
                <c:pt idx="6">
                  <c:v>2096140</c:v>
                </c:pt>
              </c:numCache>
            </c:numRef>
          </c:val>
          <c:extLst xmlns:c16r2="http://schemas.microsoft.com/office/drawing/2015/06/chart">
            <c:ext xmlns:c16="http://schemas.microsoft.com/office/drawing/2014/chart" uri="{C3380CC4-5D6E-409C-BE32-E72D297353CC}">
              <c16:uniqueId val="{00000000-FA2B-48E4-AB67-2F7115D0668D}"/>
            </c:ext>
          </c:extLst>
        </c:ser>
        <c:firstSliceAng val="0"/>
      </c:pieChart>
      <c:spPr>
        <a:noFill/>
        <a:ln>
          <a:noFill/>
        </a:ln>
        <a:effectLst/>
      </c:spPr>
    </c:plotArea>
    <c:legend>
      <c:legendPos val="b"/>
      <c:legendEntry>
        <c:idx val="1"/>
        <c:delete val="1"/>
      </c:legendEntry>
      <c:legendEntry>
        <c:idx val="2"/>
        <c:delete val="1"/>
      </c:legendEntry>
      <c:legendEntry>
        <c:idx val="5"/>
        <c:delete val="1"/>
      </c:legendEntry>
      <c:layout>
        <c:manualLayout>
          <c:xMode val="edge"/>
          <c:yMode val="edge"/>
          <c:x val="1.4000186843289659E-4"/>
          <c:y val="0.67446120952343969"/>
          <c:w val="0.99971990919729559"/>
          <c:h val="0.32553879047656381"/>
        </c:manualLayout>
      </c:layout>
      <c:spPr>
        <a:noFill/>
        <a:ln>
          <a:noFill/>
        </a:ln>
        <a:effectLst/>
      </c:spPr>
      <c:txPr>
        <a:bodyPr rot="0" spcFirstLastPara="1" vertOverflow="ellipsis" vert="horz" wrap="square" anchor="ctr" anchorCtr="1"/>
        <a:lstStyle/>
        <a:p>
          <a:pPr>
            <a:defRPr sz="3000" b="1" i="0" u="none" strike="noStrike" kern="1200" baseline="0">
              <a:solidFill>
                <a:schemeClr val="tx1"/>
              </a:solidFill>
              <a:latin typeface="Times New Roman" pitchFamily="18" charset="0"/>
              <a:ea typeface="+mn-ea"/>
              <a:cs typeface="Times New Roman" pitchFamily="18" charset="0"/>
            </a:defRPr>
          </a:pPr>
          <a:endParaRPr lang="ru-RU"/>
        </a:p>
      </c:txPr>
    </c:legend>
    <c:plotVisOnly val="1"/>
    <c:dispBlanksAs val="zero"/>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ru-RU"/>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ru-RU"/>
  <c:chart>
    <c:view3D>
      <c:rAngAx val="1"/>
    </c:view3D>
    <c:plotArea>
      <c:layout/>
      <c:bar3DChart>
        <c:barDir val="col"/>
        <c:grouping val="clustered"/>
        <c:ser>
          <c:idx val="0"/>
          <c:order val="0"/>
          <c:spPr>
            <a:solidFill>
              <a:srgbClr val="FF0000"/>
            </a:solidFill>
          </c:spPr>
          <c:dPt>
            <c:idx val="1"/>
            <c:spPr>
              <a:solidFill>
                <a:srgbClr val="00B050"/>
              </a:solidFill>
            </c:spPr>
          </c:dPt>
          <c:dLbls>
            <c:dLbl>
              <c:idx val="0"/>
              <c:layout>
                <c:manualLayout>
                  <c:x val="-2.3188405797101387E-2"/>
                  <c:y val="-3.7225042301184452E-2"/>
                </c:manualLayout>
              </c:layout>
              <c:tx>
                <c:rich>
                  <a:bodyPr/>
                  <a:lstStyle/>
                  <a:p>
                    <a:r>
                      <a:rPr lang="ru-RU" sz="5400" dirty="0" smtClean="0"/>
                      <a:t>20,00</a:t>
                    </a:r>
                    <a:endParaRPr lang="en-US" sz="5400" dirty="0"/>
                  </a:p>
                </c:rich>
              </c:tx>
              <c:showVal val="1"/>
            </c:dLbl>
            <c:dLbl>
              <c:idx val="1"/>
              <c:layout>
                <c:manualLayout>
                  <c:x val="0.12326388888888978"/>
                  <c:y val="-1.3698630136986301E-2"/>
                </c:manualLayout>
              </c:layout>
              <c:tx>
                <c:rich>
                  <a:bodyPr/>
                  <a:lstStyle/>
                  <a:p>
                    <a:r>
                      <a:rPr lang="ru-RU" sz="5400" dirty="0" smtClean="0"/>
                      <a:t>1</a:t>
                    </a:r>
                    <a:r>
                      <a:rPr lang="ru-RU" dirty="0" smtClean="0"/>
                      <a:t>2,05</a:t>
                    </a:r>
                    <a:endParaRPr lang="en-US" dirty="0"/>
                  </a:p>
                </c:rich>
              </c:tx>
              <c:showVal val="1"/>
            </c:dLbl>
            <c:txPr>
              <a:bodyPr/>
              <a:lstStyle/>
              <a:p>
                <a:pPr>
                  <a:defRPr sz="5400" b="1">
                    <a:latin typeface="Times New Roman" pitchFamily="18" charset="0"/>
                    <a:cs typeface="Times New Roman" pitchFamily="18" charset="0"/>
                  </a:defRPr>
                </a:pPr>
                <a:endParaRPr lang="ru-RU"/>
              </a:p>
            </c:txPr>
            <c:showVal val="1"/>
          </c:dLbls>
          <c:cat>
            <c:strRef>
              <c:f>Лист5!$A$3:$A$4</c:f>
              <c:strCache>
                <c:ptCount val="2"/>
                <c:pt idx="0">
                  <c:v>НА 01.01.2020</c:v>
                </c:pt>
                <c:pt idx="1">
                  <c:v>НА 01.01.2021</c:v>
                </c:pt>
              </c:strCache>
            </c:strRef>
          </c:cat>
          <c:val>
            <c:numRef>
              <c:f>Лист5!$B$3:$B$4</c:f>
              <c:numCache>
                <c:formatCode>General</c:formatCode>
                <c:ptCount val="2"/>
                <c:pt idx="0">
                  <c:v>30900</c:v>
                </c:pt>
                <c:pt idx="1">
                  <c:v>20000</c:v>
                </c:pt>
              </c:numCache>
            </c:numRef>
          </c:val>
        </c:ser>
        <c:shape val="cone"/>
        <c:axId val="129804544"/>
        <c:axId val="129818624"/>
        <c:axId val="0"/>
      </c:bar3DChart>
      <c:catAx>
        <c:axId val="129804544"/>
        <c:scaling>
          <c:orientation val="minMax"/>
        </c:scaling>
        <c:delete val="1"/>
        <c:axPos val="b"/>
        <c:tickLblPos val="none"/>
        <c:crossAx val="129818624"/>
        <c:crosses val="autoZero"/>
        <c:auto val="1"/>
        <c:lblAlgn val="ctr"/>
        <c:lblOffset val="100"/>
      </c:catAx>
      <c:valAx>
        <c:axId val="129818624"/>
        <c:scaling>
          <c:orientation val="minMax"/>
        </c:scaling>
        <c:delete val="1"/>
        <c:axPos val="l"/>
        <c:majorGridlines/>
        <c:numFmt formatCode="General" sourceLinked="1"/>
        <c:tickLblPos val="none"/>
        <c:crossAx val="129804544"/>
        <c:crosses val="autoZero"/>
        <c:crossBetween val="between"/>
      </c:valAx>
    </c:plotArea>
    <c:plotVisOnly val="1"/>
  </c:chart>
  <c:externalData r:id="rId1"/>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D28F5D-EDD4-4618-ACA8-950C3168A797}" type="doc">
      <dgm:prSet loTypeId="urn:microsoft.com/office/officeart/2005/8/layout/radial5" loCatId="cycle" qsTypeId="urn:microsoft.com/office/officeart/2005/8/quickstyle/3d1" qsCatId="3D" csTypeId="urn:microsoft.com/office/officeart/2005/8/colors/colorful1" csCatId="colorful" phldr="1"/>
      <dgm:spPr/>
      <dgm:t>
        <a:bodyPr/>
        <a:lstStyle/>
        <a:p>
          <a:endParaRPr lang="ru-RU"/>
        </a:p>
      </dgm:t>
    </dgm:pt>
    <dgm:pt modelId="{0373EF17-1787-4E09-8913-B69CD5552E10}">
      <dgm:prSet phldrT="[Текст]"/>
      <dgm:spPr>
        <a:solidFill>
          <a:schemeClr val="accent2">
            <a:lumMod val="75000"/>
          </a:schemeClr>
        </a:solidFill>
      </dgm:spPr>
      <dgm:t>
        <a:bodyPr/>
        <a:lstStyle/>
        <a:p>
          <a:r>
            <a:rPr lang="ru-RU" b="1" dirty="0" smtClean="0">
              <a:solidFill>
                <a:schemeClr val="tx1"/>
              </a:solidFill>
              <a:latin typeface="Times New Roman" pitchFamily="18" charset="0"/>
              <a:cs typeface="Times New Roman" pitchFamily="18" charset="0"/>
            </a:rPr>
            <a:t>РАБОЧАЯ ГРУППА  по реализации плана мероприятий</a:t>
          </a:r>
          <a:endParaRPr lang="ru-RU" b="1" dirty="0">
            <a:solidFill>
              <a:schemeClr val="tx1"/>
            </a:solidFill>
            <a:latin typeface="Times New Roman" pitchFamily="18" charset="0"/>
            <a:cs typeface="Times New Roman" pitchFamily="18" charset="0"/>
          </a:endParaRPr>
        </a:p>
      </dgm:t>
    </dgm:pt>
    <dgm:pt modelId="{86DE82BC-1064-4671-A125-088587A6724A}" type="parTrans" cxnId="{D9AE2BDD-637D-4D95-97DD-835109377C2A}">
      <dgm:prSet/>
      <dgm:spPr/>
      <dgm:t>
        <a:bodyPr/>
        <a:lstStyle/>
        <a:p>
          <a:endParaRPr lang="ru-RU"/>
        </a:p>
      </dgm:t>
    </dgm:pt>
    <dgm:pt modelId="{15AF6191-F6D2-4C84-BE73-97E5F415F154}" type="sibTrans" cxnId="{D9AE2BDD-637D-4D95-97DD-835109377C2A}">
      <dgm:prSet/>
      <dgm:spPr/>
      <dgm:t>
        <a:bodyPr/>
        <a:lstStyle/>
        <a:p>
          <a:endParaRPr lang="ru-RU"/>
        </a:p>
      </dgm:t>
    </dgm:pt>
    <dgm:pt modelId="{88F35884-37E9-4F6A-8B41-7F05B723D605}">
      <dgm:prSet phldrT="[Текст]" custT="1"/>
      <dgm:spPr>
        <a:solidFill>
          <a:srgbClr val="C00000"/>
        </a:solidFill>
      </dgm:spPr>
      <dgm:t>
        <a:bodyPr/>
        <a:lstStyle/>
        <a:p>
          <a:r>
            <a:rPr lang="ru-RU" sz="2800" b="1" dirty="0" smtClean="0">
              <a:solidFill>
                <a:schemeClr val="bg1"/>
              </a:solidFill>
              <a:latin typeface="Times New Roman" pitchFamily="18" charset="0"/>
              <a:cs typeface="Times New Roman" pitchFamily="18" charset="0"/>
            </a:rPr>
            <a:t>Выявлено 22 безхозных объектов </a:t>
          </a:r>
          <a:endParaRPr lang="ru-RU" sz="2800" b="1" dirty="0">
            <a:solidFill>
              <a:schemeClr val="bg1"/>
            </a:solidFill>
            <a:latin typeface="Times New Roman" pitchFamily="18" charset="0"/>
            <a:cs typeface="Times New Roman" pitchFamily="18" charset="0"/>
          </a:endParaRPr>
        </a:p>
      </dgm:t>
    </dgm:pt>
    <dgm:pt modelId="{5F509F5D-B87F-484E-83E6-88B31E4C4D4B}" type="parTrans" cxnId="{ED2C2E66-4650-40AF-8F99-D0B0D8F68160}">
      <dgm:prSet/>
      <dgm:spPr>
        <a:solidFill>
          <a:srgbClr val="C00000"/>
        </a:solidFill>
      </dgm:spPr>
      <dgm:t>
        <a:bodyPr/>
        <a:lstStyle/>
        <a:p>
          <a:endParaRPr lang="ru-RU" dirty="0"/>
        </a:p>
      </dgm:t>
    </dgm:pt>
    <dgm:pt modelId="{67795A2A-C175-46F5-A835-4FBA8BBAE596}" type="sibTrans" cxnId="{ED2C2E66-4650-40AF-8F99-D0B0D8F68160}">
      <dgm:prSet/>
      <dgm:spPr/>
      <dgm:t>
        <a:bodyPr/>
        <a:lstStyle/>
        <a:p>
          <a:endParaRPr lang="ru-RU"/>
        </a:p>
      </dgm:t>
    </dgm:pt>
    <dgm:pt modelId="{A22C69B2-3CBE-4733-BE3A-193BD96433F5}">
      <dgm:prSet phldrT="[Текст]" custT="1"/>
      <dgm:spPr>
        <a:solidFill>
          <a:srgbClr val="92D050"/>
        </a:solidFill>
      </dgm:spPr>
      <dgm:t>
        <a:bodyPr/>
        <a:lstStyle/>
        <a:p>
          <a:r>
            <a:rPr lang="ru-RU" sz="2800" b="1" dirty="0" smtClean="0">
              <a:solidFill>
                <a:schemeClr val="tx1"/>
              </a:solidFill>
              <a:latin typeface="Times New Roman" pitchFamily="18" charset="0"/>
              <a:cs typeface="Times New Roman" pitchFamily="18" charset="0"/>
            </a:rPr>
            <a:t>Снижение </a:t>
          </a:r>
          <a:r>
            <a:rPr lang="ru-RU" sz="2700" b="1" dirty="0" smtClean="0">
              <a:solidFill>
                <a:schemeClr val="tx1"/>
              </a:solidFill>
              <a:latin typeface="Times New Roman" pitchFamily="18" charset="0"/>
              <a:cs typeface="Times New Roman" pitchFamily="18" charset="0"/>
            </a:rPr>
            <a:t>задолженности по дохам от сдачи в аренду имущества и земельных участков</a:t>
          </a:r>
          <a:r>
            <a:rPr lang="ru-RU" sz="2800" b="1" dirty="0" smtClean="0">
              <a:solidFill>
                <a:schemeClr val="tx1"/>
              </a:solidFill>
              <a:latin typeface="Times New Roman" pitchFamily="18" charset="0"/>
              <a:cs typeface="Times New Roman" pitchFamily="18" charset="0"/>
            </a:rPr>
            <a:t>  на   10 659,20 тыс. рублей</a:t>
          </a:r>
          <a:endParaRPr lang="ru-RU" sz="2800" b="1" dirty="0">
            <a:solidFill>
              <a:schemeClr val="tx1"/>
            </a:solidFill>
            <a:latin typeface="Times New Roman" pitchFamily="18" charset="0"/>
            <a:cs typeface="Times New Roman" pitchFamily="18" charset="0"/>
          </a:endParaRPr>
        </a:p>
      </dgm:t>
    </dgm:pt>
    <dgm:pt modelId="{9D328F9C-7B06-4755-AEA6-8CBB3CD165B0}" type="parTrans" cxnId="{C17D155B-BFFB-45E2-9219-8787E766ADBD}">
      <dgm:prSet/>
      <dgm:spPr>
        <a:solidFill>
          <a:srgbClr val="92D050"/>
        </a:solidFill>
      </dgm:spPr>
      <dgm:t>
        <a:bodyPr/>
        <a:lstStyle/>
        <a:p>
          <a:endParaRPr lang="ru-RU" dirty="0"/>
        </a:p>
      </dgm:t>
    </dgm:pt>
    <dgm:pt modelId="{0B4805D2-0643-4D56-9447-FCAFE2E93BF0}" type="sibTrans" cxnId="{C17D155B-BFFB-45E2-9219-8787E766ADBD}">
      <dgm:prSet/>
      <dgm:spPr/>
      <dgm:t>
        <a:bodyPr/>
        <a:lstStyle/>
        <a:p>
          <a:endParaRPr lang="ru-RU"/>
        </a:p>
      </dgm:t>
    </dgm:pt>
    <dgm:pt modelId="{ED270C07-604F-4620-86F0-F4830DD60D20}">
      <dgm:prSet phldrT="[Текст]" custT="1"/>
      <dgm:spPr>
        <a:solidFill>
          <a:srgbClr val="7030A0"/>
        </a:solidFill>
      </dgm:spPr>
      <dgm:t>
        <a:bodyPr/>
        <a:lstStyle/>
        <a:p>
          <a:r>
            <a:rPr lang="ru-RU" sz="2800" b="1" dirty="0" smtClean="0">
              <a:solidFill>
                <a:schemeClr val="bg1"/>
              </a:solidFill>
              <a:latin typeface="Times New Roman" pitchFamily="18" charset="0"/>
              <a:cs typeface="Times New Roman" pitchFamily="18" charset="0"/>
            </a:rPr>
            <a:t>Направленно 152 претензии на  сумму              10 526,98 тыс. рублей</a:t>
          </a:r>
          <a:endParaRPr lang="ru-RU" sz="2800" b="1" dirty="0">
            <a:solidFill>
              <a:schemeClr val="bg1"/>
            </a:solidFill>
            <a:latin typeface="Times New Roman" pitchFamily="18" charset="0"/>
            <a:cs typeface="Times New Roman" pitchFamily="18" charset="0"/>
          </a:endParaRPr>
        </a:p>
      </dgm:t>
    </dgm:pt>
    <dgm:pt modelId="{7560D8EF-AD5C-49D8-A067-E93E8A4B8757}" type="parTrans" cxnId="{F6DF5477-538C-441D-B0E2-C34D32D04C87}">
      <dgm:prSet/>
      <dgm:spPr>
        <a:solidFill>
          <a:srgbClr val="7030A0"/>
        </a:solidFill>
      </dgm:spPr>
      <dgm:t>
        <a:bodyPr/>
        <a:lstStyle/>
        <a:p>
          <a:endParaRPr lang="ru-RU" dirty="0"/>
        </a:p>
      </dgm:t>
    </dgm:pt>
    <dgm:pt modelId="{88C0D132-E68F-4E1E-80B3-24131EC421A3}" type="sibTrans" cxnId="{F6DF5477-538C-441D-B0E2-C34D32D04C87}">
      <dgm:prSet/>
      <dgm:spPr/>
      <dgm:t>
        <a:bodyPr/>
        <a:lstStyle/>
        <a:p>
          <a:endParaRPr lang="ru-RU"/>
        </a:p>
      </dgm:t>
    </dgm:pt>
    <dgm:pt modelId="{F2571A71-10E6-449E-BB3B-DD675C622404}">
      <dgm:prSet phldrT="[Текст]" custT="1"/>
      <dgm:spPr>
        <a:solidFill>
          <a:srgbClr val="00B0F0"/>
        </a:solidFill>
      </dgm:spPr>
      <dgm:t>
        <a:bodyPr/>
        <a:lstStyle/>
        <a:p>
          <a:r>
            <a:rPr lang="ru-RU" sz="2800" b="1" dirty="0" smtClean="0">
              <a:solidFill>
                <a:schemeClr val="tx1"/>
              </a:solidFill>
              <a:latin typeface="Times New Roman" pitchFamily="18" charset="0"/>
              <a:cs typeface="Times New Roman" pitchFamily="18" charset="0"/>
            </a:rPr>
            <a:t>13 аукционов (продажа права аренды на сумму         1 597,23 тыс. рублей)</a:t>
          </a:r>
          <a:endParaRPr lang="ru-RU" sz="2800" b="1" dirty="0">
            <a:solidFill>
              <a:schemeClr val="tx1"/>
            </a:solidFill>
            <a:latin typeface="Times New Roman" pitchFamily="18" charset="0"/>
            <a:cs typeface="Times New Roman" pitchFamily="18" charset="0"/>
          </a:endParaRPr>
        </a:p>
      </dgm:t>
    </dgm:pt>
    <dgm:pt modelId="{19BB7371-3B58-4259-BB80-241E1D48ECD7}" type="parTrans" cxnId="{6A915C72-0F40-4BE2-AFD4-66ED52352735}">
      <dgm:prSet/>
      <dgm:spPr>
        <a:solidFill>
          <a:srgbClr val="00B0F0"/>
        </a:solidFill>
      </dgm:spPr>
      <dgm:t>
        <a:bodyPr/>
        <a:lstStyle/>
        <a:p>
          <a:endParaRPr lang="ru-RU" dirty="0"/>
        </a:p>
      </dgm:t>
    </dgm:pt>
    <dgm:pt modelId="{FF20A99A-F2AA-4C91-A83C-9CC7D1493DB4}" type="sibTrans" cxnId="{6A915C72-0F40-4BE2-AFD4-66ED52352735}">
      <dgm:prSet/>
      <dgm:spPr/>
      <dgm:t>
        <a:bodyPr/>
        <a:lstStyle/>
        <a:p>
          <a:endParaRPr lang="ru-RU"/>
        </a:p>
      </dgm:t>
    </dgm:pt>
    <dgm:pt modelId="{0F7D2FC4-2F45-4589-B86A-3AE574C412DD}">
      <dgm:prSet phldrT="[Текст]" custT="1"/>
      <dgm:spPr>
        <a:solidFill>
          <a:srgbClr val="FFC000"/>
        </a:solidFill>
      </dgm:spPr>
      <dgm:t>
        <a:bodyPr/>
        <a:lstStyle/>
        <a:p>
          <a:r>
            <a:rPr lang="ru-RU" sz="2800" b="1" dirty="0" smtClean="0">
              <a:solidFill>
                <a:schemeClr val="tx1"/>
              </a:solidFill>
              <a:latin typeface="Times New Roman" pitchFamily="18" charset="0"/>
              <a:cs typeface="Times New Roman" pitchFamily="18" charset="0"/>
            </a:rPr>
            <a:t>1 аукциона (на установку рекламных конструкций на сумму 549,00 тыс. рублей)</a:t>
          </a:r>
          <a:endParaRPr lang="ru-RU" sz="2800" b="1" dirty="0">
            <a:solidFill>
              <a:schemeClr val="tx1"/>
            </a:solidFill>
            <a:latin typeface="Times New Roman" pitchFamily="18" charset="0"/>
            <a:cs typeface="Times New Roman" pitchFamily="18" charset="0"/>
          </a:endParaRPr>
        </a:p>
      </dgm:t>
    </dgm:pt>
    <dgm:pt modelId="{55A69A72-A643-4F38-9F4A-9393CD863492}" type="parTrans" cxnId="{7A399AF0-92A5-4081-A4F9-FFD1ABF67312}">
      <dgm:prSet/>
      <dgm:spPr>
        <a:solidFill>
          <a:srgbClr val="FFC000"/>
        </a:solidFill>
      </dgm:spPr>
      <dgm:t>
        <a:bodyPr/>
        <a:lstStyle/>
        <a:p>
          <a:endParaRPr lang="ru-RU" dirty="0"/>
        </a:p>
      </dgm:t>
    </dgm:pt>
    <dgm:pt modelId="{0ABCDE30-1E43-4713-8A5D-50CCECAB0232}" type="sibTrans" cxnId="{7A399AF0-92A5-4081-A4F9-FFD1ABF67312}">
      <dgm:prSet/>
      <dgm:spPr/>
      <dgm:t>
        <a:bodyPr/>
        <a:lstStyle/>
        <a:p>
          <a:endParaRPr lang="ru-RU"/>
        </a:p>
      </dgm:t>
    </dgm:pt>
    <dgm:pt modelId="{E09B1989-0A0E-49DD-96E7-DC9F9B674F85}">
      <dgm:prSet phldrT="[Текст]" custT="1"/>
      <dgm:spPr>
        <a:solidFill>
          <a:srgbClr val="FFFF00"/>
        </a:solidFill>
      </dgm:spPr>
      <dgm:t>
        <a:bodyPr/>
        <a:lstStyle/>
        <a:p>
          <a:r>
            <a:rPr lang="ru-RU" sz="2800" b="1" dirty="0" smtClean="0">
              <a:solidFill>
                <a:schemeClr val="tx1"/>
              </a:solidFill>
              <a:latin typeface="Times New Roman" pitchFamily="18" charset="0"/>
              <a:cs typeface="Times New Roman" pitchFamily="18" charset="0"/>
            </a:rPr>
            <a:t>38 совместных закупок</a:t>
          </a:r>
          <a:endParaRPr lang="ru-RU" sz="2800" b="1" dirty="0">
            <a:solidFill>
              <a:schemeClr val="tx1"/>
            </a:solidFill>
            <a:latin typeface="Times New Roman" pitchFamily="18" charset="0"/>
            <a:cs typeface="Times New Roman" pitchFamily="18" charset="0"/>
          </a:endParaRPr>
        </a:p>
      </dgm:t>
    </dgm:pt>
    <dgm:pt modelId="{F3C36702-2B08-490F-9627-D91E80E0EEA9}" type="parTrans" cxnId="{4233AF9F-DE1E-4E1D-BE0F-9710311ACE1B}">
      <dgm:prSet/>
      <dgm:spPr>
        <a:solidFill>
          <a:srgbClr val="FFFF00"/>
        </a:solidFill>
      </dgm:spPr>
      <dgm:t>
        <a:bodyPr/>
        <a:lstStyle/>
        <a:p>
          <a:endParaRPr lang="ru-RU" dirty="0"/>
        </a:p>
      </dgm:t>
    </dgm:pt>
    <dgm:pt modelId="{99DDAFB5-7BCF-4582-81A8-A169C93D5DB1}" type="sibTrans" cxnId="{4233AF9F-DE1E-4E1D-BE0F-9710311ACE1B}">
      <dgm:prSet/>
      <dgm:spPr/>
      <dgm:t>
        <a:bodyPr/>
        <a:lstStyle/>
        <a:p>
          <a:endParaRPr lang="ru-RU"/>
        </a:p>
      </dgm:t>
    </dgm:pt>
    <dgm:pt modelId="{7B98A07F-74B5-45B1-93DE-9465DF6D3F42}" type="pres">
      <dgm:prSet presAssocID="{66D28F5D-EDD4-4618-ACA8-950C3168A797}" presName="Name0" presStyleCnt="0">
        <dgm:presLayoutVars>
          <dgm:chMax val="1"/>
          <dgm:dir/>
          <dgm:animLvl val="ctr"/>
          <dgm:resizeHandles val="exact"/>
        </dgm:presLayoutVars>
      </dgm:prSet>
      <dgm:spPr/>
      <dgm:t>
        <a:bodyPr/>
        <a:lstStyle/>
        <a:p>
          <a:endParaRPr lang="ru-RU"/>
        </a:p>
      </dgm:t>
    </dgm:pt>
    <dgm:pt modelId="{3AFF90C0-9FF9-465A-A03A-42DD27E81EBA}" type="pres">
      <dgm:prSet presAssocID="{0373EF17-1787-4E09-8913-B69CD5552E10}" presName="centerShape" presStyleLbl="node0" presStyleIdx="0" presStyleCnt="1"/>
      <dgm:spPr/>
      <dgm:t>
        <a:bodyPr/>
        <a:lstStyle/>
        <a:p>
          <a:endParaRPr lang="ru-RU"/>
        </a:p>
      </dgm:t>
    </dgm:pt>
    <dgm:pt modelId="{7225BF71-F375-4EAE-97D3-F29F9EE32D8A}" type="pres">
      <dgm:prSet presAssocID="{5F509F5D-B87F-484E-83E6-88B31E4C4D4B}" presName="parTrans" presStyleLbl="sibTrans2D1" presStyleIdx="0" presStyleCnt="6"/>
      <dgm:spPr/>
      <dgm:t>
        <a:bodyPr/>
        <a:lstStyle/>
        <a:p>
          <a:endParaRPr lang="ru-RU"/>
        </a:p>
      </dgm:t>
    </dgm:pt>
    <dgm:pt modelId="{6C40FC3A-EEA7-47FF-B27C-428C1C525A73}" type="pres">
      <dgm:prSet presAssocID="{5F509F5D-B87F-484E-83E6-88B31E4C4D4B}" presName="connectorText" presStyleLbl="sibTrans2D1" presStyleIdx="0" presStyleCnt="6"/>
      <dgm:spPr/>
      <dgm:t>
        <a:bodyPr/>
        <a:lstStyle/>
        <a:p>
          <a:endParaRPr lang="ru-RU"/>
        </a:p>
      </dgm:t>
    </dgm:pt>
    <dgm:pt modelId="{BED96D2B-6D96-4652-A428-910C65DA7F69}" type="pres">
      <dgm:prSet presAssocID="{88F35884-37E9-4F6A-8B41-7F05B723D605}" presName="node" presStyleLbl="node1" presStyleIdx="0" presStyleCnt="6">
        <dgm:presLayoutVars>
          <dgm:bulletEnabled val="1"/>
        </dgm:presLayoutVars>
      </dgm:prSet>
      <dgm:spPr/>
      <dgm:t>
        <a:bodyPr/>
        <a:lstStyle/>
        <a:p>
          <a:endParaRPr lang="ru-RU"/>
        </a:p>
      </dgm:t>
    </dgm:pt>
    <dgm:pt modelId="{3D316664-B286-4A9E-BAE3-4E0CD9EF5449}" type="pres">
      <dgm:prSet presAssocID="{9D328F9C-7B06-4755-AEA6-8CBB3CD165B0}" presName="parTrans" presStyleLbl="sibTrans2D1" presStyleIdx="1" presStyleCnt="6"/>
      <dgm:spPr/>
      <dgm:t>
        <a:bodyPr/>
        <a:lstStyle/>
        <a:p>
          <a:endParaRPr lang="ru-RU"/>
        </a:p>
      </dgm:t>
    </dgm:pt>
    <dgm:pt modelId="{F89D2FA0-1825-4DBA-BE70-BEBDA0DAF293}" type="pres">
      <dgm:prSet presAssocID="{9D328F9C-7B06-4755-AEA6-8CBB3CD165B0}" presName="connectorText" presStyleLbl="sibTrans2D1" presStyleIdx="1" presStyleCnt="6"/>
      <dgm:spPr/>
      <dgm:t>
        <a:bodyPr/>
        <a:lstStyle/>
        <a:p>
          <a:endParaRPr lang="ru-RU"/>
        </a:p>
      </dgm:t>
    </dgm:pt>
    <dgm:pt modelId="{7433E0C6-DDFA-4D98-937C-251EF14D68C0}" type="pres">
      <dgm:prSet presAssocID="{A22C69B2-3CBE-4733-BE3A-193BD96433F5}" presName="node" presStyleLbl="node1" presStyleIdx="1" presStyleCnt="6">
        <dgm:presLayoutVars>
          <dgm:bulletEnabled val="1"/>
        </dgm:presLayoutVars>
      </dgm:prSet>
      <dgm:spPr/>
      <dgm:t>
        <a:bodyPr/>
        <a:lstStyle/>
        <a:p>
          <a:endParaRPr lang="ru-RU"/>
        </a:p>
      </dgm:t>
    </dgm:pt>
    <dgm:pt modelId="{A5CDBA8D-4AB6-43C1-BC58-91BA6C790DB0}" type="pres">
      <dgm:prSet presAssocID="{7560D8EF-AD5C-49D8-A067-E93E8A4B8757}" presName="parTrans" presStyleLbl="sibTrans2D1" presStyleIdx="2" presStyleCnt="6"/>
      <dgm:spPr/>
      <dgm:t>
        <a:bodyPr/>
        <a:lstStyle/>
        <a:p>
          <a:endParaRPr lang="ru-RU"/>
        </a:p>
      </dgm:t>
    </dgm:pt>
    <dgm:pt modelId="{55D238D8-A6F9-465A-BC81-323EEFFA410C}" type="pres">
      <dgm:prSet presAssocID="{7560D8EF-AD5C-49D8-A067-E93E8A4B8757}" presName="connectorText" presStyleLbl="sibTrans2D1" presStyleIdx="2" presStyleCnt="6"/>
      <dgm:spPr/>
      <dgm:t>
        <a:bodyPr/>
        <a:lstStyle/>
        <a:p>
          <a:endParaRPr lang="ru-RU"/>
        </a:p>
      </dgm:t>
    </dgm:pt>
    <dgm:pt modelId="{90F04FD9-CF62-46A0-B0E9-F9F208F53204}" type="pres">
      <dgm:prSet presAssocID="{ED270C07-604F-4620-86F0-F4830DD60D20}" presName="node" presStyleLbl="node1" presStyleIdx="2" presStyleCnt="6">
        <dgm:presLayoutVars>
          <dgm:bulletEnabled val="1"/>
        </dgm:presLayoutVars>
      </dgm:prSet>
      <dgm:spPr/>
      <dgm:t>
        <a:bodyPr/>
        <a:lstStyle/>
        <a:p>
          <a:endParaRPr lang="ru-RU"/>
        </a:p>
      </dgm:t>
    </dgm:pt>
    <dgm:pt modelId="{67D9362B-BA45-4237-B5A0-61A2ADB41FCD}" type="pres">
      <dgm:prSet presAssocID="{19BB7371-3B58-4259-BB80-241E1D48ECD7}" presName="parTrans" presStyleLbl="sibTrans2D1" presStyleIdx="3" presStyleCnt="6"/>
      <dgm:spPr/>
      <dgm:t>
        <a:bodyPr/>
        <a:lstStyle/>
        <a:p>
          <a:endParaRPr lang="ru-RU"/>
        </a:p>
      </dgm:t>
    </dgm:pt>
    <dgm:pt modelId="{05CFF7F4-ECCB-49B0-BE8F-3B31FF6E73CC}" type="pres">
      <dgm:prSet presAssocID="{19BB7371-3B58-4259-BB80-241E1D48ECD7}" presName="connectorText" presStyleLbl="sibTrans2D1" presStyleIdx="3" presStyleCnt="6"/>
      <dgm:spPr/>
      <dgm:t>
        <a:bodyPr/>
        <a:lstStyle/>
        <a:p>
          <a:endParaRPr lang="ru-RU"/>
        </a:p>
      </dgm:t>
    </dgm:pt>
    <dgm:pt modelId="{9E3A4370-9C30-472F-B75A-9535821C8E55}" type="pres">
      <dgm:prSet presAssocID="{F2571A71-10E6-449E-BB3B-DD675C622404}" presName="node" presStyleLbl="node1" presStyleIdx="3" presStyleCnt="6">
        <dgm:presLayoutVars>
          <dgm:bulletEnabled val="1"/>
        </dgm:presLayoutVars>
      </dgm:prSet>
      <dgm:spPr/>
      <dgm:t>
        <a:bodyPr/>
        <a:lstStyle/>
        <a:p>
          <a:endParaRPr lang="ru-RU"/>
        </a:p>
      </dgm:t>
    </dgm:pt>
    <dgm:pt modelId="{597FF228-B06A-4875-8CA2-84B410909D80}" type="pres">
      <dgm:prSet presAssocID="{55A69A72-A643-4F38-9F4A-9393CD863492}" presName="parTrans" presStyleLbl="sibTrans2D1" presStyleIdx="4" presStyleCnt="6"/>
      <dgm:spPr/>
      <dgm:t>
        <a:bodyPr/>
        <a:lstStyle/>
        <a:p>
          <a:endParaRPr lang="ru-RU"/>
        </a:p>
      </dgm:t>
    </dgm:pt>
    <dgm:pt modelId="{39138799-8EDA-4320-A279-F871E7890971}" type="pres">
      <dgm:prSet presAssocID="{55A69A72-A643-4F38-9F4A-9393CD863492}" presName="connectorText" presStyleLbl="sibTrans2D1" presStyleIdx="4" presStyleCnt="6"/>
      <dgm:spPr/>
      <dgm:t>
        <a:bodyPr/>
        <a:lstStyle/>
        <a:p>
          <a:endParaRPr lang="ru-RU"/>
        </a:p>
      </dgm:t>
    </dgm:pt>
    <dgm:pt modelId="{23B441AE-9A4F-40BC-ACCD-4001156846C4}" type="pres">
      <dgm:prSet presAssocID="{0F7D2FC4-2F45-4589-B86A-3AE574C412DD}" presName="node" presStyleLbl="node1" presStyleIdx="4" presStyleCnt="6">
        <dgm:presLayoutVars>
          <dgm:bulletEnabled val="1"/>
        </dgm:presLayoutVars>
      </dgm:prSet>
      <dgm:spPr/>
      <dgm:t>
        <a:bodyPr/>
        <a:lstStyle/>
        <a:p>
          <a:endParaRPr lang="ru-RU"/>
        </a:p>
      </dgm:t>
    </dgm:pt>
    <dgm:pt modelId="{8DC85DBA-6EE3-44CC-80EA-E20E1F5E7998}" type="pres">
      <dgm:prSet presAssocID="{F3C36702-2B08-490F-9627-D91E80E0EEA9}" presName="parTrans" presStyleLbl="sibTrans2D1" presStyleIdx="5" presStyleCnt="6"/>
      <dgm:spPr/>
      <dgm:t>
        <a:bodyPr/>
        <a:lstStyle/>
        <a:p>
          <a:endParaRPr lang="ru-RU"/>
        </a:p>
      </dgm:t>
    </dgm:pt>
    <dgm:pt modelId="{49592CD0-905F-4257-9553-1A799E4D78C1}" type="pres">
      <dgm:prSet presAssocID="{F3C36702-2B08-490F-9627-D91E80E0EEA9}" presName="connectorText" presStyleLbl="sibTrans2D1" presStyleIdx="5" presStyleCnt="6"/>
      <dgm:spPr/>
      <dgm:t>
        <a:bodyPr/>
        <a:lstStyle/>
        <a:p>
          <a:endParaRPr lang="ru-RU"/>
        </a:p>
      </dgm:t>
    </dgm:pt>
    <dgm:pt modelId="{392030AA-B089-4090-8639-6487515727F7}" type="pres">
      <dgm:prSet presAssocID="{E09B1989-0A0E-49DD-96E7-DC9F9B674F85}" presName="node" presStyleLbl="node1" presStyleIdx="5" presStyleCnt="6">
        <dgm:presLayoutVars>
          <dgm:bulletEnabled val="1"/>
        </dgm:presLayoutVars>
      </dgm:prSet>
      <dgm:spPr/>
      <dgm:t>
        <a:bodyPr/>
        <a:lstStyle/>
        <a:p>
          <a:endParaRPr lang="ru-RU"/>
        </a:p>
      </dgm:t>
    </dgm:pt>
  </dgm:ptLst>
  <dgm:cxnLst>
    <dgm:cxn modelId="{9D8C3A2E-9C89-42B3-9B68-D8BCE84CDB7C}" type="presOf" srcId="{19BB7371-3B58-4259-BB80-241E1D48ECD7}" destId="{05CFF7F4-ECCB-49B0-BE8F-3B31FF6E73CC}" srcOrd="1" destOrd="0" presId="urn:microsoft.com/office/officeart/2005/8/layout/radial5"/>
    <dgm:cxn modelId="{9BB0728D-F68B-49C3-B256-0D783CDE4CD6}" type="presOf" srcId="{5F509F5D-B87F-484E-83E6-88B31E4C4D4B}" destId="{6C40FC3A-EEA7-47FF-B27C-428C1C525A73}" srcOrd="1" destOrd="0" presId="urn:microsoft.com/office/officeart/2005/8/layout/radial5"/>
    <dgm:cxn modelId="{54C8C7F2-BD99-4BB6-95FF-CC5C4E9E3EE2}" type="presOf" srcId="{55A69A72-A643-4F38-9F4A-9393CD863492}" destId="{597FF228-B06A-4875-8CA2-84B410909D80}" srcOrd="0" destOrd="0" presId="urn:microsoft.com/office/officeart/2005/8/layout/radial5"/>
    <dgm:cxn modelId="{7A399AF0-92A5-4081-A4F9-FFD1ABF67312}" srcId="{0373EF17-1787-4E09-8913-B69CD5552E10}" destId="{0F7D2FC4-2F45-4589-B86A-3AE574C412DD}" srcOrd="4" destOrd="0" parTransId="{55A69A72-A643-4F38-9F4A-9393CD863492}" sibTransId="{0ABCDE30-1E43-4713-8A5D-50CCECAB0232}"/>
    <dgm:cxn modelId="{F3B04934-70BE-45F4-9937-1E271959E35F}" type="presOf" srcId="{0373EF17-1787-4E09-8913-B69CD5552E10}" destId="{3AFF90C0-9FF9-465A-A03A-42DD27E81EBA}" srcOrd="0" destOrd="0" presId="urn:microsoft.com/office/officeart/2005/8/layout/radial5"/>
    <dgm:cxn modelId="{5C693587-FB19-49D2-9F42-D7657899225A}" type="presOf" srcId="{A22C69B2-3CBE-4733-BE3A-193BD96433F5}" destId="{7433E0C6-DDFA-4D98-937C-251EF14D68C0}" srcOrd="0" destOrd="0" presId="urn:microsoft.com/office/officeart/2005/8/layout/radial5"/>
    <dgm:cxn modelId="{6A915C72-0F40-4BE2-AFD4-66ED52352735}" srcId="{0373EF17-1787-4E09-8913-B69CD5552E10}" destId="{F2571A71-10E6-449E-BB3B-DD675C622404}" srcOrd="3" destOrd="0" parTransId="{19BB7371-3B58-4259-BB80-241E1D48ECD7}" sibTransId="{FF20A99A-F2AA-4C91-A83C-9CC7D1493DB4}"/>
    <dgm:cxn modelId="{5845A41A-E302-42F4-A2BA-1B9DB1B11A95}" type="presOf" srcId="{66D28F5D-EDD4-4618-ACA8-950C3168A797}" destId="{7B98A07F-74B5-45B1-93DE-9465DF6D3F42}" srcOrd="0" destOrd="0" presId="urn:microsoft.com/office/officeart/2005/8/layout/radial5"/>
    <dgm:cxn modelId="{F6DF5477-538C-441D-B0E2-C34D32D04C87}" srcId="{0373EF17-1787-4E09-8913-B69CD5552E10}" destId="{ED270C07-604F-4620-86F0-F4830DD60D20}" srcOrd="2" destOrd="0" parTransId="{7560D8EF-AD5C-49D8-A067-E93E8A4B8757}" sibTransId="{88C0D132-E68F-4E1E-80B3-24131EC421A3}"/>
    <dgm:cxn modelId="{03F2385D-2DA6-4827-8A87-3A74958E5B0F}" type="presOf" srcId="{7560D8EF-AD5C-49D8-A067-E93E8A4B8757}" destId="{55D238D8-A6F9-465A-BC81-323EEFFA410C}" srcOrd="1" destOrd="0" presId="urn:microsoft.com/office/officeart/2005/8/layout/radial5"/>
    <dgm:cxn modelId="{5CA90C60-C7D6-4DFF-9F4B-39EA96DAAEC8}" type="presOf" srcId="{19BB7371-3B58-4259-BB80-241E1D48ECD7}" destId="{67D9362B-BA45-4237-B5A0-61A2ADB41FCD}" srcOrd="0" destOrd="0" presId="urn:microsoft.com/office/officeart/2005/8/layout/radial5"/>
    <dgm:cxn modelId="{6441B853-7E2B-4DE8-937C-FE8421C25E3D}" type="presOf" srcId="{5F509F5D-B87F-484E-83E6-88B31E4C4D4B}" destId="{7225BF71-F375-4EAE-97D3-F29F9EE32D8A}" srcOrd="0" destOrd="0" presId="urn:microsoft.com/office/officeart/2005/8/layout/radial5"/>
    <dgm:cxn modelId="{ED2C2E66-4650-40AF-8F99-D0B0D8F68160}" srcId="{0373EF17-1787-4E09-8913-B69CD5552E10}" destId="{88F35884-37E9-4F6A-8B41-7F05B723D605}" srcOrd="0" destOrd="0" parTransId="{5F509F5D-B87F-484E-83E6-88B31E4C4D4B}" sibTransId="{67795A2A-C175-46F5-A835-4FBA8BBAE596}"/>
    <dgm:cxn modelId="{C17D155B-BFFB-45E2-9219-8787E766ADBD}" srcId="{0373EF17-1787-4E09-8913-B69CD5552E10}" destId="{A22C69B2-3CBE-4733-BE3A-193BD96433F5}" srcOrd="1" destOrd="0" parTransId="{9D328F9C-7B06-4755-AEA6-8CBB3CD165B0}" sibTransId="{0B4805D2-0643-4D56-9447-FCAFE2E93BF0}"/>
    <dgm:cxn modelId="{1B03F808-913F-47CF-91E9-E110CD373FBF}" type="presOf" srcId="{9D328F9C-7B06-4755-AEA6-8CBB3CD165B0}" destId="{F89D2FA0-1825-4DBA-BE70-BEBDA0DAF293}" srcOrd="1" destOrd="0" presId="urn:microsoft.com/office/officeart/2005/8/layout/radial5"/>
    <dgm:cxn modelId="{12694FD5-E3F2-4190-B291-F2DC863FE0C9}" type="presOf" srcId="{9D328F9C-7B06-4755-AEA6-8CBB3CD165B0}" destId="{3D316664-B286-4A9E-BAE3-4E0CD9EF5449}" srcOrd="0" destOrd="0" presId="urn:microsoft.com/office/officeart/2005/8/layout/radial5"/>
    <dgm:cxn modelId="{B72161A8-A281-4CEB-A7EF-EDA313BD965D}" type="presOf" srcId="{7560D8EF-AD5C-49D8-A067-E93E8A4B8757}" destId="{A5CDBA8D-4AB6-43C1-BC58-91BA6C790DB0}" srcOrd="0" destOrd="0" presId="urn:microsoft.com/office/officeart/2005/8/layout/radial5"/>
    <dgm:cxn modelId="{4233AF9F-DE1E-4E1D-BE0F-9710311ACE1B}" srcId="{0373EF17-1787-4E09-8913-B69CD5552E10}" destId="{E09B1989-0A0E-49DD-96E7-DC9F9B674F85}" srcOrd="5" destOrd="0" parTransId="{F3C36702-2B08-490F-9627-D91E80E0EEA9}" sibTransId="{99DDAFB5-7BCF-4582-81A8-A169C93D5DB1}"/>
    <dgm:cxn modelId="{8CA29141-D396-4D01-8783-DCE8746419DE}" type="presOf" srcId="{88F35884-37E9-4F6A-8B41-7F05B723D605}" destId="{BED96D2B-6D96-4652-A428-910C65DA7F69}" srcOrd="0" destOrd="0" presId="urn:microsoft.com/office/officeart/2005/8/layout/radial5"/>
    <dgm:cxn modelId="{9EBE2119-44CE-4DD3-8F02-D0ED866FD8F7}" type="presOf" srcId="{ED270C07-604F-4620-86F0-F4830DD60D20}" destId="{90F04FD9-CF62-46A0-B0E9-F9F208F53204}" srcOrd="0" destOrd="0" presId="urn:microsoft.com/office/officeart/2005/8/layout/radial5"/>
    <dgm:cxn modelId="{2BC5CFA3-7C17-454C-BCBA-C56ABA0EE21A}" type="presOf" srcId="{55A69A72-A643-4F38-9F4A-9393CD863492}" destId="{39138799-8EDA-4320-A279-F871E7890971}" srcOrd="1" destOrd="0" presId="urn:microsoft.com/office/officeart/2005/8/layout/radial5"/>
    <dgm:cxn modelId="{55687CC0-DA59-46C0-91B3-91C3C71F30E1}" type="presOf" srcId="{0F7D2FC4-2F45-4589-B86A-3AE574C412DD}" destId="{23B441AE-9A4F-40BC-ACCD-4001156846C4}" srcOrd="0" destOrd="0" presId="urn:microsoft.com/office/officeart/2005/8/layout/radial5"/>
    <dgm:cxn modelId="{D70071DA-7F60-4AF8-8442-66906CFF0BDD}" type="presOf" srcId="{F3C36702-2B08-490F-9627-D91E80E0EEA9}" destId="{49592CD0-905F-4257-9553-1A799E4D78C1}" srcOrd="1" destOrd="0" presId="urn:microsoft.com/office/officeart/2005/8/layout/radial5"/>
    <dgm:cxn modelId="{855A3C71-DDC9-4EAB-9D90-18312A5D6B08}" type="presOf" srcId="{F3C36702-2B08-490F-9627-D91E80E0EEA9}" destId="{8DC85DBA-6EE3-44CC-80EA-E20E1F5E7998}" srcOrd="0" destOrd="0" presId="urn:microsoft.com/office/officeart/2005/8/layout/radial5"/>
    <dgm:cxn modelId="{9F609C94-B586-44B5-BC96-338BF5260494}" type="presOf" srcId="{E09B1989-0A0E-49DD-96E7-DC9F9B674F85}" destId="{392030AA-B089-4090-8639-6487515727F7}" srcOrd="0" destOrd="0" presId="urn:microsoft.com/office/officeart/2005/8/layout/radial5"/>
    <dgm:cxn modelId="{E05E16F1-4BF1-43ED-8C22-668143850897}" type="presOf" srcId="{F2571A71-10E6-449E-BB3B-DD675C622404}" destId="{9E3A4370-9C30-472F-B75A-9535821C8E55}" srcOrd="0" destOrd="0" presId="urn:microsoft.com/office/officeart/2005/8/layout/radial5"/>
    <dgm:cxn modelId="{D9AE2BDD-637D-4D95-97DD-835109377C2A}" srcId="{66D28F5D-EDD4-4618-ACA8-950C3168A797}" destId="{0373EF17-1787-4E09-8913-B69CD5552E10}" srcOrd="0" destOrd="0" parTransId="{86DE82BC-1064-4671-A125-088587A6724A}" sibTransId="{15AF6191-F6D2-4C84-BE73-97E5F415F154}"/>
    <dgm:cxn modelId="{EE2C4F12-15CC-43E3-94B3-3F364596B495}" type="presParOf" srcId="{7B98A07F-74B5-45B1-93DE-9465DF6D3F42}" destId="{3AFF90C0-9FF9-465A-A03A-42DD27E81EBA}" srcOrd="0" destOrd="0" presId="urn:microsoft.com/office/officeart/2005/8/layout/radial5"/>
    <dgm:cxn modelId="{97D8729F-8A0D-43BD-BBDC-E4B2D21C726E}" type="presParOf" srcId="{7B98A07F-74B5-45B1-93DE-9465DF6D3F42}" destId="{7225BF71-F375-4EAE-97D3-F29F9EE32D8A}" srcOrd="1" destOrd="0" presId="urn:microsoft.com/office/officeart/2005/8/layout/radial5"/>
    <dgm:cxn modelId="{9A1A1CB3-24DC-4DDB-9491-FE57791601E6}" type="presParOf" srcId="{7225BF71-F375-4EAE-97D3-F29F9EE32D8A}" destId="{6C40FC3A-EEA7-47FF-B27C-428C1C525A73}" srcOrd="0" destOrd="0" presId="urn:microsoft.com/office/officeart/2005/8/layout/radial5"/>
    <dgm:cxn modelId="{0E1EAAD0-7276-4FA9-A7B9-C7E4FE5CFE4D}" type="presParOf" srcId="{7B98A07F-74B5-45B1-93DE-9465DF6D3F42}" destId="{BED96D2B-6D96-4652-A428-910C65DA7F69}" srcOrd="2" destOrd="0" presId="urn:microsoft.com/office/officeart/2005/8/layout/radial5"/>
    <dgm:cxn modelId="{4C1F8BCA-392D-48D5-940E-B145424E7099}" type="presParOf" srcId="{7B98A07F-74B5-45B1-93DE-9465DF6D3F42}" destId="{3D316664-B286-4A9E-BAE3-4E0CD9EF5449}" srcOrd="3" destOrd="0" presId="urn:microsoft.com/office/officeart/2005/8/layout/radial5"/>
    <dgm:cxn modelId="{E5ED7134-EE05-4FFE-A083-AC21F2CA5E68}" type="presParOf" srcId="{3D316664-B286-4A9E-BAE3-4E0CD9EF5449}" destId="{F89D2FA0-1825-4DBA-BE70-BEBDA0DAF293}" srcOrd="0" destOrd="0" presId="urn:microsoft.com/office/officeart/2005/8/layout/radial5"/>
    <dgm:cxn modelId="{8AE6EB4D-D13C-4EDE-8ECF-E32FCA1E42A3}" type="presParOf" srcId="{7B98A07F-74B5-45B1-93DE-9465DF6D3F42}" destId="{7433E0C6-DDFA-4D98-937C-251EF14D68C0}" srcOrd="4" destOrd="0" presId="urn:microsoft.com/office/officeart/2005/8/layout/radial5"/>
    <dgm:cxn modelId="{5B34011E-297A-4C50-9899-C7C441D8DF43}" type="presParOf" srcId="{7B98A07F-74B5-45B1-93DE-9465DF6D3F42}" destId="{A5CDBA8D-4AB6-43C1-BC58-91BA6C790DB0}" srcOrd="5" destOrd="0" presId="urn:microsoft.com/office/officeart/2005/8/layout/radial5"/>
    <dgm:cxn modelId="{349FB467-D473-4744-826B-2555C09CE060}" type="presParOf" srcId="{A5CDBA8D-4AB6-43C1-BC58-91BA6C790DB0}" destId="{55D238D8-A6F9-465A-BC81-323EEFFA410C}" srcOrd="0" destOrd="0" presId="urn:microsoft.com/office/officeart/2005/8/layout/radial5"/>
    <dgm:cxn modelId="{8BAB9199-39B1-4B11-A5A5-81B90CEC9775}" type="presParOf" srcId="{7B98A07F-74B5-45B1-93DE-9465DF6D3F42}" destId="{90F04FD9-CF62-46A0-B0E9-F9F208F53204}" srcOrd="6" destOrd="0" presId="urn:microsoft.com/office/officeart/2005/8/layout/radial5"/>
    <dgm:cxn modelId="{BE48B32D-1A7E-4695-9368-65F33B949AB4}" type="presParOf" srcId="{7B98A07F-74B5-45B1-93DE-9465DF6D3F42}" destId="{67D9362B-BA45-4237-B5A0-61A2ADB41FCD}" srcOrd="7" destOrd="0" presId="urn:microsoft.com/office/officeart/2005/8/layout/radial5"/>
    <dgm:cxn modelId="{2EB79C0F-85F1-4AB5-833A-490ACF8C5B84}" type="presParOf" srcId="{67D9362B-BA45-4237-B5A0-61A2ADB41FCD}" destId="{05CFF7F4-ECCB-49B0-BE8F-3B31FF6E73CC}" srcOrd="0" destOrd="0" presId="urn:microsoft.com/office/officeart/2005/8/layout/radial5"/>
    <dgm:cxn modelId="{AED974A9-8164-4BBA-BCC6-CEED3522934B}" type="presParOf" srcId="{7B98A07F-74B5-45B1-93DE-9465DF6D3F42}" destId="{9E3A4370-9C30-472F-B75A-9535821C8E55}" srcOrd="8" destOrd="0" presId="urn:microsoft.com/office/officeart/2005/8/layout/radial5"/>
    <dgm:cxn modelId="{B3FCFC1A-C5F0-4165-8307-C3F7A4D80329}" type="presParOf" srcId="{7B98A07F-74B5-45B1-93DE-9465DF6D3F42}" destId="{597FF228-B06A-4875-8CA2-84B410909D80}" srcOrd="9" destOrd="0" presId="urn:microsoft.com/office/officeart/2005/8/layout/radial5"/>
    <dgm:cxn modelId="{9CD549E9-CAB4-455C-AD6A-09C65FFA3599}" type="presParOf" srcId="{597FF228-B06A-4875-8CA2-84B410909D80}" destId="{39138799-8EDA-4320-A279-F871E7890971}" srcOrd="0" destOrd="0" presId="urn:microsoft.com/office/officeart/2005/8/layout/radial5"/>
    <dgm:cxn modelId="{AEA25776-B32A-4710-AB4F-466028FDFCD2}" type="presParOf" srcId="{7B98A07F-74B5-45B1-93DE-9465DF6D3F42}" destId="{23B441AE-9A4F-40BC-ACCD-4001156846C4}" srcOrd="10" destOrd="0" presId="urn:microsoft.com/office/officeart/2005/8/layout/radial5"/>
    <dgm:cxn modelId="{BA53463D-E111-40D8-BF64-CDEF95E62B48}" type="presParOf" srcId="{7B98A07F-74B5-45B1-93DE-9465DF6D3F42}" destId="{8DC85DBA-6EE3-44CC-80EA-E20E1F5E7998}" srcOrd="11" destOrd="0" presId="urn:microsoft.com/office/officeart/2005/8/layout/radial5"/>
    <dgm:cxn modelId="{B257965E-11F7-4CAC-9D63-0EB1B0DB3B80}" type="presParOf" srcId="{8DC85DBA-6EE3-44CC-80EA-E20E1F5E7998}" destId="{49592CD0-905F-4257-9553-1A799E4D78C1}" srcOrd="0" destOrd="0" presId="urn:microsoft.com/office/officeart/2005/8/layout/radial5"/>
    <dgm:cxn modelId="{0959DEED-B517-4AA5-B05D-916C3F4A6CFD}" type="presParOf" srcId="{7B98A07F-74B5-45B1-93DE-9465DF6D3F42}" destId="{392030AA-B089-4090-8639-6487515727F7}" srcOrd="12" destOrd="0" presId="urn:microsoft.com/office/officeart/2005/8/layout/radial5"/>
  </dgm:cxnLst>
  <dgm:bg>
    <a:noFill/>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D5D543-35D0-45DC-A770-EE2860A04E2E}" type="doc">
      <dgm:prSet loTypeId="urn:microsoft.com/office/officeart/2005/8/layout/cycle7" loCatId="cycle" qsTypeId="urn:microsoft.com/office/officeart/2005/8/quickstyle/3d4" qsCatId="3D" csTypeId="urn:microsoft.com/office/officeart/2005/8/colors/accent2_5" csCatId="accent2" phldr="1"/>
      <dgm:spPr/>
      <dgm:t>
        <a:bodyPr/>
        <a:lstStyle/>
        <a:p>
          <a:endParaRPr lang="ru-RU"/>
        </a:p>
      </dgm:t>
    </dgm:pt>
    <dgm:pt modelId="{B2375B3E-37D5-42A2-B4CE-7ED8C790AB82}">
      <dgm:prSet phldrT="[Текст]" custT="1"/>
      <dgm:spPr/>
      <dgm:t>
        <a:bodyPr/>
        <a:lstStyle/>
        <a:p>
          <a:r>
            <a:rPr lang="ru-RU" sz="2400" b="1" dirty="0" smtClean="0">
              <a:solidFill>
                <a:schemeClr val="tx1"/>
              </a:solidFill>
              <a:latin typeface="Times New Roman" pitchFamily="18" charset="0"/>
              <a:cs typeface="Times New Roman" pitchFamily="18" charset="0"/>
            </a:rPr>
            <a:t>Темп роста доходов 14,8%</a:t>
          </a:r>
          <a:endParaRPr lang="ru-RU" sz="2400" b="1" dirty="0">
            <a:solidFill>
              <a:schemeClr val="tx1"/>
            </a:solidFill>
            <a:latin typeface="Times New Roman" pitchFamily="18" charset="0"/>
            <a:cs typeface="Times New Roman" pitchFamily="18" charset="0"/>
          </a:endParaRPr>
        </a:p>
      </dgm:t>
    </dgm:pt>
    <dgm:pt modelId="{196FCC74-735A-4910-A756-967EFBF8DF51}" type="parTrans" cxnId="{BEF35C9C-F767-443C-9226-1DA5772ED436}">
      <dgm:prSet/>
      <dgm:spPr/>
      <dgm:t>
        <a:bodyPr/>
        <a:lstStyle/>
        <a:p>
          <a:endParaRPr lang="ru-RU"/>
        </a:p>
      </dgm:t>
    </dgm:pt>
    <dgm:pt modelId="{EDD0FB5E-E01A-478C-A4AB-AAD54162AAD9}" type="sibTrans" cxnId="{BEF35C9C-F767-443C-9226-1DA5772ED436}">
      <dgm:prSet/>
      <dgm:spPr>
        <a:solidFill>
          <a:schemeClr val="accent4">
            <a:lumMod val="75000"/>
          </a:schemeClr>
        </a:solidFill>
      </dgm:spPr>
      <dgm:t>
        <a:bodyPr/>
        <a:lstStyle/>
        <a:p>
          <a:endParaRPr lang="ru-RU" dirty="0"/>
        </a:p>
      </dgm:t>
    </dgm:pt>
    <dgm:pt modelId="{263A1F75-F744-4740-8450-D1F3598D289B}">
      <dgm:prSet phldrT="[Текст]" custT="1"/>
      <dgm:spPr/>
      <dgm:t>
        <a:bodyPr/>
        <a:lstStyle/>
        <a:p>
          <a:r>
            <a:rPr lang="ru-RU" sz="2400" b="1" dirty="0" smtClean="0">
              <a:solidFill>
                <a:schemeClr val="tx1"/>
              </a:solidFill>
              <a:latin typeface="Times New Roman" pitchFamily="18" charset="0"/>
              <a:cs typeface="Times New Roman" pitchFamily="18" charset="0"/>
            </a:rPr>
            <a:t>За счет увеличение неналоговых доходов</a:t>
          </a:r>
          <a:endParaRPr lang="ru-RU" sz="2400" b="1" dirty="0">
            <a:solidFill>
              <a:schemeClr val="tx1"/>
            </a:solidFill>
            <a:latin typeface="Times New Roman" pitchFamily="18" charset="0"/>
            <a:cs typeface="Times New Roman" pitchFamily="18" charset="0"/>
          </a:endParaRPr>
        </a:p>
      </dgm:t>
    </dgm:pt>
    <dgm:pt modelId="{4C8C52C8-4B59-411C-AF6E-8C5CD4D673FE}" type="parTrans" cxnId="{F1823A29-977F-49B0-865F-84DEB8AA96BC}">
      <dgm:prSet/>
      <dgm:spPr/>
      <dgm:t>
        <a:bodyPr/>
        <a:lstStyle/>
        <a:p>
          <a:endParaRPr lang="ru-RU"/>
        </a:p>
      </dgm:t>
    </dgm:pt>
    <dgm:pt modelId="{05F5AE7C-1C4A-4C84-BCBD-504B3225FE2D}" type="sibTrans" cxnId="{F1823A29-977F-49B0-865F-84DEB8AA96BC}">
      <dgm:prSet/>
      <dgm:spPr>
        <a:solidFill>
          <a:schemeClr val="accent2">
            <a:lumMod val="75000"/>
          </a:schemeClr>
        </a:solidFill>
      </dgm:spPr>
      <dgm:t>
        <a:bodyPr/>
        <a:lstStyle/>
        <a:p>
          <a:endParaRPr lang="ru-RU" dirty="0"/>
        </a:p>
      </dgm:t>
    </dgm:pt>
    <dgm:pt modelId="{1592C90E-CA1A-4929-B4E0-11C3A05490DA}">
      <dgm:prSet phldrT="[Текст]" custT="1"/>
      <dgm:spPr/>
      <dgm:t>
        <a:bodyPr/>
        <a:lstStyle/>
        <a:p>
          <a:r>
            <a:rPr lang="ru-RU" sz="2400" b="1" dirty="0" smtClean="0">
              <a:solidFill>
                <a:schemeClr val="tx1"/>
              </a:solidFill>
              <a:latin typeface="Times New Roman" pitchFamily="18" charset="0"/>
              <a:cs typeface="Times New Roman" pitchFamily="18" charset="0"/>
            </a:rPr>
            <a:t>Темп роста собственных доходов 29,6%</a:t>
          </a:r>
          <a:endParaRPr lang="ru-RU" sz="2400" b="1" dirty="0">
            <a:solidFill>
              <a:schemeClr val="tx1"/>
            </a:solidFill>
            <a:latin typeface="Times New Roman" pitchFamily="18" charset="0"/>
            <a:cs typeface="Times New Roman" pitchFamily="18" charset="0"/>
          </a:endParaRPr>
        </a:p>
      </dgm:t>
    </dgm:pt>
    <dgm:pt modelId="{BBCC6344-1A64-4AEB-B9A9-B439ED254044}" type="parTrans" cxnId="{C72F7109-F393-4B81-93F4-7EFCD3EF3618}">
      <dgm:prSet/>
      <dgm:spPr/>
      <dgm:t>
        <a:bodyPr/>
        <a:lstStyle/>
        <a:p>
          <a:endParaRPr lang="ru-RU"/>
        </a:p>
      </dgm:t>
    </dgm:pt>
    <dgm:pt modelId="{ED45FB8D-D1DD-4E26-B33D-CB70CA9DADA6}" type="sibTrans" cxnId="{C72F7109-F393-4B81-93F4-7EFCD3EF3618}">
      <dgm:prSet/>
      <dgm:spPr>
        <a:solidFill>
          <a:schemeClr val="accent2">
            <a:lumMod val="75000"/>
          </a:schemeClr>
        </a:solidFill>
      </dgm:spPr>
      <dgm:t>
        <a:bodyPr/>
        <a:lstStyle/>
        <a:p>
          <a:endParaRPr lang="ru-RU" dirty="0"/>
        </a:p>
      </dgm:t>
    </dgm:pt>
    <dgm:pt modelId="{FEF4E455-5887-403E-B882-393FD16BC108}" type="pres">
      <dgm:prSet presAssocID="{C9D5D543-35D0-45DC-A770-EE2860A04E2E}" presName="Name0" presStyleCnt="0">
        <dgm:presLayoutVars>
          <dgm:dir/>
          <dgm:resizeHandles val="exact"/>
        </dgm:presLayoutVars>
      </dgm:prSet>
      <dgm:spPr/>
      <dgm:t>
        <a:bodyPr/>
        <a:lstStyle/>
        <a:p>
          <a:endParaRPr lang="ru-RU"/>
        </a:p>
      </dgm:t>
    </dgm:pt>
    <dgm:pt modelId="{B9D47909-1863-4B6B-B72C-D0EEB2E1EA16}" type="pres">
      <dgm:prSet presAssocID="{B2375B3E-37D5-42A2-B4CE-7ED8C790AB82}" presName="node" presStyleLbl="node1" presStyleIdx="0" presStyleCnt="3">
        <dgm:presLayoutVars>
          <dgm:bulletEnabled val="1"/>
        </dgm:presLayoutVars>
      </dgm:prSet>
      <dgm:spPr/>
      <dgm:t>
        <a:bodyPr/>
        <a:lstStyle/>
        <a:p>
          <a:endParaRPr lang="ru-RU"/>
        </a:p>
      </dgm:t>
    </dgm:pt>
    <dgm:pt modelId="{17AA0E8E-72F5-4438-97FB-7B3F870C4183}" type="pres">
      <dgm:prSet presAssocID="{EDD0FB5E-E01A-478C-A4AB-AAD54162AAD9}" presName="sibTrans" presStyleLbl="sibTrans2D1" presStyleIdx="0" presStyleCnt="3"/>
      <dgm:spPr/>
      <dgm:t>
        <a:bodyPr/>
        <a:lstStyle/>
        <a:p>
          <a:endParaRPr lang="ru-RU"/>
        </a:p>
      </dgm:t>
    </dgm:pt>
    <dgm:pt modelId="{A21F24FA-EA2A-42E0-99A1-C3A55FDE2862}" type="pres">
      <dgm:prSet presAssocID="{EDD0FB5E-E01A-478C-A4AB-AAD54162AAD9}" presName="connectorText" presStyleLbl="sibTrans2D1" presStyleIdx="0" presStyleCnt="3"/>
      <dgm:spPr/>
      <dgm:t>
        <a:bodyPr/>
        <a:lstStyle/>
        <a:p>
          <a:endParaRPr lang="ru-RU"/>
        </a:p>
      </dgm:t>
    </dgm:pt>
    <dgm:pt modelId="{155EFFB8-2EE9-4D5E-B565-A8650D184CFE}" type="pres">
      <dgm:prSet presAssocID="{263A1F75-F744-4740-8450-D1F3598D289B}" presName="node" presStyleLbl="node1" presStyleIdx="1" presStyleCnt="3">
        <dgm:presLayoutVars>
          <dgm:bulletEnabled val="1"/>
        </dgm:presLayoutVars>
      </dgm:prSet>
      <dgm:spPr/>
      <dgm:t>
        <a:bodyPr/>
        <a:lstStyle/>
        <a:p>
          <a:endParaRPr lang="ru-RU"/>
        </a:p>
      </dgm:t>
    </dgm:pt>
    <dgm:pt modelId="{CEA25A2B-7C9E-4D5E-B01A-3FDE71C33B93}" type="pres">
      <dgm:prSet presAssocID="{05F5AE7C-1C4A-4C84-BCBD-504B3225FE2D}" presName="sibTrans" presStyleLbl="sibTrans2D1" presStyleIdx="1" presStyleCnt="3"/>
      <dgm:spPr/>
      <dgm:t>
        <a:bodyPr/>
        <a:lstStyle/>
        <a:p>
          <a:endParaRPr lang="ru-RU"/>
        </a:p>
      </dgm:t>
    </dgm:pt>
    <dgm:pt modelId="{FE261FED-9C81-4160-BB70-8282FD67B4A7}" type="pres">
      <dgm:prSet presAssocID="{05F5AE7C-1C4A-4C84-BCBD-504B3225FE2D}" presName="connectorText" presStyleLbl="sibTrans2D1" presStyleIdx="1" presStyleCnt="3"/>
      <dgm:spPr/>
      <dgm:t>
        <a:bodyPr/>
        <a:lstStyle/>
        <a:p>
          <a:endParaRPr lang="ru-RU"/>
        </a:p>
      </dgm:t>
    </dgm:pt>
    <dgm:pt modelId="{8C55C16E-8169-4F7A-9020-06F20F413483}" type="pres">
      <dgm:prSet presAssocID="{1592C90E-CA1A-4929-B4E0-11C3A05490DA}" presName="node" presStyleLbl="node1" presStyleIdx="2" presStyleCnt="3">
        <dgm:presLayoutVars>
          <dgm:bulletEnabled val="1"/>
        </dgm:presLayoutVars>
      </dgm:prSet>
      <dgm:spPr/>
      <dgm:t>
        <a:bodyPr/>
        <a:lstStyle/>
        <a:p>
          <a:endParaRPr lang="ru-RU"/>
        </a:p>
      </dgm:t>
    </dgm:pt>
    <dgm:pt modelId="{3E53D658-4FD3-405B-A21B-10DFA6816593}" type="pres">
      <dgm:prSet presAssocID="{ED45FB8D-D1DD-4E26-B33D-CB70CA9DADA6}" presName="sibTrans" presStyleLbl="sibTrans2D1" presStyleIdx="2" presStyleCnt="3"/>
      <dgm:spPr/>
      <dgm:t>
        <a:bodyPr/>
        <a:lstStyle/>
        <a:p>
          <a:endParaRPr lang="ru-RU"/>
        </a:p>
      </dgm:t>
    </dgm:pt>
    <dgm:pt modelId="{DDEFBC9A-E202-4ECA-8FFB-5C3ED7477162}" type="pres">
      <dgm:prSet presAssocID="{ED45FB8D-D1DD-4E26-B33D-CB70CA9DADA6}" presName="connectorText" presStyleLbl="sibTrans2D1" presStyleIdx="2" presStyleCnt="3"/>
      <dgm:spPr/>
      <dgm:t>
        <a:bodyPr/>
        <a:lstStyle/>
        <a:p>
          <a:endParaRPr lang="ru-RU"/>
        </a:p>
      </dgm:t>
    </dgm:pt>
  </dgm:ptLst>
  <dgm:cxnLst>
    <dgm:cxn modelId="{48592D6F-F953-4629-B8C8-43D2316A21EC}" type="presOf" srcId="{263A1F75-F744-4740-8450-D1F3598D289B}" destId="{155EFFB8-2EE9-4D5E-B565-A8650D184CFE}" srcOrd="0" destOrd="0" presId="urn:microsoft.com/office/officeart/2005/8/layout/cycle7"/>
    <dgm:cxn modelId="{F1823A29-977F-49B0-865F-84DEB8AA96BC}" srcId="{C9D5D543-35D0-45DC-A770-EE2860A04E2E}" destId="{263A1F75-F744-4740-8450-D1F3598D289B}" srcOrd="1" destOrd="0" parTransId="{4C8C52C8-4B59-411C-AF6E-8C5CD4D673FE}" sibTransId="{05F5AE7C-1C4A-4C84-BCBD-504B3225FE2D}"/>
    <dgm:cxn modelId="{C72F7109-F393-4B81-93F4-7EFCD3EF3618}" srcId="{C9D5D543-35D0-45DC-A770-EE2860A04E2E}" destId="{1592C90E-CA1A-4929-B4E0-11C3A05490DA}" srcOrd="2" destOrd="0" parTransId="{BBCC6344-1A64-4AEB-B9A9-B439ED254044}" sibTransId="{ED45FB8D-D1DD-4E26-B33D-CB70CA9DADA6}"/>
    <dgm:cxn modelId="{6E73D859-11B8-4252-B4F7-CBD08E2699F0}" type="presOf" srcId="{C9D5D543-35D0-45DC-A770-EE2860A04E2E}" destId="{FEF4E455-5887-403E-B882-393FD16BC108}" srcOrd="0" destOrd="0" presId="urn:microsoft.com/office/officeart/2005/8/layout/cycle7"/>
    <dgm:cxn modelId="{276760AE-DBEC-4355-B094-447EF25ABA90}" type="presOf" srcId="{B2375B3E-37D5-42A2-B4CE-7ED8C790AB82}" destId="{B9D47909-1863-4B6B-B72C-D0EEB2E1EA16}" srcOrd="0" destOrd="0" presId="urn:microsoft.com/office/officeart/2005/8/layout/cycle7"/>
    <dgm:cxn modelId="{A7D86B5F-C1BD-4B98-8EFA-7F58FC3D08BF}" type="presOf" srcId="{ED45FB8D-D1DD-4E26-B33D-CB70CA9DADA6}" destId="{3E53D658-4FD3-405B-A21B-10DFA6816593}" srcOrd="0" destOrd="0" presId="urn:microsoft.com/office/officeart/2005/8/layout/cycle7"/>
    <dgm:cxn modelId="{6C9A00F6-2F82-456F-9086-875424A7DA88}" type="presOf" srcId="{EDD0FB5E-E01A-478C-A4AB-AAD54162AAD9}" destId="{A21F24FA-EA2A-42E0-99A1-C3A55FDE2862}" srcOrd="1" destOrd="0" presId="urn:microsoft.com/office/officeart/2005/8/layout/cycle7"/>
    <dgm:cxn modelId="{2B9855B2-EF07-429A-A29C-2BF303488160}" type="presOf" srcId="{EDD0FB5E-E01A-478C-A4AB-AAD54162AAD9}" destId="{17AA0E8E-72F5-4438-97FB-7B3F870C4183}" srcOrd="0" destOrd="0" presId="urn:microsoft.com/office/officeart/2005/8/layout/cycle7"/>
    <dgm:cxn modelId="{55B6CA66-D303-44E4-8DB4-94C7A9B06E68}" type="presOf" srcId="{ED45FB8D-D1DD-4E26-B33D-CB70CA9DADA6}" destId="{DDEFBC9A-E202-4ECA-8FFB-5C3ED7477162}" srcOrd="1" destOrd="0" presId="urn:microsoft.com/office/officeart/2005/8/layout/cycle7"/>
    <dgm:cxn modelId="{3A73FCB5-9614-4E0B-B1D9-8ECB4E9CE6EC}" type="presOf" srcId="{05F5AE7C-1C4A-4C84-BCBD-504B3225FE2D}" destId="{FE261FED-9C81-4160-BB70-8282FD67B4A7}" srcOrd="1" destOrd="0" presId="urn:microsoft.com/office/officeart/2005/8/layout/cycle7"/>
    <dgm:cxn modelId="{BEF35C9C-F767-443C-9226-1DA5772ED436}" srcId="{C9D5D543-35D0-45DC-A770-EE2860A04E2E}" destId="{B2375B3E-37D5-42A2-B4CE-7ED8C790AB82}" srcOrd="0" destOrd="0" parTransId="{196FCC74-735A-4910-A756-967EFBF8DF51}" sibTransId="{EDD0FB5E-E01A-478C-A4AB-AAD54162AAD9}"/>
    <dgm:cxn modelId="{BCD65E05-B33C-4804-918E-C88B18C43B32}" type="presOf" srcId="{05F5AE7C-1C4A-4C84-BCBD-504B3225FE2D}" destId="{CEA25A2B-7C9E-4D5E-B01A-3FDE71C33B93}" srcOrd="0" destOrd="0" presId="urn:microsoft.com/office/officeart/2005/8/layout/cycle7"/>
    <dgm:cxn modelId="{1955A963-9675-410F-9C2C-2670E9D3DB0C}" type="presOf" srcId="{1592C90E-CA1A-4929-B4E0-11C3A05490DA}" destId="{8C55C16E-8169-4F7A-9020-06F20F413483}" srcOrd="0" destOrd="0" presId="urn:microsoft.com/office/officeart/2005/8/layout/cycle7"/>
    <dgm:cxn modelId="{C6957D2D-C5AD-482F-AA2E-0865F8909C2D}" type="presParOf" srcId="{FEF4E455-5887-403E-B882-393FD16BC108}" destId="{B9D47909-1863-4B6B-B72C-D0EEB2E1EA16}" srcOrd="0" destOrd="0" presId="urn:microsoft.com/office/officeart/2005/8/layout/cycle7"/>
    <dgm:cxn modelId="{B33C91A4-9274-49F7-ADD8-A4A6E89EA8C7}" type="presParOf" srcId="{FEF4E455-5887-403E-B882-393FD16BC108}" destId="{17AA0E8E-72F5-4438-97FB-7B3F870C4183}" srcOrd="1" destOrd="0" presId="urn:microsoft.com/office/officeart/2005/8/layout/cycle7"/>
    <dgm:cxn modelId="{14C441AF-08F4-4718-90C8-3B482C61872A}" type="presParOf" srcId="{17AA0E8E-72F5-4438-97FB-7B3F870C4183}" destId="{A21F24FA-EA2A-42E0-99A1-C3A55FDE2862}" srcOrd="0" destOrd="0" presId="urn:microsoft.com/office/officeart/2005/8/layout/cycle7"/>
    <dgm:cxn modelId="{A315FA1A-DE33-419A-953B-B7D0F47858DB}" type="presParOf" srcId="{FEF4E455-5887-403E-B882-393FD16BC108}" destId="{155EFFB8-2EE9-4D5E-B565-A8650D184CFE}" srcOrd="2" destOrd="0" presId="urn:microsoft.com/office/officeart/2005/8/layout/cycle7"/>
    <dgm:cxn modelId="{C00FB59C-E042-4B5E-82A3-1B27802FB1FD}" type="presParOf" srcId="{FEF4E455-5887-403E-B882-393FD16BC108}" destId="{CEA25A2B-7C9E-4D5E-B01A-3FDE71C33B93}" srcOrd="3" destOrd="0" presId="urn:microsoft.com/office/officeart/2005/8/layout/cycle7"/>
    <dgm:cxn modelId="{F3AFD52B-4B63-4DD8-8548-41B9ED39437B}" type="presParOf" srcId="{CEA25A2B-7C9E-4D5E-B01A-3FDE71C33B93}" destId="{FE261FED-9C81-4160-BB70-8282FD67B4A7}" srcOrd="0" destOrd="0" presId="urn:microsoft.com/office/officeart/2005/8/layout/cycle7"/>
    <dgm:cxn modelId="{BEB90A74-6CE2-4044-8E69-10B5B874E14A}" type="presParOf" srcId="{FEF4E455-5887-403E-B882-393FD16BC108}" destId="{8C55C16E-8169-4F7A-9020-06F20F413483}" srcOrd="4" destOrd="0" presId="urn:microsoft.com/office/officeart/2005/8/layout/cycle7"/>
    <dgm:cxn modelId="{D5F61C73-9152-4984-B0FF-9BB08BC04B1A}" type="presParOf" srcId="{FEF4E455-5887-403E-B882-393FD16BC108}" destId="{3E53D658-4FD3-405B-A21B-10DFA6816593}" srcOrd="5" destOrd="0" presId="urn:microsoft.com/office/officeart/2005/8/layout/cycle7"/>
    <dgm:cxn modelId="{567F77C4-66CA-47E3-911A-ADD2B08B7916}" type="presParOf" srcId="{3E53D658-4FD3-405B-A21B-10DFA6816593}" destId="{DDEFBC9A-E202-4ECA-8FFB-5C3ED7477162}" srcOrd="0" destOrd="0" presId="urn:microsoft.com/office/officeart/2005/8/layout/cycle7"/>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F44AE4-94F3-4F16-B945-9F82F535209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9DE65D0E-1C6C-46EF-BA17-1BDA2A2D951D}">
      <dgm:prSet phldrT="[Текст]" phldr="1"/>
      <dgm:spPr/>
      <dgm:t>
        <a:bodyPr/>
        <a:lstStyle/>
        <a:p>
          <a:endParaRPr lang="ru-RU" dirty="0">
            <a:solidFill>
              <a:srgbClr val="7859CF"/>
            </a:solidFill>
            <a:latin typeface="Times New Roman" pitchFamily="18" charset="0"/>
            <a:cs typeface="Times New Roman" pitchFamily="18" charset="0"/>
          </a:endParaRPr>
        </a:p>
      </dgm:t>
    </dgm:pt>
    <dgm:pt modelId="{12E16A1C-4299-4699-9050-482554AD1439}" type="parTrans" cxnId="{E7D0A444-440F-46D2-BF77-80C82620CFCD}">
      <dgm:prSet/>
      <dgm:spPr/>
      <dgm:t>
        <a:bodyPr/>
        <a:lstStyle/>
        <a:p>
          <a:endParaRPr lang="ru-RU"/>
        </a:p>
      </dgm:t>
    </dgm:pt>
    <dgm:pt modelId="{9D73C3ED-F92F-496C-B363-5DB2D62FC7FA}" type="sibTrans" cxnId="{E7D0A444-440F-46D2-BF77-80C82620CFCD}">
      <dgm:prSet/>
      <dgm:spPr/>
      <dgm:t>
        <a:bodyPr/>
        <a:lstStyle/>
        <a:p>
          <a:endParaRPr lang="ru-RU"/>
        </a:p>
      </dgm:t>
    </dgm:pt>
    <dgm:pt modelId="{3A7569F7-B508-4BD5-929C-2288629ABD59}">
      <dgm:prSet phldrT="[Текст]"/>
      <dgm:spPr/>
      <dgm:t>
        <a:bodyPr/>
        <a:lstStyle/>
        <a:p>
          <a:pPr rtl="0"/>
          <a:r>
            <a:rPr lang="ru-RU" b="1" i="0" u="none" strike="noStrike" cap="none" dirty="0" smtClean="0">
              <a:solidFill>
                <a:srgbClr val="000000"/>
              </a:solidFill>
              <a:latin typeface="Times New Roman" pitchFamily="18" charset="0"/>
              <a:ea typeface="Arial"/>
              <a:cs typeface="Times New Roman" pitchFamily="18" charset="0"/>
              <a:sym typeface="Arial"/>
            </a:rPr>
            <a:t>повышение заработной </a:t>
          </a:r>
          <a:r>
            <a:rPr lang="ru-RU" b="0" i="0" u="none" strike="noStrike" cap="none" dirty="0" smtClean="0">
              <a:solidFill>
                <a:srgbClr val="000000"/>
              </a:solidFill>
              <a:latin typeface="Times New Roman" pitchFamily="18" charset="0"/>
              <a:ea typeface="Arial"/>
              <a:cs typeface="Times New Roman" pitchFamily="18" charset="0"/>
              <a:sym typeface="Arial"/>
            </a:rPr>
            <a:t>платы отдельным категориям работников бюджетной сферы направлено 11 378,50 тыс. рублей;</a:t>
          </a:r>
          <a:endParaRPr lang="ru-RU" dirty="0">
            <a:latin typeface="Times New Roman" pitchFamily="18" charset="0"/>
            <a:cs typeface="Times New Roman" pitchFamily="18" charset="0"/>
          </a:endParaRPr>
        </a:p>
      </dgm:t>
    </dgm:pt>
    <dgm:pt modelId="{EEBD97ED-F96A-4184-97DE-7F25F1E4D4E1}" type="parTrans" cxnId="{5397AAD1-A6DE-4E5A-A1E0-4C33D434D021}">
      <dgm:prSet/>
      <dgm:spPr/>
      <dgm:t>
        <a:bodyPr/>
        <a:lstStyle/>
        <a:p>
          <a:endParaRPr lang="ru-RU"/>
        </a:p>
      </dgm:t>
    </dgm:pt>
    <dgm:pt modelId="{61BA3F8A-7968-426B-8C02-93192AD95C67}" type="sibTrans" cxnId="{5397AAD1-A6DE-4E5A-A1E0-4C33D434D021}">
      <dgm:prSet/>
      <dgm:spPr/>
      <dgm:t>
        <a:bodyPr/>
        <a:lstStyle/>
        <a:p>
          <a:endParaRPr lang="ru-RU"/>
        </a:p>
      </dgm:t>
    </dgm:pt>
    <dgm:pt modelId="{5CF6BD9D-913E-4CA5-9737-595E7B1B6DC8}">
      <dgm:prSet phldrT="[Текст]" phldr="1"/>
      <dgm:spPr/>
      <dgm:t>
        <a:bodyPr/>
        <a:lstStyle/>
        <a:p>
          <a:endParaRPr lang="ru-RU" dirty="0">
            <a:solidFill>
              <a:srgbClr val="7859CF"/>
            </a:solidFill>
            <a:latin typeface="Times New Roman" pitchFamily="18" charset="0"/>
            <a:cs typeface="Times New Roman" pitchFamily="18" charset="0"/>
          </a:endParaRPr>
        </a:p>
      </dgm:t>
    </dgm:pt>
    <dgm:pt modelId="{70E4F71B-92DC-4FF7-96E0-C401DE095E85}" type="parTrans" cxnId="{B44C4501-E49D-413A-AFB0-2772F498E5D6}">
      <dgm:prSet/>
      <dgm:spPr/>
      <dgm:t>
        <a:bodyPr/>
        <a:lstStyle/>
        <a:p>
          <a:endParaRPr lang="ru-RU"/>
        </a:p>
      </dgm:t>
    </dgm:pt>
    <dgm:pt modelId="{33351359-E059-492F-BC31-681D17195377}" type="sibTrans" cxnId="{B44C4501-E49D-413A-AFB0-2772F498E5D6}">
      <dgm:prSet/>
      <dgm:spPr/>
      <dgm:t>
        <a:bodyPr/>
        <a:lstStyle/>
        <a:p>
          <a:endParaRPr lang="ru-RU"/>
        </a:p>
      </dgm:t>
    </dgm:pt>
    <dgm:pt modelId="{58D3D0D7-10C4-4F99-B131-A40961D5A22A}">
      <dgm:prSet phldrT="[Текст]"/>
      <dgm:spPr/>
      <dgm:t>
        <a:bodyPr/>
        <a:lstStyle/>
        <a:p>
          <a:r>
            <a:rPr lang="ru-RU" b="1" i="0" u="none" strike="noStrike" cap="none" dirty="0" smtClean="0">
              <a:solidFill>
                <a:srgbClr val="000000"/>
              </a:solidFill>
              <a:latin typeface="Times New Roman" pitchFamily="18" charset="0"/>
              <a:ea typeface="Arial"/>
              <a:cs typeface="Times New Roman" pitchFamily="18" charset="0"/>
              <a:sym typeface="Arial"/>
            </a:rPr>
            <a:t>приобретение жилья </a:t>
          </a:r>
          <a:r>
            <a:rPr lang="ru-RU" b="0" i="0" u="none" strike="noStrike" cap="none" dirty="0" smtClean="0">
              <a:solidFill>
                <a:srgbClr val="000000"/>
              </a:solidFill>
              <a:latin typeface="Times New Roman" pitchFamily="18" charset="0"/>
              <a:ea typeface="Arial"/>
              <a:cs typeface="Times New Roman" pitchFamily="18" charset="0"/>
              <a:sym typeface="Arial"/>
            </a:rPr>
            <a:t>молодым семьям 5 202,05 тыс. рублей (свидетельства получили 6 молодых семей);</a:t>
          </a:r>
          <a:endParaRPr lang="ru-RU" dirty="0">
            <a:latin typeface="Times New Roman" pitchFamily="18" charset="0"/>
            <a:cs typeface="Times New Roman" pitchFamily="18" charset="0"/>
          </a:endParaRPr>
        </a:p>
      </dgm:t>
    </dgm:pt>
    <dgm:pt modelId="{65D36DDA-4E14-4394-8749-523A9D479B6D}" type="parTrans" cxnId="{8998E71D-0204-498B-AFD4-F4F754D93C4F}">
      <dgm:prSet/>
      <dgm:spPr/>
      <dgm:t>
        <a:bodyPr/>
        <a:lstStyle/>
        <a:p>
          <a:endParaRPr lang="ru-RU"/>
        </a:p>
      </dgm:t>
    </dgm:pt>
    <dgm:pt modelId="{28BA7D8F-65FE-455E-98C0-CB6BA906B90C}" type="sibTrans" cxnId="{8998E71D-0204-498B-AFD4-F4F754D93C4F}">
      <dgm:prSet/>
      <dgm:spPr/>
      <dgm:t>
        <a:bodyPr/>
        <a:lstStyle/>
        <a:p>
          <a:endParaRPr lang="ru-RU"/>
        </a:p>
      </dgm:t>
    </dgm:pt>
    <dgm:pt modelId="{11E788D9-B919-4740-BFAE-C7760A794C14}">
      <dgm:prSet phldrT="[Текст]" phldr="1"/>
      <dgm:spPr/>
      <dgm:t>
        <a:bodyPr/>
        <a:lstStyle/>
        <a:p>
          <a:endParaRPr lang="ru-RU" dirty="0">
            <a:solidFill>
              <a:srgbClr val="7859CF"/>
            </a:solidFill>
            <a:latin typeface="Times New Roman" pitchFamily="18" charset="0"/>
            <a:cs typeface="Times New Roman" pitchFamily="18" charset="0"/>
          </a:endParaRPr>
        </a:p>
      </dgm:t>
    </dgm:pt>
    <dgm:pt modelId="{1D6B99E0-9BCD-4BE1-A8EE-230115ACCD00}" type="parTrans" cxnId="{D8A18171-0974-4A9E-B44D-98DCBFB1E72A}">
      <dgm:prSet/>
      <dgm:spPr/>
      <dgm:t>
        <a:bodyPr/>
        <a:lstStyle/>
        <a:p>
          <a:endParaRPr lang="ru-RU"/>
        </a:p>
      </dgm:t>
    </dgm:pt>
    <dgm:pt modelId="{C684E6F7-E6ED-4B32-BD15-BA6FB64D6525}" type="sibTrans" cxnId="{D8A18171-0974-4A9E-B44D-98DCBFB1E72A}">
      <dgm:prSet/>
      <dgm:spPr/>
      <dgm:t>
        <a:bodyPr/>
        <a:lstStyle/>
        <a:p>
          <a:endParaRPr lang="ru-RU"/>
        </a:p>
      </dgm:t>
    </dgm:pt>
    <dgm:pt modelId="{6F3296B0-A2C5-42C2-8E48-FAB4D000E565}">
      <dgm:prSet phldrT="[Текст]"/>
      <dgm:spPr/>
      <dgm:t>
        <a:bodyPr/>
        <a:lstStyle/>
        <a:p>
          <a:r>
            <a:rPr lang="ru-RU" b="1" i="0" u="none" strike="noStrike" cap="none" dirty="0" smtClean="0">
              <a:solidFill>
                <a:srgbClr val="000000"/>
              </a:solidFill>
              <a:latin typeface="Times New Roman" pitchFamily="18" charset="0"/>
              <a:ea typeface="Arial"/>
              <a:cs typeface="Times New Roman" pitchFamily="18" charset="0"/>
              <a:sym typeface="Arial"/>
            </a:rPr>
            <a:t>поддержка малого и </a:t>
          </a:r>
          <a:r>
            <a:rPr lang="ru-RU" b="0" i="0" u="none" strike="noStrike" cap="none" dirty="0" smtClean="0">
              <a:solidFill>
                <a:srgbClr val="000000"/>
              </a:solidFill>
              <a:latin typeface="Times New Roman" pitchFamily="18" charset="0"/>
              <a:ea typeface="Arial"/>
              <a:cs typeface="Times New Roman" pitchFamily="18" charset="0"/>
              <a:sym typeface="Arial"/>
            </a:rPr>
            <a:t>среднего предпринимательства 19 098,43 тыс. рублей (средства краевого бюджета 18 143,51 тыс. рублей, средства бюджета города в сумме 954,92 тыс. рублей).</a:t>
          </a:r>
          <a:endParaRPr lang="ru-RU" dirty="0">
            <a:latin typeface="Times New Roman" pitchFamily="18" charset="0"/>
            <a:cs typeface="Times New Roman" pitchFamily="18" charset="0"/>
          </a:endParaRPr>
        </a:p>
      </dgm:t>
    </dgm:pt>
    <dgm:pt modelId="{2DFAFB93-8B5B-4DA7-B623-58B44185474F}" type="parTrans" cxnId="{621C5826-AFBB-4B2E-BA62-27D372C1FBA0}">
      <dgm:prSet/>
      <dgm:spPr/>
      <dgm:t>
        <a:bodyPr/>
        <a:lstStyle/>
        <a:p>
          <a:endParaRPr lang="ru-RU"/>
        </a:p>
      </dgm:t>
    </dgm:pt>
    <dgm:pt modelId="{C208BB87-82E1-4472-A6BB-561638C7F2C6}" type="sibTrans" cxnId="{621C5826-AFBB-4B2E-BA62-27D372C1FBA0}">
      <dgm:prSet/>
      <dgm:spPr/>
      <dgm:t>
        <a:bodyPr/>
        <a:lstStyle/>
        <a:p>
          <a:endParaRPr lang="ru-RU"/>
        </a:p>
      </dgm:t>
    </dgm:pt>
    <dgm:pt modelId="{0DDE5635-0F26-45C1-9FCF-A3110EC082BE}" type="pres">
      <dgm:prSet presAssocID="{A5F44AE4-94F3-4F16-B945-9F82F535209B}" presName="linearFlow" presStyleCnt="0">
        <dgm:presLayoutVars>
          <dgm:dir/>
          <dgm:animLvl val="lvl"/>
          <dgm:resizeHandles val="exact"/>
        </dgm:presLayoutVars>
      </dgm:prSet>
      <dgm:spPr/>
      <dgm:t>
        <a:bodyPr/>
        <a:lstStyle/>
        <a:p>
          <a:endParaRPr lang="ru-RU"/>
        </a:p>
      </dgm:t>
    </dgm:pt>
    <dgm:pt modelId="{8B4DBF9F-119C-4BE8-8499-76FA4E42F7BC}" type="pres">
      <dgm:prSet presAssocID="{9DE65D0E-1C6C-46EF-BA17-1BDA2A2D951D}" presName="composite" presStyleCnt="0"/>
      <dgm:spPr/>
    </dgm:pt>
    <dgm:pt modelId="{3149EFA7-A30A-4570-BDD3-C94DDAF6F293}" type="pres">
      <dgm:prSet presAssocID="{9DE65D0E-1C6C-46EF-BA17-1BDA2A2D951D}" presName="parentText" presStyleLbl="alignNode1" presStyleIdx="0" presStyleCnt="3">
        <dgm:presLayoutVars>
          <dgm:chMax val="1"/>
          <dgm:bulletEnabled val="1"/>
        </dgm:presLayoutVars>
      </dgm:prSet>
      <dgm:spPr/>
      <dgm:t>
        <a:bodyPr/>
        <a:lstStyle/>
        <a:p>
          <a:endParaRPr lang="ru-RU"/>
        </a:p>
      </dgm:t>
    </dgm:pt>
    <dgm:pt modelId="{C7BC3459-BD14-4118-8AC1-1BC3B749D86F}" type="pres">
      <dgm:prSet presAssocID="{9DE65D0E-1C6C-46EF-BA17-1BDA2A2D951D}" presName="descendantText" presStyleLbl="alignAcc1" presStyleIdx="0" presStyleCnt="3">
        <dgm:presLayoutVars>
          <dgm:bulletEnabled val="1"/>
        </dgm:presLayoutVars>
      </dgm:prSet>
      <dgm:spPr/>
      <dgm:t>
        <a:bodyPr/>
        <a:lstStyle/>
        <a:p>
          <a:endParaRPr lang="ru-RU"/>
        </a:p>
      </dgm:t>
    </dgm:pt>
    <dgm:pt modelId="{D3CC2648-4F0E-45ED-BA5E-0CE8E0E4AE88}" type="pres">
      <dgm:prSet presAssocID="{9D73C3ED-F92F-496C-B363-5DB2D62FC7FA}" presName="sp" presStyleCnt="0"/>
      <dgm:spPr/>
    </dgm:pt>
    <dgm:pt modelId="{203A2097-D383-46B5-B68F-89BD9545189B}" type="pres">
      <dgm:prSet presAssocID="{5CF6BD9D-913E-4CA5-9737-595E7B1B6DC8}" presName="composite" presStyleCnt="0"/>
      <dgm:spPr/>
    </dgm:pt>
    <dgm:pt modelId="{7EF9C040-1B02-4FEB-B987-4C81387D90E2}" type="pres">
      <dgm:prSet presAssocID="{5CF6BD9D-913E-4CA5-9737-595E7B1B6DC8}" presName="parentText" presStyleLbl="alignNode1" presStyleIdx="1" presStyleCnt="3">
        <dgm:presLayoutVars>
          <dgm:chMax val="1"/>
          <dgm:bulletEnabled val="1"/>
        </dgm:presLayoutVars>
      </dgm:prSet>
      <dgm:spPr/>
      <dgm:t>
        <a:bodyPr/>
        <a:lstStyle/>
        <a:p>
          <a:endParaRPr lang="ru-RU"/>
        </a:p>
      </dgm:t>
    </dgm:pt>
    <dgm:pt modelId="{8C404C13-36FE-404B-BD18-531AFDF90E13}" type="pres">
      <dgm:prSet presAssocID="{5CF6BD9D-913E-4CA5-9737-595E7B1B6DC8}" presName="descendantText" presStyleLbl="alignAcc1" presStyleIdx="1" presStyleCnt="3" custLinFactNeighborY="786">
        <dgm:presLayoutVars>
          <dgm:bulletEnabled val="1"/>
        </dgm:presLayoutVars>
      </dgm:prSet>
      <dgm:spPr/>
      <dgm:t>
        <a:bodyPr/>
        <a:lstStyle/>
        <a:p>
          <a:endParaRPr lang="ru-RU"/>
        </a:p>
      </dgm:t>
    </dgm:pt>
    <dgm:pt modelId="{ECECE863-3574-4262-AD56-8E4C68F3F399}" type="pres">
      <dgm:prSet presAssocID="{33351359-E059-492F-BC31-681D17195377}" presName="sp" presStyleCnt="0"/>
      <dgm:spPr/>
    </dgm:pt>
    <dgm:pt modelId="{1802EF6C-75E5-495C-92C9-27FB4CC3DF9B}" type="pres">
      <dgm:prSet presAssocID="{11E788D9-B919-4740-BFAE-C7760A794C14}" presName="composite" presStyleCnt="0"/>
      <dgm:spPr/>
    </dgm:pt>
    <dgm:pt modelId="{9BC1CD06-F63D-421F-9719-5289F062EE10}" type="pres">
      <dgm:prSet presAssocID="{11E788D9-B919-4740-BFAE-C7760A794C14}" presName="parentText" presStyleLbl="alignNode1" presStyleIdx="2" presStyleCnt="3">
        <dgm:presLayoutVars>
          <dgm:chMax val="1"/>
          <dgm:bulletEnabled val="1"/>
        </dgm:presLayoutVars>
      </dgm:prSet>
      <dgm:spPr/>
      <dgm:t>
        <a:bodyPr/>
        <a:lstStyle/>
        <a:p>
          <a:endParaRPr lang="ru-RU"/>
        </a:p>
      </dgm:t>
    </dgm:pt>
    <dgm:pt modelId="{22FA129B-F478-4CDA-8620-59EC58FECB25}" type="pres">
      <dgm:prSet presAssocID="{11E788D9-B919-4740-BFAE-C7760A794C14}" presName="descendantText" presStyleLbl="alignAcc1" presStyleIdx="2" presStyleCnt="3">
        <dgm:presLayoutVars>
          <dgm:bulletEnabled val="1"/>
        </dgm:presLayoutVars>
      </dgm:prSet>
      <dgm:spPr/>
      <dgm:t>
        <a:bodyPr/>
        <a:lstStyle/>
        <a:p>
          <a:endParaRPr lang="ru-RU"/>
        </a:p>
      </dgm:t>
    </dgm:pt>
  </dgm:ptLst>
  <dgm:cxnLst>
    <dgm:cxn modelId="{B44C4501-E49D-413A-AFB0-2772F498E5D6}" srcId="{A5F44AE4-94F3-4F16-B945-9F82F535209B}" destId="{5CF6BD9D-913E-4CA5-9737-595E7B1B6DC8}" srcOrd="1" destOrd="0" parTransId="{70E4F71B-92DC-4FF7-96E0-C401DE095E85}" sibTransId="{33351359-E059-492F-BC31-681D17195377}"/>
    <dgm:cxn modelId="{391AF336-1D68-4675-81DE-8E912329DE17}" type="presOf" srcId="{A5F44AE4-94F3-4F16-B945-9F82F535209B}" destId="{0DDE5635-0F26-45C1-9FCF-A3110EC082BE}" srcOrd="0" destOrd="0" presId="urn:microsoft.com/office/officeart/2005/8/layout/chevron2"/>
    <dgm:cxn modelId="{621C5826-AFBB-4B2E-BA62-27D372C1FBA0}" srcId="{11E788D9-B919-4740-BFAE-C7760A794C14}" destId="{6F3296B0-A2C5-42C2-8E48-FAB4D000E565}" srcOrd="0" destOrd="0" parTransId="{2DFAFB93-8B5B-4DA7-B623-58B44185474F}" sibTransId="{C208BB87-82E1-4472-A6BB-561638C7F2C6}"/>
    <dgm:cxn modelId="{F3B65833-73C9-488A-B234-D4BA75576820}" type="presOf" srcId="{6F3296B0-A2C5-42C2-8E48-FAB4D000E565}" destId="{22FA129B-F478-4CDA-8620-59EC58FECB25}" srcOrd="0" destOrd="0" presId="urn:microsoft.com/office/officeart/2005/8/layout/chevron2"/>
    <dgm:cxn modelId="{D8A18171-0974-4A9E-B44D-98DCBFB1E72A}" srcId="{A5F44AE4-94F3-4F16-B945-9F82F535209B}" destId="{11E788D9-B919-4740-BFAE-C7760A794C14}" srcOrd="2" destOrd="0" parTransId="{1D6B99E0-9BCD-4BE1-A8EE-230115ACCD00}" sibTransId="{C684E6F7-E6ED-4B32-BD15-BA6FB64D6525}"/>
    <dgm:cxn modelId="{70B71B41-BB72-498B-8425-3BDCAE650B49}" type="presOf" srcId="{3A7569F7-B508-4BD5-929C-2288629ABD59}" destId="{C7BC3459-BD14-4118-8AC1-1BC3B749D86F}" srcOrd="0" destOrd="0" presId="urn:microsoft.com/office/officeart/2005/8/layout/chevron2"/>
    <dgm:cxn modelId="{D7529706-4F19-4BC0-B95F-EF0041A013F4}" type="presOf" srcId="{11E788D9-B919-4740-BFAE-C7760A794C14}" destId="{9BC1CD06-F63D-421F-9719-5289F062EE10}" srcOrd="0" destOrd="0" presId="urn:microsoft.com/office/officeart/2005/8/layout/chevron2"/>
    <dgm:cxn modelId="{3D0DB5A6-CA5B-4258-8E39-663D87EDBA98}" type="presOf" srcId="{58D3D0D7-10C4-4F99-B131-A40961D5A22A}" destId="{8C404C13-36FE-404B-BD18-531AFDF90E13}" srcOrd="0" destOrd="0" presId="urn:microsoft.com/office/officeart/2005/8/layout/chevron2"/>
    <dgm:cxn modelId="{8998E71D-0204-498B-AFD4-F4F754D93C4F}" srcId="{5CF6BD9D-913E-4CA5-9737-595E7B1B6DC8}" destId="{58D3D0D7-10C4-4F99-B131-A40961D5A22A}" srcOrd="0" destOrd="0" parTransId="{65D36DDA-4E14-4394-8749-523A9D479B6D}" sibTransId="{28BA7D8F-65FE-455E-98C0-CB6BA906B90C}"/>
    <dgm:cxn modelId="{61C5AB4F-B210-4EED-B2FF-A228252F81C4}" type="presOf" srcId="{5CF6BD9D-913E-4CA5-9737-595E7B1B6DC8}" destId="{7EF9C040-1B02-4FEB-B987-4C81387D90E2}" srcOrd="0" destOrd="0" presId="urn:microsoft.com/office/officeart/2005/8/layout/chevron2"/>
    <dgm:cxn modelId="{98CA1733-087C-42B2-993E-48D12508F7E0}" type="presOf" srcId="{9DE65D0E-1C6C-46EF-BA17-1BDA2A2D951D}" destId="{3149EFA7-A30A-4570-BDD3-C94DDAF6F293}" srcOrd="0" destOrd="0" presId="urn:microsoft.com/office/officeart/2005/8/layout/chevron2"/>
    <dgm:cxn modelId="{5397AAD1-A6DE-4E5A-A1E0-4C33D434D021}" srcId="{9DE65D0E-1C6C-46EF-BA17-1BDA2A2D951D}" destId="{3A7569F7-B508-4BD5-929C-2288629ABD59}" srcOrd="0" destOrd="0" parTransId="{EEBD97ED-F96A-4184-97DE-7F25F1E4D4E1}" sibTransId="{61BA3F8A-7968-426B-8C02-93192AD95C67}"/>
    <dgm:cxn modelId="{E7D0A444-440F-46D2-BF77-80C82620CFCD}" srcId="{A5F44AE4-94F3-4F16-B945-9F82F535209B}" destId="{9DE65D0E-1C6C-46EF-BA17-1BDA2A2D951D}" srcOrd="0" destOrd="0" parTransId="{12E16A1C-4299-4699-9050-482554AD1439}" sibTransId="{9D73C3ED-F92F-496C-B363-5DB2D62FC7FA}"/>
    <dgm:cxn modelId="{A6D08DBF-E81D-4F96-8336-42E8FD0D3ECC}" type="presParOf" srcId="{0DDE5635-0F26-45C1-9FCF-A3110EC082BE}" destId="{8B4DBF9F-119C-4BE8-8499-76FA4E42F7BC}" srcOrd="0" destOrd="0" presId="urn:microsoft.com/office/officeart/2005/8/layout/chevron2"/>
    <dgm:cxn modelId="{376418FF-0A4E-40C4-887E-FF9A98206D34}" type="presParOf" srcId="{8B4DBF9F-119C-4BE8-8499-76FA4E42F7BC}" destId="{3149EFA7-A30A-4570-BDD3-C94DDAF6F293}" srcOrd="0" destOrd="0" presId="urn:microsoft.com/office/officeart/2005/8/layout/chevron2"/>
    <dgm:cxn modelId="{CF1FA6A5-8A3D-48F5-9B23-3E1DFF7F665E}" type="presParOf" srcId="{8B4DBF9F-119C-4BE8-8499-76FA4E42F7BC}" destId="{C7BC3459-BD14-4118-8AC1-1BC3B749D86F}" srcOrd="1" destOrd="0" presId="urn:microsoft.com/office/officeart/2005/8/layout/chevron2"/>
    <dgm:cxn modelId="{7A629D07-F9CA-408A-8B87-28AC2A03FCC7}" type="presParOf" srcId="{0DDE5635-0F26-45C1-9FCF-A3110EC082BE}" destId="{D3CC2648-4F0E-45ED-BA5E-0CE8E0E4AE88}" srcOrd="1" destOrd="0" presId="urn:microsoft.com/office/officeart/2005/8/layout/chevron2"/>
    <dgm:cxn modelId="{CB06A693-213A-4C08-8E97-34266C845B5B}" type="presParOf" srcId="{0DDE5635-0F26-45C1-9FCF-A3110EC082BE}" destId="{203A2097-D383-46B5-B68F-89BD9545189B}" srcOrd="2" destOrd="0" presId="urn:microsoft.com/office/officeart/2005/8/layout/chevron2"/>
    <dgm:cxn modelId="{35369671-9FEB-47A2-AB57-BC3054FD06E0}" type="presParOf" srcId="{203A2097-D383-46B5-B68F-89BD9545189B}" destId="{7EF9C040-1B02-4FEB-B987-4C81387D90E2}" srcOrd="0" destOrd="0" presId="urn:microsoft.com/office/officeart/2005/8/layout/chevron2"/>
    <dgm:cxn modelId="{78252561-70D1-4B3C-81BE-D51019C83B6C}" type="presParOf" srcId="{203A2097-D383-46B5-B68F-89BD9545189B}" destId="{8C404C13-36FE-404B-BD18-531AFDF90E13}" srcOrd="1" destOrd="0" presId="urn:microsoft.com/office/officeart/2005/8/layout/chevron2"/>
    <dgm:cxn modelId="{3388DB6D-492B-4E19-AC0C-01D579382A4F}" type="presParOf" srcId="{0DDE5635-0F26-45C1-9FCF-A3110EC082BE}" destId="{ECECE863-3574-4262-AD56-8E4C68F3F399}" srcOrd="3" destOrd="0" presId="urn:microsoft.com/office/officeart/2005/8/layout/chevron2"/>
    <dgm:cxn modelId="{9302A836-5C74-47E7-8A1A-9592984037A7}" type="presParOf" srcId="{0DDE5635-0F26-45C1-9FCF-A3110EC082BE}" destId="{1802EF6C-75E5-495C-92C9-27FB4CC3DF9B}" srcOrd="4" destOrd="0" presId="urn:microsoft.com/office/officeart/2005/8/layout/chevron2"/>
    <dgm:cxn modelId="{45FCB561-E251-41EE-8EA6-0839D436BAD1}" type="presParOf" srcId="{1802EF6C-75E5-495C-92C9-27FB4CC3DF9B}" destId="{9BC1CD06-F63D-421F-9719-5289F062EE10}" srcOrd="0" destOrd="0" presId="urn:microsoft.com/office/officeart/2005/8/layout/chevron2"/>
    <dgm:cxn modelId="{3215D769-4933-4BEC-A8EF-91D9AE24BE38}" type="presParOf" srcId="{1802EF6C-75E5-495C-92C9-27FB4CC3DF9B}" destId="{22FA129B-F478-4CDA-8620-59EC58FECB25}" srcOrd="1" destOrd="0" presId="urn:microsoft.com/office/officeart/2005/8/layout/chevron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B9B1D2-8538-4DD7-A1D9-07EF1A91812F}"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ru-RU"/>
        </a:p>
      </dgm:t>
    </dgm:pt>
    <dgm:pt modelId="{47B99BCA-D698-4163-B838-BCFF89F869FB}">
      <dgm:prSet phldrT="[Текст]"/>
      <dgm:spPr/>
      <dgm:t>
        <a:bodyPr/>
        <a:lstStyle/>
        <a:p>
          <a:r>
            <a:rPr lang="ru-RU" b="1" dirty="0" smtClean="0">
              <a:latin typeface="Times New Roman" pitchFamily="18" charset="0"/>
              <a:cs typeface="Times New Roman" pitchFamily="18" charset="0"/>
            </a:rPr>
            <a:t>837,6</a:t>
          </a:r>
        </a:p>
        <a:p>
          <a:r>
            <a:rPr lang="ru-RU" b="1" dirty="0" smtClean="0">
              <a:latin typeface="Times New Roman" pitchFamily="18" charset="0"/>
              <a:cs typeface="Times New Roman" pitchFamily="18" charset="0"/>
            </a:rPr>
            <a:t>млн.руб.</a:t>
          </a:r>
          <a:endParaRPr lang="ru-RU" b="1" dirty="0">
            <a:latin typeface="Times New Roman" pitchFamily="18" charset="0"/>
            <a:cs typeface="Times New Roman" pitchFamily="18" charset="0"/>
          </a:endParaRPr>
        </a:p>
      </dgm:t>
    </dgm:pt>
    <dgm:pt modelId="{16BD8777-7146-40B4-B320-3C7E81EB6E44}" type="parTrans" cxnId="{09EA0B46-77D5-4F00-8C2E-767F7874B469}">
      <dgm:prSet/>
      <dgm:spPr/>
      <dgm:t>
        <a:bodyPr/>
        <a:lstStyle/>
        <a:p>
          <a:endParaRPr lang="ru-RU"/>
        </a:p>
      </dgm:t>
    </dgm:pt>
    <dgm:pt modelId="{2FFCBA47-17A6-42E8-9F34-10D607D79AFE}" type="sibTrans" cxnId="{09EA0B46-77D5-4F00-8C2E-767F7874B469}">
      <dgm:prSet/>
      <dgm:spPr/>
      <dgm:t>
        <a:bodyPr/>
        <a:lstStyle/>
        <a:p>
          <a:endParaRPr lang="ru-RU"/>
        </a:p>
      </dgm:t>
    </dgm:pt>
    <dgm:pt modelId="{6E99C97E-B544-45DB-8EEE-D877E5EEE015}">
      <dgm:prSet phldrT="[Текст]"/>
      <dgm:spPr/>
      <dgm:t>
        <a:bodyPr/>
        <a:lstStyle/>
        <a:p>
          <a:r>
            <a:rPr lang="ru-RU" b="1" dirty="0" smtClean="0">
              <a:latin typeface="Times New Roman" pitchFamily="18" charset="0"/>
              <a:cs typeface="Times New Roman" pitchFamily="18" charset="0"/>
            </a:rPr>
            <a:t>11,6 </a:t>
          </a:r>
        </a:p>
        <a:p>
          <a:r>
            <a:rPr lang="ru-RU" b="1" dirty="0" smtClean="0">
              <a:latin typeface="Times New Roman" pitchFamily="18" charset="0"/>
              <a:cs typeface="Times New Roman" pitchFamily="18" charset="0"/>
            </a:rPr>
            <a:t>млн.руб.</a:t>
          </a:r>
          <a:endParaRPr lang="ru-RU" b="1" dirty="0">
            <a:latin typeface="Times New Roman" pitchFamily="18" charset="0"/>
            <a:cs typeface="Times New Roman" pitchFamily="18" charset="0"/>
          </a:endParaRPr>
        </a:p>
      </dgm:t>
    </dgm:pt>
    <dgm:pt modelId="{80F40601-6326-4F4B-A858-31C77E09E81A}" type="parTrans" cxnId="{E9F6D4CD-B341-48B2-907E-7E47D3B968F4}">
      <dgm:prSet/>
      <dgm:spPr/>
      <dgm:t>
        <a:bodyPr/>
        <a:lstStyle/>
        <a:p>
          <a:endParaRPr lang="ru-RU"/>
        </a:p>
      </dgm:t>
    </dgm:pt>
    <dgm:pt modelId="{AD9F3A8A-E12C-4D0B-BF3B-F85CCC59369E}" type="sibTrans" cxnId="{E9F6D4CD-B341-48B2-907E-7E47D3B968F4}">
      <dgm:prSet/>
      <dgm:spPr/>
      <dgm:t>
        <a:bodyPr/>
        <a:lstStyle/>
        <a:p>
          <a:endParaRPr lang="ru-RU"/>
        </a:p>
      </dgm:t>
    </dgm:pt>
    <dgm:pt modelId="{9EA3AF39-41BF-4F16-A549-F0562A71C9EE}" type="pres">
      <dgm:prSet presAssocID="{6FB9B1D2-8538-4DD7-A1D9-07EF1A91812F}" presName="compositeShape" presStyleCnt="0">
        <dgm:presLayoutVars>
          <dgm:chMax val="2"/>
          <dgm:dir/>
          <dgm:resizeHandles val="exact"/>
        </dgm:presLayoutVars>
      </dgm:prSet>
      <dgm:spPr/>
      <dgm:t>
        <a:bodyPr/>
        <a:lstStyle/>
        <a:p>
          <a:endParaRPr lang="ru-RU"/>
        </a:p>
      </dgm:t>
    </dgm:pt>
    <dgm:pt modelId="{3EEB9850-111C-4A26-9D28-F6132E4776E9}" type="pres">
      <dgm:prSet presAssocID="{6FB9B1D2-8538-4DD7-A1D9-07EF1A91812F}" presName="divider" presStyleLbl="fgShp" presStyleIdx="0" presStyleCnt="1" custScaleX="78289"/>
      <dgm:spPr>
        <a:noFill/>
        <a:ln>
          <a:noFill/>
        </a:ln>
      </dgm:spPr>
      <dgm:t>
        <a:bodyPr/>
        <a:lstStyle/>
        <a:p>
          <a:endParaRPr lang="ru-RU"/>
        </a:p>
      </dgm:t>
    </dgm:pt>
    <dgm:pt modelId="{C547F3B4-5865-4113-A82C-89A1DC5B19D1}" type="pres">
      <dgm:prSet presAssocID="{47B99BCA-D698-4163-B838-BCFF89F869FB}" presName="downArrow" presStyleLbl="node1" presStyleIdx="0" presStyleCnt="2" custScaleX="119174" custScaleY="92242" custLinFactNeighborX="-5061" custLinFactNeighborY="11972">
        <dgm:style>
          <a:lnRef idx="0">
            <a:schemeClr val="accent3"/>
          </a:lnRef>
          <a:fillRef idx="3">
            <a:schemeClr val="accent3"/>
          </a:fillRef>
          <a:effectRef idx="3">
            <a:schemeClr val="accent3"/>
          </a:effectRef>
          <a:fontRef idx="minor">
            <a:schemeClr val="lt1"/>
          </a:fontRef>
        </dgm:style>
      </dgm:prSet>
      <dgm:spPr>
        <a:solidFill>
          <a:srgbClr val="92D050"/>
        </a:solidFill>
      </dgm:spPr>
      <dgm:t>
        <a:bodyPr/>
        <a:lstStyle/>
        <a:p>
          <a:endParaRPr lang="ru-RU"/>
        </a:p>
      </dgm:t>
    </dgm:pt>
    <dgm:pt modelId="{2D59AB24-EB32-41CB-88D2-F8BCC7332168}" type="pres">
      <dgm:prSet presAssocID="{47B99BCA-D698-4163-B838-BCFF89F869FB}" presName="downArrowText" presStyleLbl="revTx" presStyleIdx="0" presStyleCnt="2">
        <dgm:presLayoutVars>
          <dgm:bulletEnabled val="1"/>
        </dgm:presLayoutVars>
      </dgm:prSet>
      <dgm:spPr/>
      <dgm:t>
        <a:bodyPr/>
        <a:lstStyle/>
        <a:p>
          <a:endParaRPr lang="ru-RU"/>
        </a:p>
      </dgm:t>
    </dgm:pt>
    <dgm:pt modelId="{B1FEA39C-6BB1-411B-B757-A1B2849D1F0A}" type="pres">
      <dgm:prSet presAssocID="{6E99C97E-B544-45DB-8EEE-D877E5EEE015}" presName="upArrow" presStyleLbl="node1" presStyleIdx="1" presStyleCnt="2" custScaleX="117343" custScaleY="85411" custLinFactNeighborX="-14709" custLinFactNeighborY="-10505">
        <dgm:style>
          <a:lnRef idx="0">
            <a:schemeClr val="accent2"/>
          </a:lnRef>
          <a:fillRef idx="3">
            <a:schemeClr val="accent2"/>
          </a:fillRef>
          <a:effectRef idx="3">
            <a:schemeClr val="accent2"/>
          </a:effectRef>
          <a:fontRef idx="minor">
            <a:schemeClr val="lt1"/>
          </a:fontRef>
        </dgm:style>
      </dgm:prSet>
      <dgm:spPr>
        <a:solidFill>
          <a:srgbClr val="F3715B"/>
        </a:solidFill>
      </dgm:spPr>
      <dgm:t>
        <a:bodyPr/>
        <a:lstStyle/>
        <a:p>
          <a:endParaRPr lang="ru-RU"/>
        </a:p>
      </dgm:t>
    </dgm:pt>
    <dgm:pt modelId="{D1FF6AAB-4601-419E-BEAE-2896DE1E05EE}" type="pres">
      <dgm:prSet presAssocID="{6E99C97E-B544-45DB-8EEE-D877E5EEE015}" presName="upArrowText" presStyleLbl="revTx" presStyleIdx="1" presStyleCnt="2">
        <dgm:presLayoutVars>
          <dgm:bulletEnabled val="1"/>
        </dgm:presLayoutVars>
      </dgm:prSet>
      <dgm:spPr/>
      <dgm:t>
        <a:bodyPr/>
        <a:lstStyle/>
        <a:p>
          <a:endParaRPr lang="ru-RU"/>
        </a:p>
      </dgm:t>
    </dgm:pt>
  </dgm:ptLst>
  <dgm:cxnLst>
    <dgm:cxn modelId="{BCD5A5B2-C95F-48A0-9536-0C5A9B57B9A1}" type="presOf" srcId="{47B99BCA-D698-4163-B838-BCFF89F869FB}" destId="{2D59AB24-EB32-41CB-88D2-F8BCC7332168}" srcOrd="0" destOrd="0" presId="urn:microsoft.com/office/officeart/2005/8/layout/arrow3"/>
    <dgm:cxn modelId="{E9F6D4CD-B341-48B2-907E-7E47D3B968F4}" srcId="{6FB9B1D2-8538-4DD7-A1D9-07EF1A91812F}" destId="{6E99C97E-B544-45DB-8EEE-D877E5EEE015}" srcOrd="1" destOrd="0" parTransId="{80F40601-6326-4F4B-A858-31C77E09E81A}" sibTransId="{AD9F3A8A-E12C-4D0B-BF3B-F85CCC59369E}"/>
    <dgm:cxn modelId="{7AE60CDF-2808-4368-833A-AF8C600BDD72}" type="presOf" srcId="{6E99C97E-B544-45DB-8EEE-D877E5EEE015}" destId="{D1FF6AAB-4601-419E-BEAE-2896DE1E05EE}" srcOrd="0" destOrd="0" presId="urn:microsoft.com/office/officeart/2005/8/layout/arrow3"/>
    <dgm:cxn modelId="{09EA0B46-77D5-4F00-8C2E-767F7874B469}" srcId="{6FB9B1D2-8538-4DD7-A1D9-07EF1A91812F}" destId="{47B99BCA-D698-4163-B838-BCFF89F869FB}" srcOrd="0" destOrd="0" parTransId="{16BD8777-7146-40B4-B320-3C7E81EB6E44}" sibTransId="{2FFCBA47-17A6-42E8-9F34-10D607D79AFE}"/>
    <dgm:cxn modelId="{6B3FA673-8EAE-4A83-9AB6-EB245115BFC9}" type="presOf" srcId="{6FB9B1D2-8538-4DD7-A1D9-07EF1A91812F}" destId="{9EA3AF39-41BF-4F16-A549-F0562A71C9EE}" srcOrd="0" destOrd="0" presId="urn:microsoft.com/office/officeart/2005/8/layout/arrow3"/>
    <dgm:cxn modelId="{1E48640B-2022-4DCA-AE52-22043F41EF29}" type="presParOf" srcId="{9EA3AF39-41BF-4F16-A549-F0562A71C9EE}" destId="{3EEB9850-111C-4A26-9D28-F6132E4776E9}" srcOrd="0" destOrd="0" presId="urn:microsoft.com/office/officeart/2005/8/layout/arrow3"/>
    <dgm:cxn modelId="{3F076B43-32E5-4694-BA46-A39FF9180151}" type="presParOf" srcId="{9EA3AF39-41BF-4F16-A549-F0562A71C9EE}" destId="{C547F3B4-5865-4113-A82C-89A1DC5B19D1}" srcOrd="1" destOrd="0" presId="urn:microsoft.com/office/officeart/2005/8/layout/arrow3"/>
    <dgm:cxn modelId="{9E6B943F-362B-499B-9130-F3922977FE18}" type="presParOf" srcId="{9EA3AF39-41BF-4F16-A549-F0562A71C9EE}" destId="{2D59AB24-EB32-41CB-88D2-F8BCC7332168}" srcOrd="2" destOrd="0" presId="urn:microsoft.com/office/officeart/2005/8/layout/arrow3"/>
    <dgm:cxn modelId="{8CA33ABB-85C8-4C32-99BF-8633998EB785}" type="presParOf" srcId="{9EA3AF39-41BF-4F16-A549-F0562A71C9EE}" destId="{B1FEA39C-6BB1-411B-B757-A1B2849D1F0A}" srcOrd="3" destOrd="0" presId="urn:microsoft.com/office/officeart/2005/8/layout/arrow3"/>
    <dgm:cxn modelId="{541A3EC8-4169-4206-A594-1025BF91571E}" type="presParOf" srcId="{9EA3AF39-41BF-4F16-A549-F0562A71C9EE}" destId="{D1FF6AAB-4601-419E-BEAE-2896DE1E05EE}" srcOrd="4" destOrd="0" presId="urn:microsoft.com/office/officeart/2005/8/layout/arrow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29FFB9-2310-438C-AB47-F472B7E4FF95}"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F12DEDDC-E69D-4851-B691-ABFFEBC6A23D}">
      <dgm:prSet phldrT="[Текст]" phldr="1"/>
      <dgm:spPr/>
      <dgm:t>
        <a:bodyPr/>
        <a:lstStyle/>
        <a:p>
          <a:endParaRPr lang="ru-RU" dirty="0">
            <a:solidFill>
              <a:srgbClr val="7C5ED0"/>
            </a:solidFill>
          </a:endParaRPr>
        </a:p>
      </dgm:t>
    </dgm:pt>
    <dgm:pt modelId="{929FBD55-6230-42D4-8C9B-DF3B9873ED54}" type="parTrans" cxnId="{0C2FB1C1-49B8-4ABF-BB59-D2B8A4EEBDA4}">
      <dgm:prSet/>
      <dgm:spPr/>
      <dgm:t>
        <a:bodyPr/>
        <a:lstStyle/>
        <a:p>
          <a:endParaRPr lang="ru-RU"/>
        </a:p>
      </dgm:t>
    </dgm:pt>
    <dgm:pt modelId="{3239BEB6-732E-44D8-9F7F-376658B93EFE}" type="sibTrans" cxnId="{0C2FB1C1-49B8-4ABF-BB59-D2B8A4EEBDA4}">
      <dgm:prSet/>
      <dgm:spPr/>
      <dgm:t>
        <a:bodyPr/>
        <a:lstStyle/>
        <a:p>
          <a:endParaRPr lang="ru-RU"/>
        </a:p>
      </dgm:t>
    </dgm:pt>
    <dgm:pt modelId="{C74256AD-8A34-4567-ABA2-6590418E3A6C}">
      <dgm:prSet phldrT="[Текст]"/>
      <dgm:spPr/>
      <dgm:t>
        <a:bodyPr/>
        <a:lstStyle/>
        <a:p>
          <a:r>
            <a:rPr lang="ru-RU" dirty="0" smtClean="0">
              <a:latin typeface="Times New Roman" pitchFamily="18" charset="0"/>
              <a:cs typeface="Times New Roman" pitchFamily="18" charset="0"/>
            </a:rPr>
            <a:t>обеспечение сбалансированности и устойчивости бюджета города в условиях распространения новой коронавирусной инфекции;</a:t>
          </a:r>
          <a:endParaRPr lang="ru-RU" dirty="0">
            <a:latin typeface="Times New Roman" pitchFamily="18" charset="0"/>
            <a:cs typeface="Times New Roman" pitchFamily="18" charset="0"/>
          </a:endParaRPr>
        </a:p>
      </dgm:t>
    </dgm:pt>
    <dgm:pt modelId="{89AF8BB6-395B-4D50-9F36-6F6C9B9DD6FD}" type="parTrans" cxnId="{CC2F69F0-CB23-4438-8B3C-C093694D118A}">
      <dgm:prSet/>
      <dgm:spPr/>
      <dgm:t>
        <a:bodyPr/>
        <a:lstStyle/>
        <a:p>
          <a:endParaRPr lang="ru-RU"/>
        </a:p>
      </dgm:t>
    </dgm:pt>
    <dgm:pt modelId="{CFAA5A69-957C-41C2-A8A2-193DD7EF35F9}" type="sibTrans" cxnId="{CC2F69F0-CB23-4438-8B3C-C093694D118A}">
      <dgm:prSet/>
      <dgm:spPr/>
      <dgm:t>
        <a:bodyPr/>
        <a:lstStyle/>
        <a:p>
          <a:endParaRPr lang="ru-RU"/>
        </a:p>
      </dgm:t>
    </dgm:pt>
    <dgm:pt modelId="{A4AFF7FC-29AB-4B2F-9778-F686CE6C89E2}">
      <dgm:prSet phldrT="[Текст]" phldr="1"/>
      <dgm:spPr/>
      <dgm:t>
        <a:bodyPr/>
        <a:lstStyle/>
        <a:p>
          <a:endParaRPr lang="ru-RU" dirty="0">
            <a:solidFill>
              <a:srgbClr val="7C5ED0"/>
            </a:solidFill>
            <a:latin typeface="Times New Roman" pitchFamily="18" charset="0"/>
            <a:cs typeface="Times New Roman" pitchFamily="18" charset="0"/>
          </a:endParaRPr>
        </a:p>
      </dgm:t>
    </dgm:pt>
    <dgm:pt modelId="{54A78DF4-0DB2-46B1-A8FE-B23953E4A213}" type="parTrans" cxnId="{A421A9AB-AA12-4068-8984-66692DA889F4}">
      <dgm:prSet/>
      <dgm:spPr/>
      <dgm:t>
        <a:bodyPr/>
        <a:lstStyle/>
        <a:p>
          <a:endParaRPr lang="ru-RU"/>
        </a:p>
      </dgm:t>
    </dgm:pt>
    <dgm:pt modelId="{4C9458AD-C6AA-4DAF-A13F-C827495D3DC0}" type="sibTrans" cxnId="{A421A9AB-AA12-4068-8984-66692DA889F4}">
      <dgm:prSet/>
      <dgm:spPr/>
      <dgm:t>
        <a:bodyPr/>
        <a:lstStyle/>
        <a:p>
          <a:endParaRPr lang="ru-RU"/>
        </a:p>
      </dgm:t>
    </dgm:pt>
    <dgm:pt modelId="{97DD269F-5DA5-4CE3-8285-C0A6A7E6D11C}">
      <dgm:prSet phldrT="[Текст]"/>
      <dgm:spPr/>
      <dgm:t>
        <a:bodyPr/>
        <a:lstStyle/>
        <a:p>
          <a:r>
            <a:rPr lang="ru-RU" dirty="0" smtClean="0">
              <a:latin typeface="Times New Roman" pitchFamily="18" charset="0"/>
              <a:cs typeface="Times New Roman" pitchFamily="18" charset="0"/>
            </a:rPr>
            <a:t>выявление внутренних резервов в расходах бюджета с целью их перераспределения в пользу приоритетных направлений, в том числе задач, обозначенных в указах Президента Российской Федерации;</a:t>
          </a:r>
          <a:endParaRPr lang="ru-RU" dirty="0">
            <a:latin typeface="Times New Roman" pitchFamily="18" charset="0"/>
            <a:cs typeface="Times New Roman" pitchFamily="18" charset="0"/>
          </a:endParaRPr>
        </a:p>
      </dgm:t>
    </dgm:pt>
    <dgm:pt modelId="{8CEC0F28-D0DF-4EDB-84C2-B31176EB0390}" type="parTrans" cxnId="{DDC0EB93-DBF1-4FC6-8EB3-43C2ECF48CBB}">
      <dgm:prSet/>
      <dgm:spPr/>
      <dgm:t>
        <a:bodyPr/>
        <a:lstStyle/>
        <a:p>
          <a:endParaRPr lang="ru-RU"/>
        </a:p>
      </dgm:t>
    </dgm:pt>
    <dgm:pt modelId="{141C1499-B5E5-423C-B78F-DE468BDB594F}" type="sibTrans" cxnId="{DDC0EB93-DBF1-4FC6-8EB3-43C2ECF48CBB}">
      <dgm:prSet/>
      <dgm:spPr/>
      <dgm:t>
        <a:bodyPr/>
        <a:lstStyle/>
        <a:p>
          <a:endParaRPr lang="ru-RU"/>
        </a:p>
      </dgm:t>
    </dgm:pt>
    <dgm:pt modelId="{2B48C7FF-D046-4555-ABAC-DBE7D9891298}">
      <dgm:prSet phldrT="[Текст]"/>
      <dgm:spPr/>
      <dgm:t>
        <a:bodyPr/>
        <a:lstStyle/>
        <a:p>
          <a:endParaRPr lang="ru-RU" dirty="0">
            <a:latin typeface="Times New Roman" pitchFamily="18" charset="0"/>
            <a:cs typeface="Times New Roman" pitchFamily="18" charset="0"/>
          </a:endParaRPr>
        </a:p>
      </dgm:t>
    </dgm:pt>
    <dgm:pt modelId="{75A61F94-68F2-4898-B88D-77BEFABFC9E2}" type="parTrans" cxnId="{BCF212B7-63EC-4575-8519-9922F5747B55}">
      <dgm:prSet/>
      <dgm:spPr/>
      <dgm:t>
        <a:bodyPr/>
        <a:lstStyle/>
        <a:p>
          <a:endParaRPr lang="ru-RU"/>
        </a:p>
      </dgm:t>
    </dgm:pt>
    <dgm:pt modelId="{CF5B523B-DF98-450A-BAC7-2B8417C5E0D0}" type="sibTrans" cxnId="{BCF212B7-63EC-4575-8519-9922F5747B55}">
      <dgm:prSet/>
      <dgm:spPr/>
      <dgm:t>
        <a:bodyPr/>
        <a:lstStyle/>
        <a:p>
          <a:endParaRPr lang="ru-RU"/>
        </a:p>
      </dgm:t>
    </dgm:pt>
    <dgm:pt modelId="{B071E22F-9C72-4BCC-91BB-723D7FB41697}">
      <dgm:prSet phldrT="[Текст]"/>
      <dgm:spPr/>
      <dgm:t>
        <a:bodyPr/>
        <a:lstStyle/>
        <a:p>
          <a:endParaRPr lang="ru-RU" dirty="0">
            <a:latin typeface="Times New Roman" pitchFamily="18" charset="0"/>
            <a:cs typeface="Times New Roman" pitchFamily="18" charset="0"/>
          </a:endParaRPr>
        </a:p>
      </dgm:t>
    </dgm:pt>
    <dgm:pt modelId="{746E6416-B043-4C30-877B-CFE360E4CA1C}" type="parTrans" cxnId="{C7AED3E4-3967-4EF2-9817-F717B8D336F7}">
      <dgm:prSet/>
      <dgm:spPr/>
      <dgm:t>
        <a:bodyPr/>
        <a:lstStyle/>
        <a:p>
          <a:endParaRPr lang="ru-RU"/>
        </a:p>
      </dgm:t>
    </dgm:pt>
    <dgm:pt modelId="{5732A169-D39F-4827-80D3-4B2F09E316B6}" type="sibTrans" cxnId="{C7AED3E4-3967-4EF2-9817-F717B8D336F7}">
      <dgm:prSet/>
      <dgm:spPr/>
      <dgm:t>
        <a:bodyPr/>
        <a:lstStyle/>
        <a:p>
          <a:endParaRPr lang="ru-RU"/>
        </a:p>
      </dgm:t>
    </dgm:pt>
    <dgm:pt modelId="{78174603-D98C-4488-93F9-0449B4414D26}">
      <dgm:prSet phldrT="[Текст]" phldr="1"/>
      <dgm:spPr/>
      <dgm:t>
        <a:bodyPr/>
        <a:lstStyle/>
        <a:p>
          <a:endParaRPr lang="ru-RU" dirty="0">
            <a:solidFill>
              <a:srgbClr val="7C5ED0"/>
            </a:solidFill>
            <a:latin typeface="Times New Roman" pitchFamily="18" charset="0"/>
            <a:cs typeface="Times New Roman" pitchFamily="18" charset="0"/>
          </a:endParaRPr>
        </a:p>
      </dgm:t>
    </dgm:pt>
    <dgm:pt modelId="{58E49183-29DD-469D-A0FB-1CD06A955290}" type="sibTrans" cxnId="{6F6B48AF-7329-427D-81CC-9834CFE5DBA3}">
      <dgm:prSet/>
      <dgm:spPr/>
      <dgm:t>
        <a:bodyPr/>
        <a:lstStyle/>
        <a:p>
          <a:endParaRPr lang="ru-RU"/>
        </a:p>
      </dgm:t>
    </dgm:pt>
    <dgm:pt modelId="{D709127A-9431-40F1-A4A7-436613E1B1EA}" type="parTrans" cxnId="{6F6B48AF-7329-427D-81CC-9834CFE5DBA3}">
      <dgm:prSet/>
      <dgm:spPr/>
      <dgm:t>
        <a:bodyPr/>
        <a:lstStyle/>
        <a:p>
          <a:endParaRPr lang="ru-RU"/>
        </a:p>
      </dgm:t>
    </dgm:pt>
    <dgm:pt modelId="{BC190A87-8A71-4DAA-93B1-F0A23434457E}">
      <dgm:prSet/>
      <dgm:spPr/>
      <dgm:t>
        <a:bodyPr/>
        <a:lstStyle/>
        <a:p>
          <a:r>
            <a:rPr lang="ru-RU" dirty="0" smtClean="0">
              <a:latin typeface="Times New Roman" pitchFamily="18" charset="0"/>
              <a:cs typeface="Times New Roman" pitchFamily="18" charset="0"/>
            </a:rPr>
            <a:t>привлечение дополнительных средств в бюджет города; исполнение бюджета через реализацию муниципальных программ </a:t>
          </a:r>
          <a:endParaRPr lang="ru-RU" dirty="0">
            <a:latin typeface="Times New Roman" pitchFamily="18" charset="0"/>
            <a:cs typeface="Times New Roman" pitchFamily="18" charset="0"/>
          </a:endParaRPr>
        </a:p>
      </dgm:t>
    </dgm:pt>
    <dgm:pt modelId="{2AFCC38C-7300-42D9-A51A-83B6BB9637DE}" type="sibTrans" cxnId="{D9077A8E-7E87-48C1-9EFE-60A6344F8FC8}">
      <dgm:prSet/>
      <dgm:spPr/>
      <dgm:t>
        <a:bodyPr/>
        <a:lstStyle/>
        <a:p>
          <a:endParaRPr lang="ru-RU"/>
        </a:p>
      </dgm:t>
    </dgm:pt>
    <dgm:pt modelId="{B73715C7-06F9-4D5A-B83D-C636DF762F5A}" type="parTrans" cxnId="{D9077A8E-7E87-48C1-9EFE-60A6344F8FC8}">
      <dgm:prSet/>
      <dgm:spPr/>
      <dgm:t>
        <a:bodyPr/>
        <a:lstStyle/>
        <a:p>
          <a:endParaRPr lang="ru-RU"/>
        </a:p>
      </dgm:t>
    </dgm:pt>
    <dgm:pt modelId="{B8BE069D-5589-4234-ABF9-18CAD7ED4101}">
      <dgm:prSet/>
      <dgm:spPr/>
      <dgm:t>
        <a:bodyPr/>
        <a:lstStyle/>
        <a:p>
          <a:r>
            <a:rPr lang="ru-RU" dirty="0" smtClean="0">
              <a:latin typeface="Times New Roman" pitchFamily="18" charset="0"/>
              <a:cs typeface="Times New Roman" pitchFamily="18" charset="0"/>
            </a:rPr>
            <a:t>исполнение мероприятий в рамках подготовки празднования 200-летия города Минусинска</a:t>
          </a:r>
          <a:endParaRPr lang="ru-RU" dirty="0">
            <a:latin typeface="Times New Roman" pitchFamily="18" charset="0"/>
            <a:cs typeface="Times New Roman" pitchFamily="18" charset="0"/>
          </a:endParaRPr>
        </a:p>
      </dgm:t>
    </dgm:pt>
    <dgm:pt modelId="{AF31891E-EC25-4088-890D-09B952A93B54}" type="parTrans" cxnId="{53167ED0-90D1-4722-85D5-1E056CAB9BF0}">
      <dgm:prSet/>
      <dgm:spPr/>
      <dgm:t>
        <a:bodyPr/>
        <a:lstStyle/>
        <a:p>
          <a:endParaRPr lang="ru-RU"/>
        </a:p>
      </dgm:t>
    </dgm:pt>
    <dgm:pt modelId="{3D640FD7-DA08-449D-A544-FA68C5FDC10F}" type="sibTrans" cxnId="{53167ED0-90D1-4722-85D5-1E056CAB9BF0}">
      <dgm:prSet/>
      <dgm:spPr/>
      <dgm:t>
        <a:bodyPr/>
        <a:lstStyle/>
        <a:p>
          <a:endParaRPr lang="ru-RU"/>
        </a:p>
      </dgm:t>
    </dgm:pt>
    <dgm:pt modelId="{C343E165-C9C6-4886-B1EC-1AEBA5BB5CDB}">
      <dgm:prSet/>
      <dgm:spPr/>
      <dgm:t>
        <a:bodyPr/>
        <a:lstStyle/>
        <a:p>
          <a:r>
            <a:rPr lang="ru-RU" dirty="0" smtClean="0">
              <a:latin typeface="Times New Roman" pitchFamily="18" charset="0"/>
              <a:cs typeface="Times New Roman" pitchFamily="18" charset="0"/>
            </a:rPr>
            <a:t>активная работа по повышению открытости и прозрачности бюджета и бюджетного процесса</a:t>
          </a:r>
          <a:endParaRPr lang="ru-RU" dirty="0">
            <a:latin typeface="Times New Roman" pitchFamily="18" charset="0"/>
            <a:cs typeface="Times New Roman" pitchFamily="18" charset="0"/>
          </a:endParaRPr>
        </a:p>
      </dgm:t>
    </dgm:pt>
    <dgm:pt modelId="{8E251B6D-8AA3-41D1-8F59-65DC8CE1875F}" type="parTrans" cxnId="{062A1479-158F-4C6C-91AA-CE6E2B5F6DA9}">
      <dgm:prSet/>
      <dgm:spPr/>
      <dgm:t>
        <a:bodyPr/>
        <a:lstStyle/>
        <a:p>
          <a:endParaRPr lang="ru-RU"/>
        </a:p>
      </dgm:t>
    </dgm:pt>
    <dgm:pt modelId="{FC57C30D-5870-4301-A8C5-39922B78380C}" type="sibTrans" cxnId="{062A1479-158F-4C6C-91AA-CE6E2B5F6DA9}">
      <dgm:prSet/>
      <dgm:spPr/>
      <dgm:t>
        <a:bodyPr/>
        <a:lstStyle/>
        <a:p>
          <a:endParaRPr lang="ru-RU"/>
        </a:p>
      </dgm:t>
    </dgm:pt>
    <dgm:pt modelId="{4491949B-5659-4421-B2BA-5FC8019DDE77}" type="pres">
      <dgm:prSet presAssocID="{0229FFB9-2310-438C-AB47-F472B7E4FF95}" presName="linearFlow" presStyleCnt="0">
        <dgm:presLayoutVars>
          <dgm:dir/>
          <dgm:animLvl val="lvl"/>
          <dgm:resizeHandles val="exact"/>
        </dgm:presLayoutVars>
      </dgm:prSet>
      <dgm:spPr/>
      <dgm:t>
        <a:bodyPr/>
        <a:lstStyle/>
        <a:p>
          <a:endParaRPr lang="ru-RU"/>
        </a:p>
      </dgm:t>
    </dgm:pt>
    <dgm:pt modelId="{6F94EAC5-957D-450D-84C7-46DE8D5DADFE}" type="pres">
      <dgm:prSet presAssocID="{F12DEDDC-E69D-4851-B691-ABFFEBC6A23D}" presName="composite" presStyleCnt="0"/>
      <dgm:spPr/>
    </dgm:pt>
    <dgm:pt modelId="{02376AE4-FD6E-472D-A239-003484844FB5}" type="pres">
      <dgm:prSet presAssocID="{F12DEDDC-E69D-4851-B691-ABFFEBC6A23D}" presName="parentText" presStyleLbl="alignNode1" presStyleIdx="0" presStyleCnt="5">
        <dgm:presLayoutVars>
          <dgm:chMax val="1"/>
          <dgm:bulletEnabled val="1"/>
        </dgm:presLayoutVars>
      </dgm:prSet>
      <dgm:spPr/>
      <dgm:t>
        <a:bodyPr/>
        <a:lstStyle/>
        <a:p>
          <a:endParaRPr lang="ru-RU"/>
        </a:p>
      </dgm:t>
    </dgm:pt>
    <dgm:pt modelId="{6FDC45D6-78EF-4D94-9FE2-BC57A8796562}" type="pres">
      <dgm:prSet presAssocID="{F12DEDDC-E69D-4851-B691-ABFFEBC6A23D}" presName="descendantText" presStyleLbl="alignAcc1" presStyleIdx="0" presStyleCnt="5">
        <dgm:presLayoutVars>
          <dgm:bulletEnabled val="1"/>
        </dgm:presLayoutVars>
      </dgm:prSet>
      <dgm:spPr/>
      <dgm:t>
        <a:bodyPr/>
        <a:lstStyle/>
        <a:p>
          <a:endParaRPr lang="ru-RU"/>
        </a:p>
      </dgm:t>
    </dgm:pt>
    <dgm:pt modelId="{0539159D-C6DD-4D24-A1F0-BB8048785209}" type="pres">
      <dgm:prSet presAssocID="{3239BEB6-732E-44D8-9F7F-376658B93EFE}" presName="sp" presStyleCnt="0"/>
      <dgm:spPr/>
    </dgm:pt>
    <dgm:pt modelId="{4E07AAC2-5AA7-4656-B7AE-2BA9C1B241B9}" type="pres">
      <dgm:prSet presAssocID="{A4AFF7FC-29AB-4B2F-9778-F686CE6C89E2}" presName="composite" presStyleCnt="0"/>
      <dgm:spPr/>
    </dgm:pt>
    <dgm:pt modelId="{90AE45A2-AF36-4218-AD1D-786DA0117B96}" type="pres">
      <dgm:prSet presAssocID="{A4AFF7FC-29AB-4B2F-9778-F686CE6C89E2}" presName="parentText" presStyleLbl="alignNode1" presStyleIdx="1" presStyleCnt="5">
        <dgm:presLayoutVars>
          <dgm:chMax val="1"/>
          <dgm:bulletEnabled val="1"/>
        </dgm:presLayoutVars>
      </dgm:prSet>
      <dgm:spPr/>
      <dgm:t>
        <a:bodyPr/>
        <a:lstStyle/>
        <a:p>
          <a:endParaRPr lang="ru-RU"/>
        </a:p>
      </dgm:t>
    </dgm:pt>
    <dgm:pt modelId="{5656D4DD-5C45-4275-B4DF-83AEA4693F32}" type="pres">
      <dgm:prSet presAssocID="{A4AFF7FC-29AB-4B2F-9778-F686CE6C89E2}" presName="descendantText" presStyleLbl="alignAcc1" presStyleIdx="1" presStyleCnt="5">
        <dgm:presLayoutVars>
          <dgm:bulletEnabled val="1"/>
        </dgm:presLayoutVars>
      </dgm:prSet>
      <dgm:spPr/>
      <dgm:t>
        <a:bodyPr/>
        <a:lstStyle/>
        <a:p>
          <a:endParaRPr lang="ru-RU"/>
        </a:p>
      </dgm:t>
    </dgm:pt>
    <dgm:pt modelId="{9AFEB0C5-28B1-49DE-9BAB-70524661FA17}" type="pres">
      <dgm:prSet presAssocID="{4C9458AD-C6AA-4DAF-A13F-C827495D3DC0}" presName="sp" presStyleCnt="0"/>
      <dgm:spPr/>
    </dgm:pt>
    <dgm:pt modelId="{3862D1E2-6CC3-4CFA-9573-D5BF55F55E06}" type="pres">
      <dgm:prSet presAssocID="{78174603-D98C-4488-93F9-0449B4414D26}" presName="composite" presStyleCnt="0"/>
      <dgm:spPr/>
    </dgm:pt>
    <dgm:pt modelId="{8FCD8635-4788-4D32-9B4B-F93BFEBB3A68}" type="pres">
      <dgm:prSet presAssocID="{78174603-D98C-4488-93F9-0449B4414D26}" presName="parentText" presStyleLbl="alignNode1" presStyleIdx="2" presStyleCnt="5">
        <dgm:presLayoutVars>
          <dgm:chMax val="1"/>
          <dgm:bulletEnabled val="1"/>
        </dgm:presLayoutVars>
      </dgm:prSet>
      <dgm:spPr/>
      <dgm:t>
        <a:bodyPr/>
        <a:lstStyle/>
        <a:p>
          <a:endParaRPr lang="ru-RU"/>
        </a:p>
      </dgm:t>
    </dgm:pt>
    <dgm:pt modelId="{0DC33E48-DCBE-4AE5-B4EE-69F1A3072336}" type="pres">
      <dgm:prSet presAssocID="{78174603-D98C-4488-93F9-0449B4414D26}" presName="descendantText" presStyleLbl="alignAcc1" presStyleIdx="2" presStyleCnt="5">
        <dgm:presLayoutVars>
          <dgm:bulletEnabled val="1"/>
        </dgm:presLayoutVars>
      </dgm:prSet>
      <dgm:spPr/>
      <dgm:t>
        <a:bodyPr/>
        <a:lstStyle/>
        <a:p>
          <a:endParaRPr lang="ru-RU"/>
        </a:p>
      </dgm:t>
    </dgm:pt>
    <dgm:pt modelId="{145AA929-F863-463F-B650-938836738A04}" type="pres">
      <dgm:prSet presAssocID="{58E49183-29DD-469D-A0FB-1CD06A955290}" presName="sp" presStyleCnt="0"/>
      <dgm:spPr/>
    </dgm:pt>
    <dgm:pt modelId="{4229D52D-F377-4CFC-B521-0BE125CD6BE6}" type="pres">
      <dgm:prSet presAssocID="{B071E22F-9C72-4BCC-91BB-723D7FB41697}" presName="composite" presStyleCnt="0"/>
      <dgm:spPr/>
    </dgm:pt>
    <dgm:pt modelId="{5050F705-06A4-483C-A961-24D3FAB98F45}" type="pres">
      <dgm:prSet presAssocID="{B071E22F-9C72-4BCC-91BB-723D7FB41697}" presName="parentText" presStyleLbl="alignNode1" presStyleIdx="3" presStyleCnt="5">
        <dgm:presLayoutVars>
          <dgm:chMax val="1"/>
          <dgm:bulletEnabled val="1"/>
        </dgm:presLayoutVars>
      </dgm:prSet>
      <dgm:spPr/>
      <dgm:t>
        <a:bodyPr/>
        <a:lstStyle/>
        <a:p>
          <a:endParaRPr lang="ru-RU"/>
        </a:p>
      </dgm:t>
    </dgm:pt>
    <dgm:pt modelId="{04E54F19-39FF-4C32-9BAF-2AB5CAD238CC}" type="pres">
      <dgm:prSet presAssocID="{B071E22F-9C72-4BCC-91BB-723D7FB41697}" presName="descendantText" presStyleLbl="alignAcc1" presStyleIdx="3" presStyleCnt="5">
        <dgm:presLayoutVars>
          <dgm:bulletEnabled val="1"/>
        </dgm:presLayoutVars>
      </dgm:prSet>
      <dgm:spPr/>
      <dgm:t>
        <a:bodyPr/>
        <a:lstStyle/>
        <a:p>
          <a:endParaRPr lang="ru-RU"/>
        </a:p>
      </dgm:t>
    </dgm:pt>
    <dgm:pt modelId="{89CC9F81-B32D-40BF-B98A-D9947ED32FBD}" type="pres">
      <dgm:prSet presAssocID="{5732A169-D39F-4827-80D3-4B2F09E316B6}" presName="sp" presStyleCnt="0"/>
      <dgm:spPr/>
    </dgm:pt>
    <dgm:pt modelId="{387A9A12-06A3-4F1A-A816-51C8BA48C846}" type="pres">
      <dgm:prSet presAssocID="{2B48C7FF-D046-4555-ABAC-DBE7D9891298}" presName="composite" presStyleCnt="0"/>
      <dgm:spPr/>
    </dgm:pt>
    <dgm:pt modelId="{8D88EB77-3A2C-4AC4-9718-81A1BF54588D}" type="pres">
      <dgm:prSet presAssocID="{2B48C7FF-D046-4555-ABAC-DBE7D9891298}" presName="parentText" presStyleLbl="alignNode1" presStyleIdx="4" presStyleCnt="5">
        <dgm:presLayoutVars>
          <dgm:chMax val="1"/>
          <dgm:bulletEnabled val="1"/>
        </dgm:presLayoutVars>
      </dgm:prSet>
      <dgm:spPr/>
      <dgm:t>
        <a:bodyPr/>
        <a:lstStyle/>
        <a:p>
          <a:endParaRPr lang="ru-RU"/>
        </a:p>
      </dgm:t>
    </dgm:pt>
    <dgm:pt modelId="{9425B722-182C-4528-A9AD-687064690059}" type="pres">
      <dgm:prSet presAssocID="{2B48C7FF-D046-4555-ABAC-DBE7D9891298}" presName="descendantText" presStyleLbl="alignAcc1" presStyleIdx="4" presStyleCnt="5">
        <dgm:presLayoutVars>
          <dgm:bulletEnabled val="1"/>
        </dgm:presLayoutVars>
      </dgm:prSet>
      <dgm:spPr/>
      <dgm:t>
        <a:bodyPr/>
        <a:lstStyle/>
        <a:p>
          <a:endParaRPr lang="ru-RU"/>
        </a:p>
      </dgm:t>
    </dgm:pt>
  </dgm:ptLst>
  <dgm:cxnLst>
    <dgm:cxn modelId="{5B65902A-1E0D-49FB-93B1-12C27BCDA167}" type="presOf" srcId="{B071E22F-9C72-4BCC-91BB-723D7FB41697}" destId="{5050F705-06A4-483C-A961-24D3FAB98F45}" srcOrd="0" destOrd="0" presId="urn:microsoft.com/office/officeart/2005/8/layout/chevron2"/>
    <dgm:cxn modelId="{3C1C22F7-EBDF-423F-A356-CC0F686D345A}" type="presOf" srcId="{C343E165-C9C6-4886-B1EC-1AEBA5BB5CDB}" destId="{04E54F19-39FF-4C32-9BAF-2AB5CAD238CC}" srcOrd="0" destOrd="0" presId="urn:microsoft.com/office/officeart/2005/8/layout/chevron2"/>
    <dgm:cxn modelId="{96D61D14-BB2B-402E-8736-4994BF434DEE}" type="presOf" srcId="{2B48C7FF-D046-4555-ABAC-DBE7D9891298}" destId="{8D88EB77-3A2C-4AC4-9718-81A1BF54588D}" srcOrd="0" destOrd="0" presId="urn:microsoft.com/office/officeart/2005/8/layout/chevron2"/>
    <dgm:cxn modelId="{3CE61048-EB19-48D1-9314-4EA4F3E47720}" type="presOf" srcId="{0229FFB9-2310-438C-AB47-F472B7E4FF95}" destId="{4491949B-5659-4421-B2BA-5FC8019DDE77}" srcOrd="0" destOrd="0" presId="urn:microsoft.com/office/officeart/2005/8/layout/chevron2"/>
    <dgm:cxn modelId="{C7AED3E4-3967-4EF2-9817-F717B8D336F7}" srcId="{0229FFB9-2310-438C-AB47-F472B7E4FF95}" destId="{B071E22F-9C72-4BCC-91BB-723D7FB41697}" srcOrd="3" destOrd="0" parTransId="{746E6416-B043-4C30-877B-CFE360E4CA1C}" sibTransId="{5732A169-D39F-4827-80D3-4B2F09E316B6}"/>
    <dgm:cxn modelId="{38D85E14-4BFF-4534-B7B0-9F754AFE64F9}" type="presOf" srcId="{A4AFF7FC-29AB-4B2F-9778-F686CE6C89E2}" destId="{90AE45A2-AF36-4218-AD1D-786DA0117B96}" srcOrd="0" destOrd="0" presId="urn:microsoft.com/office/officeart/2005/8/layout/chevron2"/>
    <dgm:cxn modelId="{6F6B48AF-7329-427D-81CC-9834CFE5DBA3}" srcId="{0229FFB9-2310-438C-AB47-F472B7E4FF95}" destId="{78174603-D98C-4488-93F9-0449B4414D26}" srcOrd="2" destOrd="0" parTransId="{D709127A-9431-40F1-A4A7-436613E1B1EA}" sibTransId="{58E49183-29DD-469D-A0FB-1CD06A955290}"/>
    <dgm:cxn modelId="{0C2FB1C1-49B8-4ABF-BB59-D2B8A4EEBDA4}" srcId="{0229FFB9-2310-438C-AB47-F472B7E4FF95}" destId="{F12DEDDC-E69D-4851-B691-ABFFEBC6A23D}" srcOrd="0" destOrd="0" parTransId="{929FBD55-6230-42D4-8C9B-DF3B9873ED54}" sibTransId="{3239BEB6-732E-44D8-9F7F-376658B93EFE}"/>
    <dgm:cxn modelId="{F69E1FDA-85A8-4F1A-A813-CBFE66CFB3FC}" type="presOf" srcId="{BC190A87-8A71-4DAA-93B1-F0A23434457E}" destId="{0DC33E48-DCBE-4AE5-B4EE-69F1A3072336}" srcOrd="0" destOrd="0" presId="urn:microsoft.com/office/officeart/2005/8/layout/chevron2"/>
    <dgm:cxn modelId="{DDC0EB93-DBF1-4FC6-8EB3-43C2ECF48CBB}" srcId="{A4AFF7FC-29AB-4B2F-9778-F686CE6C89E2}" destId="{97DD269F-5DA5-4CE3-8285-C0A6A7E6D11C}" srcOrd="0" destOrd="0" parTransId="{8CEC0F28-D0DF-4EDB-84C2-B31176EB0390}" sibTransId="{141C1499-B5E5-423C-B78F-DE468BDB594F}"/>
    <dgm:cxn modelId="{BCF212B7-63EC-4575-8519-9922F5747B55}" srcId="{0229FFB9-2310-438C-AB47-F472B7E4FF95}" destId="{2B48C7FF-D046-4555-ABAC-DBE7D9891298}" srcOrd="4" destOrd="0" parTransId="{75A61F94-68F2-4898-B88D-77BEFABFC9E2}" sibTransId="{CF5B523B-DF98-450A-BAC7-2B8417C5E0D0}"/>
    <dgm:cxn modelId="{6CAD8D52-757A-4990-865F-FDD3F6D4CD50}" type="presOf" srcId="{F12DEDDC-E69D-4851-B691-ABFFEBC6A23D}" destId="{02376AE4-FD6E-472D-A239-003484844FB5}" srcOrd="0" destOrd="0" presId="urn:microsoft.com/office/officeart/2005/8/layout/chevron2"/>
    <dgm:cxn modelId="{5B4298CB-4C9B-4C25-BC30-6F7FDEA28046}" type="presOf" srcId="{C74256AD-8A34-4567-ABA2-6590418E3A6C}" destId="{6FDC45D6-78EF-4D94-9FE2-BC57A8796562}" srcOrd="0" destOrd="0" presId="urn:microsoft.com/office/officeart/2005/8/layout/chevron2"/>
    <dgm:cxn modelId="{062A1479-158F-4C6C-91AA-CE6E2B5F6DA9}" srcId="{B071E22F-9C72-4BCC-91BB-723D7FB41697}" destId="{C343E165-C9C6-4886-B1EC-1AEBA5BB5CDB}" srcOrd="0" destOrd="0" parTransId="{8E251B6D-8AA3-41D1-8F59-65DC8CE1875F}" sibTransId="{FC57C30D-5870-4301-A8C5-39922B78380C}"/>
    <dgm:cxn modelId="{CC2F69F0-CB23-4438-8B3C-C093694D118A}" srcId="{F12DEDDC-E69D-4851-B691-ABFFEBC6A23D}" destId="{C74256AD-8A34-4567-ABA2-6590418E3A6C}" srcOrd="0" destOrd="0" parTransId="{89AF8BB6-395B-4D50-9F36-6F6C9B9DD6FD}" sibTransId="{CFAA5A69-957C-41C2-A8A2-193DD7EF35F9}"/>
    <dgm:cxn modelId="{8E98C3A4-61C1-41A6-BA0F-ECD91C53EC25}" type="presOf" srcId="{78174603-D98C-4488-93F9-0449B4414D26}" destId="{8FCD8635-4788-4D32-9B4B-F93BFEBB3A68}" srcOrd="0" destOrd="0" presId="urn:microsoft.com/office/officeart/2005/8/layout/chevron2"/>
    <dgm:cxn modelId="{0A46A174-7A3D-4807-B0B2-454A1E4391F8}" type="presOf" srcId="{B8BE069D-5589-4234-ABF9-18CAD7ED4101}" destId="{9425B722-182C-4528-A9AD-687064690059}" srcOrd="0" destOrd="0" presId="urn:microsoft.com/office/officeart/2005/8/layout/chevron2"/>
    <dgm:cxn modelId="{53167ED0-90D1-4722-85D5-1E056CAB9BF0}" srcId="{2B48C7FF-D046-4555-ABAC-DBE7D9891298}" destId="{B8BE069D-5589-4234-ABF9-18CAD7ED4101}" srcOrd="0" destOrd="0" parTransId="{AF31891E-EC25-4088-890D-09B952A93B54}" sibTransId="{3D640FD7-DA08-449D-A544-FA68C5FDC10F}"/>
    <dgm:cxn modelId="{A421A9AB-AA12-4068-8984-66692DA889F4}" srcId="{0229FFB9-2310-438C-AB47-F472B7E4FF95}" destId="{A4AFF7FC-29AB-4B2F-9778-F686CE6C89E2}" srcOrd="1" destOrd="0" parTransId="{54A78DF4-0DB2-46B1-A8FE-B23953E4A213}" sibTransId="{4C9458AD-C6AA-4DAF-A13F-C827495D3DC0}"/>
    <dgm:cxn modelId="{16BFBAA8-7C76-48B1-9C9B-1D4E189633BB}" type="presOf" srcId="{97DD269F-5DA5-4CE3-8285-C0A6A7E6D11C}" destId="{5656D4DD-5C45-4275-B4DF-83AEA4693F32}" srcOrd="0" destOrd="0" presId="urn:microsoft.com/office/officeart/2005/8/layout/chevron2"/>
    <dgm:cxn modelId="{D9077A8E-7E87-48C1-9EFE-60A6344F8FC8}" srcId="{78174603-D98C-4488-93F9-0449B4414D26}" destId="{BC190A87-8A71-4DAA-93B1-F0A23434457E}" srcOrd="0" destOrd="0" parTransId="{B73715C7-06F9-4D5A-B83D-C636DF762F5A}" sibTransId="{2AFCC38C-7300-42D9-A51A-83B6BB9637DE}"/>
    <dgm:cxn modelId="{88D6C5AB-5298-4703-9C87-42D44C2E9294}" type="presParOf" srcId="{4491949B-5659-4421-B2BA-5FC8019DDE77}" destId="{6F94EAC5-957D-450D-84C7-46DE8D5DADFE}" srcOrd="0" destOrd="0" presId="urn:microsoft.com/office/officeart/2005/8/layout/chevron2"/>
    <dgm:cxn modelId="{FEB37E9A-63DA-4069-91D3-EE1EE93A9BF7}" type="presParOf" srcId="{6F94EAC5-957D-450D-84C7-46DE8D5DADFE}" destId="{02376AE4-FD6E-472D-A239-003484844FB5}" srcOrd="0" destOrd="0" presId="urn:microsoft.com/office/officeart/2005/8/layout/chevron2"/>
    <dgm:cxn modelId="{34848157-0BDA-408A-8808-242E40DAE4CA}" type="presParOf" srcId="{6F94EAC5-957D-450D-84C7-46DE8D5DADFE}" destId="{6FDC45D6-78EF-4D94-9FE2-BC57A8796562}" srcOrd="1" destOrd="0" presId="urn:microsoft.com/office/officeart/2005/8/layout/chevron2"/>
    <dgm:cxn modelId="{42172A27-A2BE-45BC-978F-5A898A69CEB2}" type="presParOf" srcId="{4491949B-5659-4421-B2BA-5FC8019DDE77}" destId="{0539159D-C6DD-4D24-A1F0-BB8048785209}" srcOrd="1" destOrd="0" presId="urn:microsoft.com/office/officeart/2005/8/layout/chevron2"/>
    <dgm:cxn modelId="{031BEB57-DB36-4A23-BB8E-0F47BC973B17}" type="presParOf" srcId="{4491949B-5659-4421-B2BA-5FC8019DDE77}" destId="{4E07AAC2-5AA7-4656-B7AE-2BA9C1B241B9}" srcOrd="2" destOrd="0" presId="urn:microsoft.com/office/officeart/2005/8/layout/chevron2"/>
    <dgm:cxn modelId="{798F78E0-0200-459B-A363-42DBC1627050}" type="presParOf" srcId="{4E07AAC2-5AA7-4656-B7AE-2BA9C1B241B9}" destId="{90AE45A2-AF36-4218-AD1D-786DA0117B96}" srcOrd="0" destOrd="0" presId="urn:microsoft.com/office/officeart/2005/8/layout/chevron2"/>
    <dgm:cxn modelId="{D48022A2-F86F-40E8-A2DF-7A0AEC70E459}" type="presParOf" srcId="{4E07AAC2-5AA7-4656-B7AE-2BA9C1B241B9}" destId="{5656D4DD-5C45-4275-B4DF-83AEA4693F32}" srcOrd="1" destOrd="0" presId="urn:microsoft.com/office/officeart/2005/8/layout/chevron2"/>
    <dgm:cxn modelId="{57AF16DA-347D-4876-BA45-19FE841094D0}" type="presParOf" srcId="{4491949B-5659-4421-B2BA-5FC8019DDE77}" destId="{9AFEB0C5-28B1-49DE-9BAB-70524661FA17}" srcOrd="3" destOrd="0" presId="urn:microsoft.com/office/officeart/2005/8/layout/chevron2"/>
    <dgm:cxn modelId="{37E8AA91-0356-4F43-AEB5-0A43157609DA}" type="presParOf" srcId="{4491949B-5659-4421-B2BA-5FC8019DDE77}" destId="{3862D1E2-6CC3-4CFA-9573-D5BF55F55E06}" srcOrd="4" destOrd="0" presId="urn:microsoft.com/office/officeart/2005/8/layout/chevron2"/>
    <dgm:cxn modelId="{E2AD7B13-18AC-4D0C-ABE6-FC717E6EF219}" type="presParOf" srcId="{3862D1E2-6CC3-4CFA-9573-D5BF55F55E06}" destId="{8FCD8635-4788-4D32-9B4B-F93BFEBB3A68}" srcOrd="0" destOrd="0" presId="urn:microsoft.com/office/officeart/2005/8/layout/chevron2"/>
    <dgm:cxn modelId="{8ADFD52A-C247-45F9-9AB1-759C81EA8540}" type="presParOf" srcId="{3862D1E2-6CC3-4CFA-9573-D5BF55F55E06}" destId="{0DC33E48-DCBE-4AE5-B4EE-69F1A3072336}" srcOrd="1" destOrd="0" presId="urn:microsoft.com/office/officeart/2005/8/layout/chevron2"/>
    <dgm:cxn modelId="{F6029D2F-2182-496D-B936-B8B593012ABC}" type="presParOf" srcId="{4491949B-5659-4421-B2BA-5FC8019DDE77}" destId="{145AA929-F863-463F-B650-938836738A04}" srcOrd="5" destOrd="0" presId="urn:microsoft.com/office/officeart/2005/8/layout/chevron2"/>
    <dgm:cxn modelId="{E5703425-AD86-4DF1-A4B2-B641FB0173A1}" type="presParOf" srcId="{4491949B-5659-4421-B2BA-5FC8019DDE77}" destId="{4229D52D-F377-4CFC-B521-0BE125CD6BE6}" srcOrd="6" destOrd="0" presId="urn:microsoft.com/office/officeart/2005/8/layout/chevron2"/>
    <dgm:cxn modelId="{16050BAD-6A33-4550-818F-D5326DC3119E}" type="presParOf" srcId="{4229D52D-F377-4CFC-B521-0BE125CD6BE6}" destId="{5050F705-06A4-483C-A961-24D3FAB98F45}" srcOrd="0" destOrd="0" presId="urn:microsoft.com/office/officeart/2005/8/layout/chevron2"/>
    <dgm:cxn modelId="{0EA65253-198F-4FA9-A32F-C0C319E267CF}" type="presParOf" srcId="{4229D52D-F377-4CFC-B521-0BE125CD6BE6}" destId="{04E54F19-39FF-4C32-9BAF-2AB5CAD238CC}" srcOrd="1" destOrd="0" presId="urn:microsoft.com/office/officeart/2005/8/layout/chevron2"/>
    <dgm:cxn modelId="{1C906184-5975-4D3A-BE87-F4DB9C8B8761}" type="presParOf" srcId="{4491949B-5659-4421-B2BA-5FC8019DDE77}" destId="{89CC9F81-B32D-40BF-B98A-D9947ED32FBD}" srcOrd="7" destOrd="0" presId="urn:microsoft.com/office/officeart/2005/8/layout/chevron2"/>
    <dgm:cxn modelId="{36405F40-52BF-47E2-94D2-94F95EBBF5A6}" type="presParOf" srcId="{4491949B-5659-4421-B2BA-5FC8019DDE77}" destId="{387A9A12-06A3-4F1A-A816-51C8BA48C846}" srcOrd="8" destOrd="0" presId="urn:microsoft.com/office/officeart/2005/8/layout/chevron2"/>
    <dgm:cxn modelId="{324138BB-BE8C-41CF-AB12-A8567FA14FEC}" type="presParOf" srcId="{387A9A12-06A3-4F1A-A816-51C8BA48C846}" destId="{8D88EB77-3A2C-4AC4-9718-81A1BF54588D}" srcOrd="0" destOrd="0" presId="urn:microsoft.com/office/officeart/2005/8/layout/chevron2"/>
    <dgm:cxn modelId="{13963F40-002E-4342-9E28-114252368DF0}" type="presParOf" srcId="{387A9A12-06A3-4F1A-A816-51C8BA48C846}" destId="{9425B722-182C-4528-A9AD-687064690059}" srcOrd="1" destOrd="0" presId="urn:microsoft.com/office/officeart/2005/8/layout/chevron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0.47045</cdr:x>
      <cdr:y>0.58847</cdr:y>
    </cdr:from>
    <cdr:to>
      <cdr:x>0.61</cdr:x>
      <cdr:y>0.73252</cdr:y>
    </cdr:to>
    <cdr:sp macro="" textlink="">
      <cdr:nvSpPr>
        <cdr:cNvPr id="2" name="TextBox 1"/>
        <cdr:cNvSpPr txBox="1"/>
      </cdr:nvSpPr>
      <cdr:spPr>
        <a:xfrm xmlns:a="http://schemas.openxmlformats.org/drawingml/2006/main">
          <a:off x="8348472" y="6459447"/>
          <a:ext cx="2476500" cy="15811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6000" dirty="0" smtClean="0">
              <a:latin typeface="Times New Roman" pitchFamily="18" charset="0"/>
              <a:cs typeface="Times New Roman" pitchFamily="18" charset="0"/>
            </a:rPr>
            <a:t>80,4%</a:t>
          </a:r>
          <a:endParaRPr lang="ru-RU" sz="6000" dirty="0">
            <a:latin typeface="Times New Roman" pitchFamily="18" charset="0"/>
            <a:cs typeface="Times New Roman" pitchFamily="18" charset="0"/>
          </a:endParaRPr>
        </a:p>
      </cdr:txBody>
    </cdr:sp>
  </cdr:relSizeAnchor>
  <cdr:relSizeAnchor xmlns:cdr="http://schemas.openxmlformats.org/drawingml/2006/chartDrawing">
    <cdr:from>
      <cdr:x>0.43288</cdr:x>
      <cdr:y>0.71864</cdr:y>
    </cdr:from>
    <cdr:to>
      <cdr:x>0.64436</cdr:x>
      <cdr:y>0.88351</cdr:y>
    </cdr:to>
    <cdr:sp macro="" textlink="">
      <cdr:nvSpPr>
        <cdr:cNvPr id="3" name="TextBox 2"/>
        <cdr:cNvSpPr txBox="1"/>
      </cdr:nvSpPr>
      <cdr:spPr>
        <a:xfrm xmlns:a="http://schemas.openxmlformats.org/drawingml/2006/main">
          <a:off x="7681722" y="7888197"/>
          <a:ext cx="3752850" cy="18097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4000" b="1" dirty="0" smtClean="0">
              <a:latin typeface="Times New Roman" pitchFamily="18" charset="0"/>
              <a:cs typeface="Times New Roman" pitchFamily="18" charset="0"/>
            </a:rPr>
            <a:t>2 458 871,81 тыс. рублей</a:t>
          </a:r>
          <a:endParaRPr lang="ru-RU" sz="4000" b="1" dirty="0">
            <a:latin typeface="Times New Roman" pitchFamily="18" charset="0"/>
            <a:cs typeface="Times New Roman" pitchFamily="18" charset="0"/>
          </a:endParaRPr>
        </a:p>
      </cdr:txBody>
    </cdr:sp>
  </cdr:relSizeAnchor>
  <cdr:relSizeAnchor xmlns:cdr="http://schemas.openxmlformats.org/drawingml/2006/chartDrawing">
    <cdr:from>
      <cdr:x>0.76336</cdr:x>
      <cdr:y>0.8245</cdr:y>
    </cdr:from>
    <cdr:to>
      <cdr:x>0.79341</cdr:x>
      <cdr:y>0.86428</cdr:y>
    </cdr:to>
    <cdr:sp macro="" textlink="">
      <cdr:nvSpPr>
        <cdr:cNvPr id="6" name="Овал 5"/>
        <cdr:cNvSpPr/>
      </cdr:nvSpPr>
      <cdr:spPr>
        <a:xfrm xmlns:a="http://schemas.openxmlformats.org/drawingml/2006/main">
          <a:off x="10488235" y="9050247"/>
          <a:ext cx="412937" cy="436602"/>
        </a:xfrm>
        <a:prstGeom xmlns:a="http://schemas.openxmlformats.org/drawingml/2006/main" prst="ellipse">
          <a:avLst/>
        </a:prstGeom>
        <a:solidFill xmlns:a="http://schemas.openxmlformats.org/drawingml/2006/main">
          <a:srgbClr val="92D050"/>
        </a:solidFill>
        <a:ln xmlns:a="http://schemas.openxmlformats.org/drawingml/2006/main" w="25400" cap="flat" cmpd="sng" algn="ctr">
          <a:solidFill>
            <a:srgbClr val="635ED6">
              <a:shade val="50000"/>
            </a:srgbClr>
          </a:solidFill>
          <a:prstDash val="solid"/>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FFFFFF"/>
              </a:solidFill>
              <a:latin typeface="Arial"/>
              <a:sym typeface="Arial"/>
            </a:defRPr>
          </a:lvl9pPr>
        </a:lstStyle>
        <a:p xmlns:a="http://schemas.openxmlformats.org/drawingml/2006/main">
          <a:pPr algn="ctr"/>
          <a:endParaRPr lang="ru-RU" dirty="0"/>
        </a:p>
      </cdr:txBody>
    </cdr:sp>
  </cdr:relSizeAnchor>
  <cdr:relSizeAnchor xmlns:cdr="http://schemas.openxmlformats.org/drawingml/2006/chartDrawing">
    <cdr:from>
      <cdr:x>0.76197</cdr:x>
      <cdr:y>0.74987</cdr:y>
    </cdr:from>
    <cdr:to>
      <cdr:x>0.79064</cdr:x>
      <cdr:y>0.78618</cdr:y>
    </cdr:to>
    <cdr:sp macro="" textlink="">
      <cdr:nvSpPr>
        <cdr:cNvPr id="7" name="Овал 6"/>
        <cdr:cNvSpPr/>
      </cdr:nvSpPr>
      <cdr:spPr>
        <a:xfrm xmlns:a="http://schemas.openxmlformats.org/drawingml/2006/main">
          <a:off x="10469185" y="8231097"/>
          <a:ext cx="393887" cy="398506"/>
        </a:xfrm>
        <a:prstGeom xmlns:a="http://schemas.openxmlformats.org/drawingml/2006/main" prst="ellipse">
          <a:avLst/>
        </a:prstGeom>
        <a:solidFill xmlns:a="http://schemas.openxmlformats.org/drawingml/2006/main">
          <a:srgbClr val="F3715B"/>
        </a:solidFill>
        <a:ln xmlns:a="http://schemas.openxmlformats.org/drawingml/2006/main" w="25400" cap="flat" cmpd="sng" algn="ctr">
          <a:solidFill>
            <a:srgbClr val="635ED6">
              <a:shade val="50000"/>
            </a:srgbClr>
          </a:solidFill>
          <a:prstDash val="solid"/>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lvl1pPr marL="0" indent="0">
            <a:defRPr sz="1100">
              <a:solidFill>
                <a:srgbClr val="FFFFFF"/>
              </a:solidFill>
              <a:latin typeface="Arial"/>
            </a:defRPr>
          </a:lvl1pPr>
          <a:lvl2pPr marL="457200" indent="0">
            <a:defRPr sz="1100">
              <a:solidFill>
                <a:srgbClr val="FFFFFF"/>
              </a:solidFill>
              <a:latin typeface="Arial"/>
            </a:defRPr>
          </a:lvl2pPr>
          <a:lvl3pPr marL="914400" indent="0">
            <a:defRPr sz="1100">
              <a:solidFill>
                <a:srgbClr val="FFFFFF"/>
              </a:solidFill>
              <a:latin typeface="Arial"/>
            </a:defRPr>
          </a:lvl3pPr>
          <a:lvl4pPr marL="1371600" indent="0">
            <a:defRPr sz="1100">
              <a:solidFill>
                <a:srgbClr val="FFFFFF"/>
              </a:solidFill>
              <a:latin typeface="Arial"/>
            </a:defRPr>
          </a:lvl4pPr>
          <a:lvl5pPr marL="1828800" indent="0">
            <a:defRPr sz="1100">
              <a:solidFill>
                <a:srgbClr val="FFFFFF"/>
              </a:solidFill>
              <a:latin typeface="Arial"/>
            </a:defRPr>
          </a:lvl5pPr>
          <a:lvl6pPr marL="2286000" indent="0">
            <a:defRPr sz="1100">
              <a:solidFill>
                <a:srgbClr val="FFFFFF"/>
              </a:solidFill>
              <a:latin typeface="Arial"/>
            </a:defRPr>
          </a:lvl6pPr>
          <a:lvl7pPr marL="2743200" indent="0">
            <a:defRPr sz="1100">
              <a:solidFill>
                <a:srgbClr val="FFFFFF"/>
              </a:solidFill>
              <a:latin typeface="Arial"/>
            </a:defRPr>
          </a:lvl7pPr>
          <a:lvl8pPr marL="3200400" indent="0">
            <a:defRPr sz="1100">
              <a:solidFill>
                <a:srgbClr val="FFFFFF"/>
              </a:solidFill>
              <a:latin typeface="Arial"/>
            </a:defRPr>
          </a:lvl8pPr>
          <a:lvl9pPr marL="3657600" indent="0">
            <a:defRPr sz="1100">
              <a:solidFill>
                <a:srgbClr val="FFFFFF"/>
              </a:solidFill>
              <a:latin typeface="Arial"/>
            </a:defRPr>
          </a:lvl9pPr>
        </a:lstStyle>
        <a:p xmlns:a="http://schemas.openxmlformats.org/drawingml/2006/main">
          <a:pPr algn="ctr"/>
          <a:endParaRPr lang="ru-RU" dirty="0"/>
        </a:p>
      </cdr:txBody>
    </cdr:sp>
  </cdr:relSizeAnchor>
  <cdr:relSizeAnchor xmlns:cdr="http://schemas.openxmlformats.org/drawingml/2006/chartDrawing">
    <cdr:from>
      <cdr:x>0.76258</cdr:x>
      <cdr:y>0.90073</cdr:y>
    </cdr:from>
    <cdr:to>
      <cdr:x>0.79263</cdr:x>
      <cdr:y>0.9405</cdr:y>
    </cdr:to>
    <cdr:sp macro="" textlink="">
      <cdr:nvSpPr>
        <cdr:cNvPr id="8" name="Овал 7"/>
        <cdr:cNvSpPr/>
      </cdr:nvSpPr>
      <cdr:spPr>
        <a:xfrm xmlns:a="http://schemas.openxmlformats.org/drawingml/2006/main">
          <a:off x="10477500" y="9886950"/>
          <a:ext cx="412937" cy="436602"/>
        </a:xfrm>
        <a:prstGeom xmlns:a="http://schemas.openxmlformats.org/drawingml/2006/main" prst="ellipse">
          <a:avLst/>
        </a:prstGeom>
        <a:solidFill xmlns:a="http://schemas.openxmlformats.org/drawingml/2006/main">
          <a:schemeClr val="accent4">
            <a:lumMod val="75000"/>
          </a:schemeClr>
        </a:solidFill>
        <a:ln xmlns:a="http://schemas.openxmlformats.org/drawingml/2006/main" w="25400" cap="flat" cmpd="sng" algn="ctr">
          <a:solidFill>
            <a:srgbClr val="635ED6">
              <a:shade val="50000"/>
            </a:srgbClr>
          </a:solidFill>
          <a:prstDash val="solid"/>
        </a:ln>
        <a:effectLst xmlns:a="http://schemas.openxmlformats.org/drawingml/2006/mai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lvl1pPr marL="0" indent="0">
            <a:defRPr sz="1100">
              <a:solidFill>
                <a:srgbClr val="FFFFFF"/>
              </a:solidFill>
              <a:latin typeface="Arial"/>
            </a:defRPr>
          </a:lvl1pPr>
          <a:lvl2pPr marL="457200" indent="0">
            <a:defRPr sz="1100">
              <a:solidFill>
                <a:srgbClr val="FFFFFF"/>
              </a:solidFill>
              <a:latin typeface="Arial"/>
            </a:defRPr>
          </a:lvl2pPr>
          <a:lvl3pPr marL="914400" indent="0">
            <a:defRPr sz="1100">
              <a:solidFill>
                <a:srgbClr val="FFFFFF"/>
              </a:solidFill>
              <a:latin typeface="Arial"/>
            </a:defRPr>
          </a:lvl3pPr>
          <a:lvl4pPr marL="1371600" indent="0">
            <a:defRPr sz="1100">
              <a:solidFill>
                <a:srgbClr val="FFFFFF"/>
              </a:solidFill>
              <a:latin typeface="Arial"/>
            </a:defRPr>
          </a:lvl4pPr>
          <a:lvl5pPr marL="1828800" indent="0">
            <a:defRPr sz="1100">
              <a:solidFill>
                <a:srgbClr val="FFFFFF"/>
              </a:solidFill>
              <a:latin typeface="Arial"/>
            </a:defRPr>
          </a:lvl5pPr>
          <a:lvl6pPr marL="2286000" indent="0">
            <a:defRPr sz="1100">
              <a:solidFill>
                <a:srgbClr val="FFFFFF"/>
              </a:solidFill>
              <a:latin typeface="Arial"/>
            </a:defRPr>
          </a:lvl6pPr>
          <a:lvl7pPr marL="2743200" indent="0">
            <a:defRPr sz="1100">
              <a:solidFill>
                <a:srgbClr val="FFFFFF"/>
              </a:solidFill>
              <a:latin typeface="Arial"/>
            </a:defRPr>
          </a:lvl7pPr>
          <a:lvl8pPr marL="3200400" indent="0">
            <a:defRPr sz="1100">
              <a:solidFill>
                <a:srgbClr val="FFFFFF"/>
              </a:solidFill>
              <a:latin typeface="Arial"/>
            </a:defRPr>
          </a:lvl8pPr>
          <a:lvl9pPr marL="3657600" indent="0">
            <a:defRPr sz="1100">
              <a:solidFill>
                <a:srgbClr val="FFFFFF"/>
              </a:solidFill>
              <a:latin typeface="Arial"/>
            </a:defRPr>
          </a:lvl9pPr>
        </a:lstStyle>
        <a:p xmlns:a="http://schemas.openxmlformats.org/drawingml/2006/main">
          <a:pPr algn="ctr"/>
          <a:endParaRPr lang="ru-RU" dirty="0"/>
        </a:p>
      </cdr:txBody>
    </cdr:sp>
  </cdr:relSizeAnchor>
</c:userShapes>
</file>

<file path=ppt/drawings/drawing2.xml><?xml version="1.0" encoding="utf-8"?>
<c:userShapes xmlns:c="http://schemas.openxmlformats.org/drawingml/2006/chart">
  <cdr:relSizeAnchor xmlns:cdr="http://schemas.openxmlformats.org/drawingml/2006/chartDrawing">
    <cdr:from>
      <cdr:x>0.44741</cdr:x>
      <cdr:y>0.18988</cdr:y>
    </cdr:from>
    <cdr:to>
      <cdr:x>0.53074</cdr:x>
      <cdr:y>0.72874</cdr:y>
    </cdr:to>
    <cdr:sp macro="" textlink="">
      <cdr:nvSpPr>
        <cdr:cNvPr id="2" name="Стрелка вниз 1"/>
        <cdr:cNvSpPr/>
      </cdr:nvSpPr>
      <cdr:spPr>
        <a:xfrm xmlns:a="http://schemas.openxmlformats.org/drawingml/2006/main" rot="18927500">
          <a:off x="5881029" y="1425193"/>
          <a:ext cx="1095332" cy="4044521"/>
        </a:xfrm>
        <a:prstGeom xmlns:a="http://schemas.openxmlformats.org/drawingml/2006/main" prst="downArrow">
          <a:avLst/>
        </a:prstGeom>
      </cdr:spPr>
      <cdr:style>
        <a:lnRef xmlns:a="http://schemas.openxmlformats.org/drawingml/2006/main" idx="0">
          <a:schemeClr val="accent6"/>
        </a:lnRef>
        <a:fillRef xmlns:a="http://schemas.openxmlformats.org/drawingml/2006/main" idx="3">
          <a:schemeClr val="accent6"/>
        </a:fillRef>
        <a:effectRef xmlns:a="http://schemas.openxmlformats.org/drawingml/2006/main" idx="3">
          <a:schemeClr val="accent6"/>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ru-RU" dirty="0"/>
        </a:p>
      </cdr:txBody>
    </cdr:sp>
  </cdr:relSizeAnchor>
  <cdr:relSizeAnchor xmlns:cdr="http://schemas.openxmlformats.org/drawingml/2006/chartDrawing">
    <cdr:from>
      <cdr:x>0.4712</cdr:x>
      <cdr:y>0.17066</cdr:y>
    </cdr:from>
    <cdr:to>
      <cdr:x>0.52197</cdr:x>
      <cdr:y>0.74518</cdr:y>
    </cdr:to>
    <cdr:sp macro="" textlink="">
      <cdr:nvSpPr>
        <cdr:cNvPr id="3" name="TextBox 2"/>
        <cdr:cNvSpPr txBox="1"/>
      </cdr:nvSpPr>
      <cdr:spPr>
        <a:xfrm xmlns:a="http://schemas.openxmlformats.org/drawingml/2006/main" rot="2743534">
          <a:off x="4371285" y="3103318"/>
          <a:ext cx="4312224" cy="66738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ru-RU" sz="3600" b="1" dirty="0" smtClean="0">
              <a:latin typeface="Times New Roman" pitchFamily="18" charset="0"/>
              <a:cs typeface="Times New Roman" pitchFamily="18" charset="0"/>
            </a:rPr>
            <a:t>Снижение на 7,95 </a:t>
          </a:r>
          <a:endParaRPr lang="ru-RU" sz="3600" b="1" dirty="0">
            <a:latin typeface="Times New Roman" pitchFamily="18"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1pPr>
            <a:lvl2pPr marL="914400" marR="0" lvl="1"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2pPr>
            <a:lvl3pPr marL="1371600" marR="0" lvl="2"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3pPr>
            <a:lvl4pPr marL="1828800" marR="0" lvl="3"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4pPr>
            <a:lvl5pPr marL="2286000" marR="0" lvl="4"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5pPr>
            <a:lvl6pPr marL="2743200" marR="0" lvl="5"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6pPr>
            <a:lvl7pPr marL="3200400" marR="0" lvl="6"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7pPr>
            <a:lvl8pPr marL="3657600" marR="0" lvl="7"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8pPr>
            <a:lvl9pPr marL="4114800" marR="0" lvl="8"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8" name="Google Shape;58;p2: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17999"/>
              </a:lnSpc>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75" name="Google Shape;7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75" name="Google Shape;7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4" name="Google Shape;9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6" name="Google Shape;10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9" name="Google Shape;12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9" name="Google Shape;12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9" name="Google Shape;14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0" name="Google Shape;16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3" name="Google Shape;20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3" name="Google Shape;21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40" name="Google Shape;24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1" name="Google Shape;251;p1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17999"/>
              </a:lnSpc>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61" name="Google Shape;2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7" name="Google Shape;277;p16: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lvl="0" indent="0" algn="l" rtl="0">
              <a:lnSpc>
                <a:spcPct val="117999"/>
              </a:lnSpc>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87" name="Google Shape;28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05" name="Google Shape;30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2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54" name="Google Shape;354;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p2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68" name="Google Shape;36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2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94" name="Google Shape;39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with photo">
  <p:cSld name="with photo">
    <p:spTree>
      <p:nvGrpSpPr>
        <p:cNvPr id="1" name="Shape 9"/>
        <p:cNvGrpSpPr/>
        <p:nvPr/>
      </p:nvGrpSpPr>
      <p:grpSpPr>
        <a:xfrm>
          <a:off x="0" y="0"/>
          <a:ext cx="0" cy="0"/>
          <a:chOff x="0" y="0"/>
          <a:chExt cx="0" cy="0"/>
        </a:xfrm>
      </p:grpSpPr>
      <p:sp>
        <p:nvSpPr>
          <p:cNvPr id="10" name="Google Shape;10;p32"/>
          <p:cNvSpPr txBox="1">
            <a:spLocks noGrp="1"/>
          </p:cNvSpPr>
          <p:nvPr>
            <p:ph type="sldNum" idx="12"/>
          </p:nvPr>
        </p:nvSpPr>
        <p:spPr>
          <a:xfrm>
            <a:off x="11959031" y="13081000"/>
            <a:ext cx="453238" cy="461059"/>
          </a:xfrm>
          <a:prstGeom prst="rect">
            <a:avLst/>
          </a:prstGeom>
          <a:noFill/>
          <a:ln>
            <a:noFill/>
          </a:ln>
        </p:spPr>
        <p:txBody>
          <a:bodyPr spcFirstLastPara="1" wrap="square" lIns="50800" tIns="50800" rIns="50800" bIns="50800" anchor="t" anchorCtr="0">
            <a:spAutoFit/>
          </a:bodyPr>
          <a:lstStyle>
            <a:lvl1pPr marL="0" lvl="0" indent="0" algn="ctr">
              <a:lnSpc>
                <a:spcPct val="100000"/>
              </a:lnSpc>
              <a:spcBef>
                <a:spcPts val="0"/>
              </a:spcBef>
              <a:spcAft>
                <a:spcPts val="0"/>
              </a:spcAft>
              <a:buClr>
                <a:srgbClr val="000000"/>
              </a:buClr>
              <a:buSzPts val="2400"/>
              <a:buFont typeface="Helvetica Neue Light"/>
              <a:buNone/>
              <a:defRPr/>
            </a:lvl1pPr>
            <a:lvl2pPr marL="0" lvl="1" indent="0" algn="ctr">
              <a:lnSpc>
                <a:spcPct val="100000"/>
              </a:lnSpc>
              <a:spcBef>
                <a:spcPts val="0"/>
              </a:spcBef>
              <a:spcAft>
                <a:spcPts val="0"/>
              </a:spcAft>
              <a:buClr>
                <a:srgbClr val="000000"/>
              </a:buClr>
              <a:buSzPts val="2400"/>
              <a:buFont typeface="Helvetica Neue Light"/>
              <a:buNone/>
              <a:defRPr/>
            </a:lvl2pPr>
            <a:lvl3pPr marL="0" lvl="2" indent="0" algn="ctr">
              <a:lnSpc>
                <a:spcPct val="100000"/>
              </a:lnSpc>
              <a:spcBef>
                <a:spcPts val="0"/>
              </a:spcBef>
              <a:spcAft>
                <a:spcPts val="0"/>
              </a:spcAft>
              <a:buClr>
                <a:srgbClr val="000000"/>
              </a:buClr>
              <a:buSzPts val="2400"/>
              <a:buFont typeface="Helvetica Neue Light"/>
              <a:buNone/>
              <a:defRPr/>
            </a:lvl3pPr>
            <a:lvl4pPr marL="0" lvl="3" indent="0" algn="ctr">
              <a:lnSpc>
                <a:spcPct val="100000"/>
              </a:lnSpc>
              <a:spcBef>
                <a:spcPts val="0"/>
              </a:spcBef>
              <a:spcAft>
                <a:spcPts val="0"/>
              </a:spcAft>
              <a:buClr>
                <a:srgbClr val="000000"/>
              </a:buClr>
              <a:buSzPts val="2400"/>
              <a:buFont typeface="Helvetica Neue Light"/>
              <a:buNone/>
              <a:defRPr/>
            </a:lvl4pPr>
            <a:lvl5pPr marL="0" lvl="4" indent="0" algn="ctr">
              <a:lnSpc>
                <a:spcPct val="100000"/>
              </a:lnSpc>
              <a:spcBef>
                <a:spcPts val="0"/>
              </a:spcBef>
              <a:spcAft>
                <a:spcPts val="0"/>
              </a:spcAft>
              <a:buClr>
                <a:srgbClr val="000000"/>
              </a:buClr>
              <a:buSzPts val="2400"/>
              <a:buFont typeface="Helvetica Neue Light"/>
              <a:buNone/>
              <a:defRPr/>
            </a:lvl5pPr>
            <a:lvl6pPr marL="0" lvl="5" indent="0" algn="ctr">
              <a:lnSpc>
                <a:spcPct val="100000"/>
              </a:lnSpc>
              <a:spcBef>
                <a:spcPts val="0"/>
              </a:spcBef>
              <a:spcAft>
                <a:spcPts val="0"/>
              </a:spcAft>
              <a:buClr>
                <a:srgbClr val="000000"/>
              </a:buClr>
              <a:buSzPts val="2400"/>
              <a:buFont typeface="Helvetica Neue Light"/>
              <a:buNone/>
              <a:defRPr/>
            </a:lvl6pPr>
            <a:lvl7pPr marL="0" lvl="6" indent="0" algn="ctr">
              <a:lnSpc>
                <a:spcPct val="100000"/>
              </a:lnSpc>
              <a:spcBef>
                <a:spcPts val="0"/>
              </a:spcBef>
              <a:spcAft>
                <a:spcPts val="0"/>
              </a:spcAft>
              <a:buClr>
                <a:srgbClr val="000000"/>
              </a:buClr>
              <a:buSzPts val="2400"/>
              <a:buFont typeface="Helvetica Neue Light"/>
              <a:buNone/>
              <a:defRPr/>
            </a:lvl7pPr>
            <a:lvl8pPr marL="0" lvl="7" indent="0" algn="ctr">
              <a:lnSpc>
                <a:spcPct val="100000"/>
              </a:lnSpc>
              <a:spcBef>
                <a:spcPts val="0"/>
              </a:spcBef>
              <a:spcAft>
                <a:spcPts val="0"/>
              </a:spcAft>
              <a:buClr>
                <a:srgbClr val="000000"/>
              </a:buClr>
              <a:buSzPts val="2400"/>
              <a:buFont typeface="Helvetica Neue Light"/>
              <a:buNone/>
              <a:defRPr/>
            </a:lvl8pPr>
            <a:lvl9pPr marL="0" lvl="8" indent="0" algn="ctr">
              <a:lnSpc>
                <a:spcPct val="100000"/>
              </a:lnSpc>
              <a:spcBef>
                <a:spcPts val="0"/>
              </a:spcBef>
              <a:spcAft>
                <a:spcPts val="0"/>
              </a:spcAft>
              <a:buClr>
                <a:srgbClr val="000000"/>
              </a:buClr>
              <a:buSzPts val="2400"/>
              <a:buFont typeface="Helvetica Neue Light"/>
              <a:buNone/>
              <a:defRPr/>
            </a:lvl9pPr>
          </a:lstStyle>
          <a:p>
            <a:pPr marL="0" lvl="0" indent="0" algn="ctr" rtl="0">
              <a:spcBef>
                <a:spcPts val="0"/>
              </a:spcBef>
              <a:spcAft>
                <a:spcPts val="0"/>
              </a:spcAft>
              <a:buNone/>
            </a:pPr>
            <a:fld id="{00000000-1234-1234-1234-123412341234}" type="slidenum">
              <a:rPr lang="ru-RU"/>
              <a:pPr marL="0" lvl="0" indent="0" algn="ctr" rtl="0">
                <a:spcBef>
                  <a:spcPts val="0"/>
                </a:spcBef>
                <a:spcAft>
                  <a:spcPts val="0"/>
                </a:spcAft>
                <a:buNone/>
              </a:pPr>
              <a:t>‹#›</a:t>
            </a:fld>
            <a:endParaRPr dirty="0"/>
          </a:p>
        </p:txBody>
      </p:sp>
      <p:sp>
        <p:nvSpPr>
          <p:cNvPr id="11" name="Google Shape;11;p32"/>
          <p:cNvSpPr>
            <a:spLocks noGrp="1"/>
          </p:cNvSpPr>
          <p:nvPr>
            <p:ph type="pic" idx="2"/>
          </p:nvPr>
        </p:nvSpPr>
        <p:spPr>
          <a:xfrm>
            <a:off x="2843213" y="2524401"/>
            <a:ext cx="2862262" cy="2862263"/>
          </a:xfrm>
          <a:prstGeom prst="rect">
            <a:avLst/>
          </a:prstGeom>
          <a:solidFill>
            <a:schemeClr val="lt2"/>
          </a:solidFill>
          <a:ln>
            <a:noFill/>
          </a:ln>
        </p:spPr>
      </p:sp>
      <p:sp>
        <p:nvSpPr>
          <p:cNvPr id="12" name="Google Shape;12;p32"/>
          <p:cNvSpPr>
            <a:spLocks noGrp="1"/>
          </p:cNvSpPr>
          <p:nvPr>
            <p:ph type="pic" idx="3"/>
          </p:nvPr>
        </p:nvSpPr>
        <p:spPr>
          <a:xfrm>
            <a:off x="6096621" y="2524400"/>
            <a:ext cx="2862262" cy="2862263"/>
          </a:xfrm>
          <a:prstGeom prst="rect">
            <a:avLst/>
          </a:prstGeom>
          <a:solidFill>
            <a:schemeClr val="lt2"/>
          </a:solidFill>
          <a:ln>
            <a:noFill/>
          </a:ln>
        </p:spPr>
      </p:sp>
      <p:sp>
        <p:nvSpPr>
          <p:cNvPr id="13" name="Google Shape;13;p32"/>
          <p:cNvSpPr>
            <a:spLocks noGrp="1"/>
          </p:cNvSpPr>
          <p:nvPr>
            <p:ph type="pic" idx="4"/>
          </p:nvPr>
        </p:nvSpPr>
        <p:spPr>
          <a:xfrm>
            <a:off x="9350029" y="2524401"/>
            <a:ext cx="2862262" cy="2862263"/>
          </a:xfrm>
          <a:prstGeom prst="rect">
            <a:avLst/>
          </a:prstGeom>
          <a:solidFill>
            <a:schemeClr val="lt2"/>
          </a:solidFill>
          <a:ln>
            <a:noFill/>
          </a:ln>
        </p:spPr>
      </p:sp>
      <p:sp>
        <p:nvSpPr>
          <p:cNvPr id="14" name="Google Shape;14;p32"/>
          <p:cNvSpPr>
            <a:spLocks noGrp="1"/>
          </p:cNvSpPr>
          <p:nvPr>
            <p:ph type="pic" idx="5"/>
          </p:nvPr>
        </p:nvSpPr>
        <p:spPr>
          <a:xfrm>
            <a:off x="12603437" y="2524400"/>
            <a:ext cx="2862262" cy="2862263"/>
          </a:xfrm>
          <a:prstGeom prst="rect">
            <a:avLst/>
          </a:prstGeom>
          <a:solidFill>
            <a:schemeClr val="lt2"/>
          </a:solidFill>
          <a:ln>
            <a:noFill/>
          </a:ln>
        </p:spPr>
      </p:sp>
      <p:sp>
        <p:nvSpPr>
          <p:cNvPr id="15" name="Google Shape;15;p32"/>
          <p:cNvSpPr>
            <a:spLocks noGrp="1"/>
          </p:cNvSpPr>
          <p:nvPr>
            <p:ph type="pic" idx="6"/>
          </p:nvPr>
        </p:nvSpPr>
        <p:spPr>
          <a:xfrm>
            <a:off x="15856845" y="2524400"/>
            <a:ext cx="2862262" cy="2862263"/>
          </a:xfrm>
          <a:prstGeom prst="rect">
            <a:avLst/>
          </a:prstGeom>
          <a:solidFill>
            <a:schemeClr val="lt2"/>
          </a:solidFill>
          <a:ln>
            <a:noFill/>
          </a:ln>
        </p:spPr>
      </p:sp>
      <p:sp>
        <p:nvSpPr>
          <p:cNvPr id="16" name="Google Shape;16;p32"/>
          <p:cNvSpPr>
            <a:spLocks noGrp="1"/>
          </p:cNvSpPr>
          <p:nvPr>
            <p:ph type="pic" idx="7"/>
          </p:nvPr>
        </p:nvSpPr>
        <p:spPr>
          <a:xfrm>
            <a:off x="19110253" y="2524399"/>
            <a:ext cx="2862262" cy="2862263"/>
          </a:xfrm>
          <a:prstGeom prst="rect">
            <a:avLst/>
          </a:prstGeom>
          <a:solidFill>
            <a:schemeClr val="lt2"/>
          </a:solidFill>
          <a:ln>
            <a:noFill/>
          </a:ln>
        </p:spPr>
      </p:sp>
      <p:sp>
        <p:nvSpPr>
          <p:cNvPr id="17" name="Google Shape;17;p32"/>
          <p:cNvSpPr>
            <a:spLocks noGrp="1"/>
          </p:cNvSpPr>
          <p:nvPr>
            <p:ph type="pic" idx="8"/>
          </p:nvPr>
        </p:nvSpPr>
        <p:spPr>
          <a:xfrm>
            <a:off x="2843213" y="5738053"/>
            <a:ext cx="2862262" cy="2862263"/>
          </a:xfrm>
          <a:prstGeom prst="rect">
            <a:avLst/>
          </a:prstGeom>
          <a:solidFill>
            <a:schemeClr val="lt2"/>
          </a:solidFill>
          <a:ln>
            <a:noFill/>
          </a:ln>
        </p:spPr>
      </p:sp>
      <p:sp>
        <p:nvSpPr>
          <p:cNvPr id="18" name="Google Shape;18;p32"/>
          <p:cNvSpPr>
            <a:spLocks noGrp="1"/>
          </p:cNvSpPr>
          <p:nvPr>
            <p:ph type="pic" idx="9"/>
          </p:nvPr>
        </p:nvSpPr>
        <p:spPr>
          <a:xfrm>
            <a:off x="6096621" y="5738052"/>
            <a:ext cx="2862262" cy="2862263"/>
          </a:xfrm>
          <a:prstGeom prst="rect">
            <a:avLst/>
          </a:prstGeom>
          <a:solidFill>
            <a:schemeClr val="lt2"/>
          </a:solidFill>
          <a:ln>
            <a:noFill/>
          </a:ln>
        </p:spPr>
      </p:sp>
      <p:sp>
        <p:nvSpPr>
          <p:cNvPr id="19" name="Google Shape;19;p32"/>
          <p:cNvSpPr>
            <a:spLocks noGrp="1"/>
          </p:cNvSpPr>
          <p:nvPr>
            <p:ph type="pic" idx="13"/>
          </p:nvPr>
        </p:nvSpPr>
        <p:spPr>
          <a:xfrm>
            <a:off x="9350029" y="5738053"/>
            <a:ext cx="2862262" cy="2862263"/>
          </a:xfrm>
          <a:prstGeom prst="rect">
            <a:avLst/>
          </a:prstGeom>
          <a:solidFill>
            <a:schemeClr val="lt2"/>
          </a:solidFill>
          <a:ln>
            <a:noFill/>
          </a:ln>
        </p:spPr>
      </p:sp>
      <p:sp>
        <p:nvSpPr>
          <p:cNvPr id="20" name="Google Shape;20;p32"/>
          <p:cNvSpPr>
            <a:spLocks noGrp="1"/>
          </p:cNvSpPr>
          <p:nvPr>
            <p:ph type="pic" idx="14"/>
          </p:nvPr>
        </p:nvSpPr>
        <p:spPr>
          <a:xfrm>
            <a:off x="12603437" y="5738052"/>
            <a:ext cx="2862262" cy="2862263"/>
          </a:xfrm>
          <a:prstGeom prst="rect">
            <a:avLst/>
          </a:prstGeom>
          <a:solidFill>
            <a:schemeClr val="lt2"/>
          </a:solidFill>
          <a:ln>
            <a:noFill/>
          </a:ln>
        </p:spPr>
      </p:sp>
      <p:sp>
        <p:nvSpPr>
          <p:cNvPr id="21" name="Google Shape;21;p32"/>
          <p:cNvSpPr>
            <a:spLocks noGrp="1"/>
          </p:cNvSpPr>
          <p:nvPr>
            <p:ph type="pic" idx="15"/>
          </p:nvPr>
        </p:nvSpPr>
        <p:spPr>
          <a:xfrm>
            <a:off x="15856845" y="5738052"/>
            <a:ext cx="2862262" cy="2862263"/>
          </a:xfrm>
          <a:prstGeom prst="rect">
            <a:avLst/>
          </a:prstGeom>
          <a:solidFill>
            <a:schemeClr val="lt2"/>
          </a:solidFill>
          <a:ln>
            <a:noFill/>
          </a:ln>
        </p:spPr>
      </p:sp>
      <p:sp>
        <p:nvSpPr>
          <p:cNvPr id="22" name="Google Shape;22;p32"/>
          <p:cNvSpPr>
            <a:spLocks noGrp="1"/>
          </p:cNvSpPr>
          <p:nvPr>
            <p:ph type="pic" idx="16"/>
          </p:nvPr>
        </p:nvSpPr>
        <p:spPr>
          <a:xfrm>
            <a:off x="19110253" y="5738051"/>
            <a:ext cx="2862262" cy="2862263"/>
          </a:xfrm>
          <a:prstGeom prst="rect">
            <a:avLst/>
          </a:prstGeom>
          <a:solidFill>
            <a:schemeClr val="lt2"/>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tx">
  <p:cSld name="TITLE_AND_BODY">
    <p:spTree>
      <p:nvGrpSpPr>
        <p:cNvPr id="1" name="Shape 23"/>
        <p:cNvGrpSpPr/>
        <p:nvPr/>
      </p:nvGrpSpPr>
      <p:grpSpPr>
        <a:xfrm>
          <a:off x="0" y="0"/>
          <a:ext cx="0" cy="0"/>
          <a:chOff x="0" y="0"/>
          <a:chExt cx="0" cy="0"/>
        </a:xfrm>
      </p:grpSpPr>
      <p:sp>
        <p:nvSpPr>
          <p:cNvPr id="24" name="Google Shape;24;p33"/>
          <p:cNvSpPr txBox="1">
            <a:spLocks noGrp="1"/>
          </p:cNvSpPr>
          <p:nvPr>
            <p:ph type="sldNum" idx="12"/>
          </p:nvPr>
        </p:nvSpPr>
        <p:spPr>
          <a:xfrm>
            <a:off x="11959031" y="13081000"/>
            <a:ext cx="453238" cy="461059"/>
          </a:xfrm>
          <a:prstGeom prst="rect">
            <a:avLst/>
          </a:prstGeom>
          <a:noFill/>
          <a:ln>
            <a:noFill/>
          </a:ln>
        </p:spPr>
        <p:txBody>
          <a:bodyPr spcFirstLastPara="1" wrap="square" lIns="50800" tIns="50800" rIns="50800" bIns="50800" anchor="t" anchorCtr="0">
            <a:spAutoFit/>
          </a:bodyPr>
          <a:lstStyle>
            <a:lvl1pPr marL="0" lvl="0" indent="0" algn="ctr">
              <a:lnSpc>
                <a:spcPct val="100000"/>
              </a:lnSpc>
              <a:spcBef>
                <a:spcPts val="0"/>
              </a:spcBef>
              <a:spcAft>
                <a:spcPts val="0"/>
              </a:spcAft>
              <a:buClr>
                <a:srgbClr val="000000"/>
              </a:buClr>
              <a:buSzPts val="2400"/>
              <a:buFont typeface="Helvetica Neue Light"/>
              <a:buNone/>
              <a:defRPr/>
            </a:lvl1pPr>
            <a:lvl2pPr marL="0" lvl="1" indent="0" algn="ctr">
              <a:lnSpc>
                <a:spcPct val="100000"/>
              </a:lnSpc>
              <a:spcBef>
                <a:spcPts val="0"/>
              </a:spcBef>
              <a:spcAft>
                <a:spcPts val="0"/>
              </a:spcAft>
              <a:buClr>
                <a:srgbClr val="000000"/>
              </a:buClr>
              <a:buSzPts val="2400"/>
              <a:buFont typeface="Helvetica Neue Light"/>
              <a:buNone/>
              <a:defRPr/>
            </a:lvl2pPr>
            <a:lvl3pPr marL="0" lvl="2" indent="0" algn="ctr">
              <a:lnSpc>
                <a:spcPct val="100000"/>
              </a:lnSpc>
              <a:spcBef>
                <a:spcPts val="0"/>
              </a:spcBef>
              <a:spcAft>
                <a:spcPts val="0"/>
              </a:spcAft>
              <a:buClr>
                <a:srgbClr val="000000"/>
              </a:buClr>
              <a:buSzPts val="2400"/>
              <a:buFont typeface="Helvetica Neue Light"/>
              <a:buNone/>
              <a:defRPr/>
            </a:lvl3pPr>
            <a:lvl4pPr marL="0" lvl="3" indent="0" algn="ctr">
              <a:lnSpc>
                <a:spcPct val="100000"/>
              </a:lnSpc>
              <a:spcBef>
                <a:spcPts val="0"/>
              </a:spcBef>
              <a:spcAft>
                <a:spcPts val="0"/>
              </a:spcAft>
              <a:buClr>
                <a:srgbClr val="000000"/>
              </a:buClr>
              <a:buSzPts val="2400"/>
              <a:buFont typeface="Helvetica Neue Light"/>
              <a:buNone/>
              <a:defRPr/>
            </a:lvl4pPr>
            <a:lvl5pPr marL="0" lvl="4" indent="0" algn="ctr">
              <a:lnSpc>
                <a:spcPct val="100000"/>
              </a:lnSpc>
              <a:spcBef>
                <a:spcPts val="0"/>
              </a:spcBef>
              <a:spcAft>
                <a:spcPts val="0"/>
              </a:spcAft>
              <a:buClr>
                <a:srgbClr val="000000"/>
              </a:buClr>
              <a:buSzPts val="2400"/>
              <a:buFont typeface="Helvetica Neue Light"/>
              <a:buNone/>
              <a:defRPr/>
            </a:lvl5pPr>
            <a:lvl6pPr marL="0" lvl="5" indent="0" algn="ctr">
              <a:lnSpc>
                <a:spcPct val="100000"/>
              </a:lnSpc>
              <a:spcBef>
                <a:spcPts val="0"/>
              </a:spcBef>
              <a:spcAft>
                <a:spcPts val="0"/>
              </a:spcAft>
              <a:buClr>
                <a:srgbClr val="000000"/>
              </a:buClr>
              <a:buSzPts val="2400"/>
              <a:buFont typeface="Helvetica Neue Light"/>
              <a:buNone/>
              <a:defRPr/>
            </a:lvl6pPr>
            <a:lvl7pPr marL="0" lvl="6" indent="0" algn="ctr">
              <a:lnSpc>
                <a:spcPct val="100000"/>
              </a:lnSpc>
              <a:spcBef>
                <a:spcPts val="0"/>
              </a:spcBef>
              <a:spcAft>
                <a:spcPts val="0"/>
              </a:spcAft>
              <a:buClr>
                <a:srgbClr val="000000"/>
              </a:buClr>
              <a:buSzPts val="2400"/>
              <a:buFont typeface="Helvetica Neue Light"/>
              <a:buNone/>
              <a:defRPr/>
            </a:lvl7pPr>
            <a:lvl8pPr marL="0" lvl="7" indent="0" algn="ctr">
              <a:lnSpc>
                <a:spcPct val="100000"/>
              </a:lnSpc>
              <a:spcBef>
                <a:spcPts val="0"/>
              </a:spcBef>
              <a:spcAft>
                <a:spcPts val="0"/>
              </a:spcAft>
              <a:buClr>
                <a:srgbClr val="000000"/>
              </a:buClr>
              <a:buSzPts val="2400"/>
              <a:buFont typeface="Helvetica Neue Light"/>
              <a:buNone/>
              <a:defRPr/>
            </a:lvl8pPr>
            <a:lvl9pPr marL="0" lvl="8" indent="0" algn="ctr">
              <a:lnSpc>
                <a:spcPct val="100000"/>
              </a:lnSpc>
              <a:spcBef>
                <a:spcPts val="0"/>
              </a:spcBef>
              <a:spcAft>
                <a:spcPts val="0"/>
              </a:spcAft>
              <a:buClr>
                <a:srgbClr val="000000"/>
              </a:buClr>
              <a:buSzPts val="2400"/>
              <a:buFont typeface="Helvetica Neue Light"/>
              <a:buNone/>
              <a:defRPr/>
            </a:lvl9pPr>
          </a:lstStyle>
          <a:p>
            <a:pPr marL="0" lvl="0" indent="0" algn="ctr" rtl="0">
              <a:spcBef>
                <a:spcPts val="0"/>
              </a:spcBef>
              <a:spcAft>
                <a:spcPts val="0"/>
              </a:spcAft>
              <a:buNone/>
            </a:pPr>
            <a:fld id="{00000000-1234-1234-1234-123412341234}" type="slidenum">
              <a:rPr lang="ru-RU"/>
              <a:pPr marL="0" lvl="0" indent="0" algn="ctr" rtl="0">
                <a:spcBef>
                  <a:spcPts val="0"/>
                </a:spcBef>
                <a:spcAft>
                  <a:spcPts val="0"/>
                </a:spcAft>
                <a:buNone/>
              </a:pPr>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with photo">
  <p:cSld name="1_with photo">
    <p:spTree>
      <p:nvGrpSpPr>
        <p:cNvPr id="1" name="Shape 25"/>
        <p:cNvGrpSpPr/>
        <p:nvPr/>
      </p:nvGrpSpPr>
      <p:grpSpPr>
        <a:xfrm>
          <a:off x="0" y="0"/>
          <a:ext cx="0" cy="0"/>
          <a:chOff x="0" y="0"/>
          <a:chExt cx="0" cy="0"/>
        </a:xfrm>
      </p:grpSpPr>
      <p:sp>
        <p:nvSpPr>
          <p:cNvPr id="26" name="Google Shape;26;p34"/>
          <p:cNvSpPr txBox="1">
            <a:spLocks noGrp="1"/>
          </p:cNvSpPr>
          <p:nvPr>
            <p:ph type="sldNum" idx="12"/>
          </p:nvPr>
        </p:nvSpPr>
        <p:spPr>
          <a:xfrm>
            <a:off x="11959031" y="13081000"/>
            <a:ext cx="453238" cy="461059"/>
          </a:xfrm>
          <a:prstGeom prst="rect">
            <a:avLst/>
          </a:prstGeom>
          <a:noFill/>
          <a:ln>
            <a:noFill/>
          </a:ln>
        </p:spPr>
        <p:txBody>
          <a:bodyPr spcFirstLastPara="1" wrap="square" lIns="50800" tIns="50800" rIns="50800" bIns="50800" anchor="t" anchorCtr="0">
            <a:spAutoFit/>
          </a:bodyPr>
          <a:lstStyle>
            <a:lvl1pPr marL="0" lvl="0" indent="0" algn="ctr">
              <a:lnSpc>
                <a:spcPct val="100000"/>
              </a:lnSpc>
              <a:spcBef>
                <a:spcPts val="0"/>
              </a:spcBef>
              <a:spcAft>
                <a:spcPts val="0"/>
              </a:spcAft>
              <a:buClr>
                <a:srgbClr val="000000"/>
              </a:buClr>
              <a:buSzPts val="2400"/>
              <a:buFont typeface="Helvetica Neue Light"/>
              <a:buNone/>
              <a:defRPr/>
            </a:lvl1pPr>
            <a:lvl2pPr marL="0" lvl="1" indent="0" algn="ctr">
              <a:lnSpc>
                <a:spcPct val="100000"/>
              </a:lnSpc>
              <a:spcBef>
                <a:spcPts val="0"/>
              </a:spcBef>
              <a:spcAft>
                <a:spcPts val="0"/>
              </a:spcAft>
              <a:buClr>
                <a:srgbClr val="000000"/>
              </a:buClr>
              <a:buSzPts val="2400"/>
              <a:buFont typeface="Helvetica Neue Light"/>
              <a:buNone/>
              <a:defRPr/>
            </a:lvl2pPr>
            <a:lvl3pPr marL="0" lvl="2" indent="0" algn="ctr">
              <a:lnSpc>
                <a:spcPct val="100000"/>
              </a:lnSpc>
              <a:spcBef>
                <a:spcPts val="0"/>
              </a:spcBef>
              <a:spcAft>
                <a:spcPts val="0"/>
              </a:spcAft>
              <a:buClr>
                <a:srgbClr val="000000"/>
              </a:buClr>
              <a:buSzPts val="2400"/>
              <a:buFont typeface="Helvetica Neue Light"/>
              <a:buNone/>
              <a:defRPr/>
            </a:lvl3pPr>
            <a:lvl4pPr marL="0" lvl="3" indent="0" algn="ctr">
              <a:lnSpc>
                <a:spcPct val="100000"/>
              </a:lnSpc>
              <a:spcBef>
                <a:spcPts val="0"/>
              </a:spcBef>
              <a:spcAft>
                <a:spcPts val="0"/>
              </a:spcAft>
              <a:buClr>
                <a:srgbClr val="000000"/>
              </a:buClr>
              <a:buSzPts val="2400"/>
              <a:buFont typeface="Helvetica Neue Light"/>
              <a:buNone/>
              <a:defRPr/>
            </a:lvl4pPr>
            <a:lvl5pPr marL="0" lvl="4" indent="0" algn="ctr">
              <a:lnSpc>
                <a:spcPct val="100000"/>
              </a:lnSpc>
              <a:spcBef>
                <a:spcPts val="0"/>
              </a:spcBef>
              <a:spcAft>
                <a:spcPts val="0"/>
              </a:spcAft>
              <a:buClr>
                <a:srgbClr val="000000"/>
              </a:buClr>
              <a:buSzPts val="2400"/>
              <a:buFont typeface="Helvetica Neue Light"/>
              <a:buNone/>
              <a:defRPr/>
            </a:lvl5pPr>
            <a:lvl6pPr marL="0" lvl="5" indent="0" algn="ctr">
              <a:lnSpc>
                <a:spcPct val="100000"/>
              </a:lnSpc>
              <a:spcBef>
                <a:spcPts val="0"/>
              </a:spcBef>
              <a:spcAft>
                <a:spcPts val="0"/>
              </a:spcAft>
              <a:buClr>
                <a:srgbClr val="000000"/>
              </a:buClr>
              <a:buSzPts val="2400"/>
              <a:buFont typeface="Helvetica Neue Light"/>
              <a:buNone/>
              <a:defRPr/>
            </a:lvl6pPr>
            <a:lvl7pPr marL="0" lvl="6" indent="0" algn="ctr">
              <a:lnSpc>
                <a:spcPct val="100000"/>
              </a:lnSpc>
              <a:spcBef>
                <a:spcPts val="0"/>
              </a:spcBef>
              <a:spcAft>
                <a:spcPts val="0"/>
              </a:spcAft>
              <a:buClr>
                <a:srgbClr val="000000"/>
              </a:buClr>
              <a:buSzPts val="2400"/>
              <a:buFont typeface="Helvetica Neue Light"/>
              <a:buNone/>
              <a:defRPr/>
            </a:lvl7pPr>
            <a:lvl8pPr marL="0" lvl="7" indent="0" algn="ctr">
              <a:lnSpc>
                <a:spcPct val="100000"/>
              </a:lnSpc>
              <a:spcBef>
                <a:spcPts val="0"/>
              </a:spcBef>
              <a:spcAft>
                <a:spcPts val="0"/>
              </a:spcAft>
              <a:buClr>
                <a:srgbClr val="000000"/>
              </a:buClr>
              <a:buSzPts val="2400"/>
              <a:buFont typeface="Helvetica Neue Light"/>
              <a:buNone/>
              <a:defRPr/>
            </a:lvl8pPr>
            <a:lvl9pPr marL="0" lvl="8" indent="0" algn="ctr">
              <a:lnSpc>
                <a:spcPct val="100000"/>
              </a:lnSpc>
              <a:spcBef>
                <a:spcPts val="0"/>
              </a:spcBef>
              <a:spcAft>
                <a:spcPts val="0"/>
              </a:spcAft>
              <a:buClr>
                <a:srgbClr val="000000"/>
              </a:buClr>
              <a:buSzPts val="2400"/>
              <a:buFont typeface="Helvetica Neue Light"/>
              <a:buNone/>
              <a:defRPr/>
            </a:lvl9pPr>
          </a:lstStyle>
          <a:p>
            <a:pPr marL="0" lvl="0" indent="0" algn="ctr" rtl="0">
              <a:spcBef>
                <a:spcPts val="0"/>
              </a:spcBef>
              <a:spcAft>
                <a:spcPts val="0"/>
              </a:spcAft>
              <a:buNone/>
            </a:pPr>
            <a:fld id="{00000000-1234-1234-1234-123412341234}" type="slidenum">
              <a:rPr lang="ru-RU"/>
              <a:pPr marL="0" lvl="0" indent="0" algn="ctr" rtl="0">
                <a:spcBef>
                  <a:spcPts val="0"/>
                </a:spcBef>
                <a:spcAft>
                  <a:spcPts val="0"/>
                </a:spcAft>
                <a:buNone/>
              </a:pPr>
              <a:t>‹#›</a:t>
            </a:fld>
            <a:endParaRPr dirty="0"/>
          </a:p>
        </p:txBody>
      </p:sp>
      <p:sp>
        <p:nvSpPr>
          <p:cNvPr id="27" name="Google Shape;27;p34"/>
          <p:cNvSpPr>
            <a:spLocks noGrp="1"/>
          </p:cNvSpPr>
          <p:nvPr>
            <p:ph type="pic" idx="2"/>
          </p:nvPr>
        </p:nvSpPr>
        <p:spPr>
          <a:xfrm>
            <a:off x="3421623" y="3038751"/>
            <a:ext cx="2602931" cy="1773537"/>
          </a:xfrm>
          <a:prstGeom prst="roundRect">
            <a:avLst>
              <a:gd name="adj" fmla="val 8074"/>
            </a:avLst>
          </a:prstGeom>
          <a:solidFill>
            <a:schemeClr val="lt2"/>
          </a:solidFill>
          <a:ln>
            <a:noFill/>
          </a:ln>
        </p:spPr>
      </p:sp>
      <p:sp>
        <p:nvSpPr>
          <p:cNvPr id="28" name="Google Shape;28;p34"/>
          <p:cNvSpPr>
            <a:spLocks noGrp="1"/>
          </p:cNvSpPr>
          <p:nvPr>
            <p:ph type="pic" idx="3"/>
          </p:nvPr>
        </p:nvSpPr>
        <p:spPr>
          <a:xfrm>
            <a:off x="6366753" y="3038751"/>
            <a:ext cx="2602931" cy="1773537"/>
          </a:xfrm>
          <a:prstGeom prst="roundRect">
            <a:avLst>
              <a:gd name="adj" fmla="val 8074"/>
            </a:avLst>
          </a:prstGeom>
          <a:solidFill>
            <a:schemeClr val="lt2"/>
          </a:solidFill>
          <a:ln>
            <a:noFill/>
          </a:ln>
        </p:spPr>
      </p:sp>
      <p:sp>
        <p:nvSpPr>
          <p:cNvPr id="29" name="Google Shape;29;p34"/>
          <p:cNvSpPr>
            <a:spLocks noGrp="1"/>
          </p:cNvSpPr>
          <p:nvPr>
            <p:ph type="pic" idx="4"/>
          </p:nvPr>
        </p:nvSpPr>
        <p:spPr>
          <a:xfrm>
            <a:off x="9311883" y="3038751"/>
            <a:ext cx="2602931" cy="1773537"/>
          </a:xfrm>
          <a:prstGeom prst="roundRect">
            <a:avLst>
              <a:gd name="adj" fmla="val 8074"/>
            </a:avLst>
          </a:prstGeom>
          <a:solidFill>
            <a:schemeClr val="lt2"/>
          </a:solidFill>
          <a:ln>
            <a:noFill/>
          </a:ln>
        </p:spPr>
      </p:sp>
      <p:sp>
        <p:nvSpPr>
          <p:cNvPr id="30" name="Google Shape;30;p34"/>
          <p:cNvSpPr>
            <a:spLocks noGrp="1"/>
          </p:cNvSpPr>
          <p:nvPr>
            <p:ph type="pic" idx="5"/>
          </p:nvPr>
        </p:nvSpPr>
        <p:spPr>
          <a:xfrm>
            <a:off x="12257013" y="3038751"/>
            <a:ext cx="2602931" cy="1773537"/>
          </a:xfrm>
          <a:prstGeom prst="roundRect">
            <a:avLst>
              <a:gd name="adj" fmla="val 8074"/>
            </a:avLst>
          </a:prstGeom>
          <a:solidFill>
            <a:schemeClr val="lt2"/>
          </a:solidFill>
          <a:ln>
            <a:noFill/>
          </a:ln>
        </p:spPr>
      </p:sp>
      <p:sp>
        <p:nvSpPr>
          <p:cNvPr id="31" name="Google Shape;31;p34"/>
          <p:cNvSpPr>
            <a:spLocks noGrp="1"/>
          </p:cNvSpPr>
          <p:nvPr>
            <p:ph type="pic" idx="6"/>
          </p:nvPr>
        </p:nvSpPr>
        <p:spPr>
          <a:xfrm>
            <a:off x="15202143" y="3038751"/>
            <a:ext cx="2602931" cy="1773537"/>
          </a:xfrm>
          <a:prstGeom prst="roundRect">
            <a:avLst>
              <a:gd name="adj" fmla="val 8074"/>
            </a:avLst>
          </a:prstGeom>
          <a:solidFill>
            <a:schemeClr val="lt2"/>
          </a:solidFill>
          <a:ln>
            <a:noFill/>
          </a:ln>
        </p:spPr>
      </p:sp>
      <p:sp>
        <p:nvSpPr>
          <p:cNvPr id="32" name="Google Shape;32;p34"/>
          <p:cNvSpPr>
            <a:spLocks noGrp="1"/>
          </p:cNvSpPr>
          <p:nvPr>
            <p:ph type="pic" idx="7"/>
          </p:nvPr>
        </p:nvSpPr>
        <p:spPr>
          <a:xfrm>
            <a:off x="18147273" y="3038751"/>
            <a:ext cx="2602931" cy="1773537"/>
          </a:xfrm>
          <a:prstGeom prst="roundRect">
            <a:avLst>
              <a:gd name="adj" fmla="val 8074"/>
            </a:avLst>
          </a:prstGeom>
          <a:solidFill>
            <a:schemeClr val="lt2"/>
          </a:solidFill>
          <a:ln>
            <a:noFill/>
          </a:ln>
        </p:spPr>
      </p:sp>
      <p:sp>
        <p:nvSpPr>
          <p:cNvPr id="33" name="Google Shape;33;p34"/>
          <p:cNvSpPr>
            <a:spLocks noGrp="1"/>
          </p:cNvSpPr>
          <p:nvPr>
            <p:ph type="pic" idx="8"/>
          </p:nvPr>
        </p:nvSpPr>
        <p:spPr>
          <a:xfrm>
            <a:off x="3421623" y="5084463"/>
            <a:ext cx="2602931" cy="1773537"/>
          </a:xfrm>
          <a:prstGeom prst="roundRect">
            <a:avLst>
              <a:gd name="adj" fmla="val 8074"/>
            </a:avLst>
          </a:prstGeom>
          <a:solidFill>
            <a:schemeClr val="lt2"/>
          </a:solidFill>
          <a:ln>
            <a:noFill/>
          </a:ln>
        </p:spPr>
      </p:sp>
      <p:sp>
        <p:nvSpPr>
          <p:cNvPr id="34" name="Google Shape;34;p34"/>
          <p:cNvSpPr>
            <a:spLocks noGrp="1"/>
          </p:cNvSpPr>
          <p:nvPr>
            <p:ph type="pic" idx="9"/>
          </p:nvPr>
        </p:nvSpPr>
        <p:spPr>
          <a:xfrm>
            <a:off x="6366753" y="5084463"/>
            <a:ext cx="2602931" cy="1773537"/>
          </a:xfrm>
          <a:prstGeom prst="roundRect">
            <a:avLst>
              <a:gd name="adj" fmla="val 8074"/>
            </a:avLst>
          </a:prstGeom>
          <a:solidFill>
            <a:schemeClr val="lt2"/>
          </a:solidFill>
          <a:ln>
            <a:noFill/>
          </a:ln>
        </p:spPr>
      </p:sp>
      <p:sp>
        <p:nvSpPr>
          <p:cNvPr id="35" name="Google Shape;35;p34"/>
          <p:cNvSpPr>
            <a:spLocks noGrp="1"/>
          </p:cNvSpPr>
          <p:nvPr>
            <p:ph type="pic" idx="13"/>
          </p:nvPr>
        </p:nvSpPr>
        <p:spPr>
          <a:xfrm>
            <a:off x="9311883" y="5084463"/>
            <a:ext cx="2602931" cy="1773537"/>
          </a:xfrm>
          <a:prstGeom prst="roundRect">
            <a:avLst>
              <a:gd name="adj" fmla="val 8074"/>
            </a:avLst>
          </a:prstGeom>
          <a:solidFill>
            <a:schemeClr val="lt2"/>
          </a:solidFill>
          <a:ln>
            <a:noFill/>
          </a:ln>
        </p:spPr>
      </p:sp>
      <p:sp>
        <p:nvSpPr>
          <p:cNvPr id="36" name="Google Shape;36;p34"/>
          <p:cNvSpPr>
            <a:spLocks noGrp="1"/>
          </p:cNvSpPr>
          <p:nvPr>
            <p:ph type="pic" idx="14"/>
          </p:nvPr>
        </p:nvSpPr>
        <p:spPr>
          <a:xfrm>
            <a:off x="12257013" y="5084463"/>
            <a:ext cx="2602931" cy="1773537"/>
          </a:xfrm>
          <a:prstGeom prst="roundRect">
            <a:avLst>
              <a:gd name="adj" fmla="val 8074"/>
            </a:avLst>
          </a:prstGeom>
          <a:solidFill>
            <a:schemeClr val="lt2"/>
          </a:solidFill>
          <a:ln>
            <a:noFill/>
          </a:ln>
        </p:spPr>
      </p:sp>
      <p:sp>
        <p:nvSpPr>
          <p:cNvPr id="37" name="Google Shape;37;p34"/>
          <p:cNvSpPr>
            <a:spLocks noGrp="1"/>
          </p:cNvSpPr>
          <p:nvPr>
            <p:ph type="pic" idx="15"/>
          </p:nvPr>
        </p:nvSpPr>
        <p:spPr>
          <a:xfrm>
            <a:off x="15202143" y="5084463"/>
            <a:ext cx="2602931" cy="1773537"/>
          </a:xfrm>
          <a:prstGeom prst="roundRect">
            <a:avLst>
              <a:gd name="adj" fmla="val 8074"/>
            </a:avLst>
          </a:prstGeom>
          <a:solidFill>
            <a:schemeClr val="lt2"/>
          </a:solidFill>
          <a:ln>
            <a:noFill/>
          </a:ln>
        </p:spPr>
      </p:sp>
      <p:sp>
        <p:nvSpPr>
          <p:cNvPr id="38" name="Google Shape;38;p34"/>
          <p:cNvSpPr>
            <a:spLocks noGrp="1"/>
          </p:cNvSpPr>
          <p:nvPr>
            <p:ph type="pic" idx="16"/>
          </p:nvPr>
        </p:nvSpPr>
        <p:spPr>
          <a:xfrm>
            <a:off x="18147273" y="5084463"/>
            <a:ext cx="2602931" cy="1773537"/>
          </a:xfrm>
          <a:prstGeom prst="roundRect">
            <a:avLst>
              <a:gd name="adj" fmla="val 8074"/>
            </a:avLst>
          </a:prstGeom>
          <a:solidFill>
            <a:schemeClr val="lt2"/>
          </a:solidFill>
          <a:ln>
            <a:noFill/>
          </a:ln>
        </p:spPr>
      </p:sp>
      <p:sp>
        <p:nvSpPr>
          <p:cNvPr id="39" name="Google Shape;39;p34"/>
          <p:cNvSpPr>
            <a:spLocks noGrp="1"/>
          </p:cNvSpPr>
          <p:nvPr>
            <p:ph type="pic" idx="17"/>
          </p:nvPr>
        </p:nvSpPr>
        <p:spPr>
          <a:xfrm>
            <a:off x="3421623" y="7130175"/>
            <a:ext cx="2602931" cy="1773537"/>
          </a:xfrm>
          <a:prstGeom prst="roundRect">
            <a:avLst>
              <a:gd name="adj" fmla="val 8074"/>
            </a:avLst>
          </a:prstGeom>
          <a:solidFill>
            <a:schemeClr val="lt2"/>
          </a:solidFill>
          <a:ln>
            <a:noFill/>
          </a:ln>
        </p:spPr>
      </p:sp>
      <p:sp>
        <p:nvSpPr>
          <p:cNvPr id="40" name="Google Shape;40;p34"/>
          <p:cNvSpPr>
            <a:spLocks noGrp="1"/>
          </p:cNvSpPr>
          <p:nvPr>
            <p:ph type="pic" idx="18"/>
          </p:nvPr>
        </p:nvSpPr>
        <p:spPr>
          <a:xfrm>
            <a:off x="6366753" y="7130175"/>
            <a:ext cx="2602931" cy="1773537"/>
          </a:xfrm>
          <a:prstGeom prst="roundRect">
            <a:avLst>
              <a:gd name="adj" fmla="val 8074"/>
            </a:avLst>
          </a:prstGeom>
          <a:solidFill>
            <a:schemeClr val="lt2"/>
          </a:solidFill>
          <a:ln>
            <a:noFill/>
          </a:ln>
        </p:spPr>
      </p:sp>
      <p:sp>
        <p:nvSpPr>
          <p:cNvPr id="41" name="Google Shape;41;p34"/>
          <p:cNvSpPr>
            <a:spLocks noGrp="1"/>
          </p:cNvSpPr>
          <p:nvPr>
            <p:ph type="pic" idx="19"/>
          </p:nvPr>
        </p:nvSpPr>
        <p:spPr>
          <a:xfrm>
            <a:off x="9311883" y="7130175"/>
            <a:ext cx="2602931" cy="1773537"/>
          </a:xfrm>
          <a:prstGeom prst="roundRect">
            <a:avLst>
              <a:gd name="adj" fmla="val 8074"/>
            </a:avLst>
          </a:prstGeom>
          <a:solidFill>
            <a:schemeClr val="lt2"/>
          </a:solidFill>
          <a:ln>
            <a:noFill/>
          </a:ln>
        </p:spPr>
      </p:sp>
      <p:sp>
        <p:nvSpPr>
          <p:cNvPr id="42" name="Google Shape;42;p34"/>
          <p:cNvSpPr>
            <a:spLocks noGrp="1"/>
          </p:cNvSpPr>
          <p:nvPr>
            <p:ph type="pic" idx="20"/>
          </p:nvPr>
        </p:nvSpPr>
        <p:spPr>
          <a:xfrm>
            <a:off x="12257013" y="7130175"/>
            <a:ext cx="2602931" cy="1773537"/>
          </a:xfrm>
          <a:prstGeom prst="roundRect">
            <a:avLst>
              <a:gd name="adj" fmla="val 8074"/>
            </a:avLst>
          </a:prstGeom>
          <a:solidFill>
            <a:schemeClr val="lt2"/>
          </a:solidFill>
          <a:ln>
            <a:noFill/>
          </a:ln>
        </p:spPr>
      </p:sp>
      <p:sp>
        <p:nvSpPr>
          <p:cNvPr id="43" name="Google Shape;43;p34"/>
          <p:cNvSpPr>
            <a:spLocks noGrp="1"/>
          </p:cNvSpPr>
          <p:nvPr>
            <p:ph type="pic" idx="21"/>
          </p:nvPr>
        </p:nvSpPr>
        <p:spPr>
          <a:xfrm>
            <a:off x="15202143" y="7130175"/>
            <a:ext cx="2602931" cy="1773537"/>
          </a:xfrm>
          <a:prstGeom prst="roundRect">
            <a:avLst>
              <a:gd name="adj" fmla="val 8074"/>
            </a:avLst>
          </a:prstGeom>
          <a:solidFill>
            <a:schemeClr val="lt2"/>
          </a:solidFill>
          <a:ln>
            <a:noFill/>
          </a:ln>
        </p:spPr>
      </p:sp>
      <p:sp>
        <p:nvSpPr>
          <p:cNvPr id="44" name="Google Shape;44;p34"/>
          <p:cNvSpPr>
            <a:spLocks noGrp="1"/>
          </p:cNvSpPr>
          <p:nvPr>
            <p:ph type="pic" idx="22"/>
          </p:nvPr>
        </p:nvSpPr>
        <p:spPr>
          <a:xfrm>
            <a:off x="18147273" y="7130175"/>
            <a:ext cx="2602931" cy="1773537"/>
          </a:xfrm>
          <a:prstGeom prst="roundRect">
            <a:avLst>
              <a:gd name="adj" fmla="val 8074"/>
            </a:avLst>
          </a:prstGeom>
          <a:solidFill>
            <a:schemeClr val="lt2"/>
          </a:solidFill>
          <a:ln>
            <a:no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l="-3000"/>
          </a:stretch>
        </a:blip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1689100" y="355600"/>
            <a:ext cx="21005800" cy="2286000"/>
          </a:xfrm>
          <a:prstGeom prst="rect">
            <a:avLst/>
          </a:prstGeom>
          <a:noFill/>
          <a:ln>
            <a:noFill/>
          </a:ln>
        </p:spPr>
        <p:txBody>
          <a:bodyPr spcFirstLastPara="1" wrap="square" lIns="50800" tIns="50800" rIns="50800" bIns="50800" anchor="ctr" anchorCtr="0">
            <a:normAutofit/>
          </a:bodyPr>
          <a:lstStyle>
            <a:lvl1pPr marR="0" lvl="0"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1pPr>
            <a:lvl2pPr marR="0" lvl="1"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2pPr>
            <a:lvl3pPr marR="0" lvl="2"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3pPr>
            <a:lvl4pPr marR="0" lvl="3"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4pPr>
            <a:lvl5pPr marR="0" lvl="4"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5pPr>
            <a:lvl6pPr marR="0" lvl="5"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6pPr>
            <a:lvl7pPr marR="0" lvl="6"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7pPr>
            <a:lvl8pPr marR="0" lvl="7"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8pPr>
            <a:lvl9pPr marR="0" lvl="8" algn="ctr" rtl="0">
              <a:lnSpc>
                <a:spcPct val="100000"/>
              </a:lnSpc>
              <a:spcBef>
                <a:spcPts val="0"/>
              </a:spcBef>
              <a:spcAft>
                <a:spcPts val="0"/>
              </a:spcAft>
              <a:buClr>
                <a:srgbClr val="000000"/>
              </a:buClr>
              <a:buSzPts val="11200"/>
              <a:buFont typeface="Helvetica Neue"/>
              <a:buNone/>
              <a:defRPr sz="11200" b="0" i="0" u="none" strike="noStrike" cap="none">
                <a:solidFill>
                  <a:srgbClr val="000000"/>
                </a:solidFill>
                <a:latin typeface="Helvetica Neue"/>
                <a:ea typeface="Helvetica Neue"/>
                <a:cs typeface="Helvetica Neue"/>
                <a:sym typeface="Helvetica Neue"/>
              </a:defRPr>
            </a:lvl9pPr>
          </a:lstStyle>
          <a:p>
            <a:endParaRPr/>
          </a:p>
        </p:txBody>
      </p:sp>
      <p:sp>
        <p:nvSpPr>
          <p:cNvPr id="7" name="Google Shape;7;p31"/>
          <p:cNvSpPr txBox="1">
            <a:spLocks noGrp="1"/>
          </p:cNvSpPr>
          <p:nvPr>
            <p:ph type="body" idx="1"/>
          </p:nvPr>
        </p:nvSpPr>
        <p:spPr>
          <a:xfrm>
            <a:off x="1689100" y="3149600"/>
            <a:ext cx="21005800" cy="9296400"/>
          </a:xfrm>
          <a:prstGeom prst="rect">
            <a:avLst/>
          </a:prstGeom>
          <a:noFill/>
          <a:ln>
            <a:noFill/>
          </a:ln>
        </p:spPr>
        <p:txBody>
          <a:bodyPr spcFirstLastPara="1" wrap="square" lIns="50800" tIns="50800" rIns="50800" bIns="50800" anchor="ctr" anchorCtr="0">
            <a:normAutofit/>
          </a:bodyPr>
          <a:lstStyle>
            <a:lvl1pPr marL="457200" marR="0" lvl="0"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1pPr>
            <a:lvl2pPr marL="914400" marR="0" lvl="1"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2pPr>
            <a:lvl3pPr marL="1371600" marR="0" lvl="2"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3pPr>
            <a:lvl4pPr marL="1828800" marR="0" lvl="3"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4pPr>
            <a:lvl5pPr marL="2286000" marR="0" lvl="4"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5pPr>
            <a:lvl6pPr marL="2743200" marR="0" lvl="5"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6pPr>
            <a:lvl7pPr marL="3200400" marR="0" lvl="6"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7pPr>
            <a:lvl8pPr marL="3657600" marR="0" lvl="7"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8pPr>
            <a:lvl9pPr marL="4114800" marR="0" lvl="8" indent="-434975" algn="l" rtl="0">
              <a:lnSpc>
                <a:spcPct val="120000"/>
              </a:lnSpc>
              <a:spcBef>
                <a:spcPts val="2000"/>
              </a:spcBef>
              <a:spcAft>
                <a:spcPts val="0"/>
              </a:spcAft>
              <a:buClr>
                <a:srgbClr val="646979"/>
              </a:buClr>
              <a:buSzPts val="3250"/>
              <a:buFont typeface="Open Sans"/>
              <a:buChar char="•"/>
              <a:defRPr sz="2600" b="0" i="0" u="none" strike="noStrike" cap="none">
                <a:solidFill>
                  <a:srgbClr val="646979"/>
                </a:solidFill>
                <a:latin typeface="Open Sans"/>
                <a:ea typeface="Open Sans"/>
                <a:cs typeface="Open Sans"/>
                <a:sym typeface="Open Sans"/>
              </a:defRPr>
            </a:lvl9pPr>
          </a:lstStyle>
          <a:p>
            <a:endParaRPr/>
          </a:p>
        </p:txBody>
      </p:sp>
      <p:sp>
        <p:nvSpPr>
          <p:cNvPr id="8" name="Google Shape;8;p31"/>
          <p:cNvSpPr txBox="1">
            <a:spLocks noGrp="1"/>
          </p:cNvSpPr>
          <p:nvPr>
            <p:ph type="sldNum" idx="12"/>
          </p:nvPr>
        </p:nvSpPr>
        <p:spPr>
          <a:xfrm>
            <a:off x="11959031" y="13081000"/>
            <a:ext cx="453238" cy="461059"/>
          </a:xfrm>
          <a:prstGeom prst="rect">
            <a:avLst/>
          </a:prstGeom>
          <a:noFill/>
          <a:ln>
            <a:noFill/>
          </a:ln>
        </p:spPr>
        <p:txBody>
          <a:bodyPr spcFirstLastPara="1" wrap="square" lIns="50800" tIns="50800" rIns="50800" bIns="50800" anchor="t" anchorCtr="0">
            <a:spAutoFit/>
          </a:bodyPr>
          <a:lstStyle>
            <a:lvl1pPr marL="0" marR="0" lvl="0"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1pPr>
            <a:lvl2pPr marL="0" marR="0" lvl="1"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2pPr>
            <a:lvl3pPr marL="0" marR="0" lvl="2"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3pPr>
            <a:lvl4pPr marL="0" marR="0" lvl="3"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4pPr>
            <a:lvl5pPr marL="0" marR="0" lvl="4"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5pPr>
            <a:lvl6pPr marL="0" marR="0" lvl="5"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6pPr>
            <a:lvl7pPr marL="0" marR="0" lvl="6"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7pPr>
            <a:lvl8pPr marL="0" marR="0" lvl="7"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8pPr>
            <a:lvl9pPr marL="0" marR="0" lvl="8" indent="0" algn="ctr" rtl="0">
              <a:lnSpc>
                <a:spcPct val="100000"/>
              </a:lnSpc>
              <a:spcBef>
                <a:spcPts val="0"/>
              </a:spcBef>
              <a:spcAft>
                <a:spcPts val="0"/>
              </a:spcAft>
              <a:buClr>
                <a:srgbClr val="000000"/>
              </a:buClr>
              <a:buSzPts val="2400"/>
              <a:buFont typeface="Helvetica Neue Light"/>
              <a:buNone/>
              <a:defRPr sz="2400" b="0" i="0" u="none" strike="noStrike" cap="none">
                <a:solidFill>
                  <a:srgbClr val="000000"/>
                </a:solidFill>
                <a:latin typeface="Helvetica Neue Light"/>
                <a:ea typeface="Helvetica Neue Light"/>
                <a:cs typeface="Helvetica Neue Light"/>
                <a:sym typeface="Helvetica Neue Light"/>
              </a:defRPr>
            </a:lvl9pPr>
          </a:lstStyle>
          <a:p>
            <a:pPr marL="0" lvl="0" indent="0" algn="ctr" rtl="0">
              <a:spcBef>
                <a:spcPts val="0"/>
              </a:spcBef>
              <a:spcAft>
                <a:spcPts val="0"/>
              </a:spcAft>
              <a:buNone/>
            </a:pPr>
            <a:fld id="{00000000-1234-1234-1234-123412341234}" type="slidenum">
              <a:rPr lang="ru-RU"/>
              <a:pPr marL="0" lvl="0" indent="0" algn="ctr" rtl="0">
                <a:spcBef>
                  <a:spcPts val="0"/>
                </a:spcBef>
                <a:spcAft>
                  <a:spcPts val="0"/>
                </a:spcAft>
                <a:buNone/>
              </a:pPr>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4.jpeg"/><Relationship Id="rId3" Type="http://schemas.openxmlformats.org/officeDocument/2006/relationships/image" Target="../media/image5.png"/><Relationship Id="rId7" Type="http://schemas.openxmlformats.org/officeDocument/2006/relationships/image" Target="../media/image9.jpeg"/><Relationship Id="rId12"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2.jpeg"/><Relationship Id="rId5" Type="http://schemas.openxmlformats.org/officeDocument/2006/relationships/image" Target="../media/image7.jpeg"/><Relationship Id="rId10" Type="http://schemas.openxmlformats.org/officeDocument/2006/relationships/image" Target="../media/image11.png"/><Relationship Id="rId4" Type="http://schemas.openxmlformats.org/officeDocument/2006/relationships/image" Target="../media/image6.jpeg"/><Relationship Id="rId9" Type="http://schemas.openxmlformats.org/officeDocument/2006/relationships/image" Target="../media/image4.png"/><Relationship Id="rId14" Type="http://schemas.openxmlformats.org/officeDocument/2006/relationships/image" Target="../media/image15.jpeg"/></Relationships>
</file>

<file path=ppt/slides/_rels/slide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jpeg"/><Relationship Id="rId7" Type="http://schemas.openxmlformats.org/officeDocument/2006/relationships/image" Target="../media/image20.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4.png"/><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3.jpeg"/><Relationship Id="rId7" Type="http://schemas.openxmlformats.org/officeDocument/2006/relationships/hyperlink" Target="https://minusinsk.info/files/files/%D0%9C%D0%B8%D0%BD%D1%83%D1%81%D0%B8%D0%BD%D1%81%D0%BA%20%D0%BE%D1%84%D0%B8%D1%86%D0%B8%D0%B0%D0%BB%D1%8C%D0%BD%D1%8B%D0%B9%20%D0%B2%D1%8B%D0%BF%D1%83%D1%81%D0%BA%20N35%20%D0%BE%D1%82%2006.05.2022.pdf" TargetMode="Externa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jpeg"/><Relationship Id="rId10" Type="http://schemas.openxmlformats.org/officeDocument/2006/relationships/hyperlink" Target="https://minusinsk.info/16-maya-publichnye-slushaniya-po-byudzhetu" TargetMode="External"/><Relationship Id="rId4" Type="http://schemas.openxmlformats.org/officeDocument/2006/relationships/image" Target="../media/image24.jpeg"/><Relationship Id="rId9" Type="http://schemas.openxmlformats.org/officeDocument/2006/relationships/hyperlink" Target="http://minusinsk-fin24.ru/news/publichnye-slushaniya2022/"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8.jpe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image" Target="../media/image4.png"/><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image" Target="../media/image4.png"/><Relationship Id="rId4" Type="http://schemas.openxmlformats.org/officeDocument/2006/relationships/chart" Target="../charts/chart5.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4.jpe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 Id="rId9" Type="http://schemas.openxmlformats.org/officeDocument/2006/relationships/image" Target="../media/image39.jpeg"/></Relationships>
</file>

<file path=ppt/slides/_rels/slide11.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4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48.jpe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png"/><Relationship Id="rId15" Type="http://schemas.openxmlformats.org/officeDocument/2006/relationships/image" Target="../media/image58.jpeg"/><Relationship Id="rId10" Type="http://schemas.openxmlformats.org/officeDocument/2006/relationships/image" Target="../media/image53.png"/><Relationship Id="rId4" Type="http://schemas.openxmlformats.org/officeDocument/2006/relationships/chart" Target="../charts/chart7.xml"/><Relationship Id="rId9" Type="http://schemas.openxmlformats.org/officeDocument/2006/relationships/image" Target="../media/image52.png"/><Relationship Id="rId14" Type="http://schemas.openxmlformats.org/officeDocument/2006/relationships/image" Target="../media/image57.png"/></Relationships>
</file>

<file path=ppt/slides/_rels/slide14.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3.jpeg"/><Relationship Id="rId18" Type="http://schemas.openxmlformats.org/officeDocument/2006/relationships/image" Target="../media/image68.png"/><Relationship Id="rId3" Type="http://schemas.openxmlformats.org/officeDocument/2006/relationships/image" Target="../media/image48.jpeg"/><Relationship Id="rId7" Type="http://schemas.openxmlformats.org/officeDocument/2006/relationships/image" Target="../media/image51.png"/><Relationship Id="rId12" Type="http://schemas.openxmlformats.org/officeDocument/2006/relationships/image" Target="../media/image62.jpeg"/><Relationship Id="rId17" Type="http://schemas.openxmlformats.org/officeDocument/2006/relationships/image" Target="../media/image67.jpeg"/><Relationship Id="rId2" Type="http://schemas.openxmlformats.org/officeDocument/2006/relationships/notesSlide" Target="../notesSlides/notesSlide8.xml"/><Relationship Id="rId16" Type="http://schemas.openxmlformats.org/officeDocument/2006/relationships/image" Target="../media/image66.jpeg"/><Relationship Id="rId1" Type="http://schemas.openxmlformats.org/officeDocument/2006/relationships/slideLayout" Target="../slideLayouts/slideLayout2.xml"/><Relationship Id="rId6" Type="http://schemas.openxmlformats.org/officeDocument/2006/relationships/image" Target="../media/image55.png"/><Relationship Id="rId11" Type="http://schemas.openxmlformats.org/officeDocument/2006/relationships/image" Target="../media/image61.png"/><Relationship Id="rId5" Type="http://schemas.openxmlformats.org/officeDocument/2006/relationships/image" Target="../media/image49.png"/><Relationship Id="rId15" Type="http://schemas.openxmlformats.org/officeDocument/2006/relationships/image" Target="../media/image65.jpeg"/><Relationship Id="rId10" Type="http://schemas.openxmlformats.org/officeDocument/2006/relationships/image" Target="../media/image60.png"/><Relationship Id="rId4" Type="http://schemas.openxmlformats.org/officeDocument/2006/relationships/image" Target="../media/image4.png"/><Relationship Id="rId9" Type="http://schemas.openxmlformats.org/officeDocument/2006/relationships/image" Target="../media/image59.png"/><Relationship Id="rId14" Type="http://schemas.openxmlformats.org/officeDocument/2006/relationships/image" Target="../media/image64.jpeg"/></Relationships>
</file>

<file path=ppt/slides/_rels/slide15.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69.jpeg"/><Relationship Id="rId7" Type="http://schemas.openxmlformats.org/officeDocument/2006/relationships/image" Target="../media/image7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1.jpeg"/><Relationship Id="rId11" Type="http://schemas.openxmlformats.org/officeDocument/2006/relationships/image" Target="../media/image76.png"/><Relationship Id="rId5" Type="http://schemas.openxmlformats.org/officeDocument/2006/relationships/image" Target="../media/image4.png"/><Relationship Id="rId10" Type="http://schemas.openxmlformats.org/officeDocument/2006/relationships/image" Target="../media/image75.png"/><Relationship Id="rId4" Type="http://schemas.openxmlformats.org/officeDocument/2006/relationships/image" Target="../media/image70.jpeg"/><Relationship Id="rId9" Type="http://schemas.openxmlformats.org/officeDocument/2006/relationships/image" Target="../media/image74.jpeg"/></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80.jpeg"/><Relationship Id="rId3" Type="http://schemas.openxmlformats.org/officeDocument/2006/relationships/image" Target="../media/image40.jpeg"/><Relationship Id="rId7" Type="http://schemas.openxmlformats.org/officeDocument/2006/relationships/diagramColors" Target="../diagrams/colors1.xml"/><Relationship Id="rId12" Type="http://schemas.openxmlformats.org/officeDocument/2006/relationships/image" Target="../media/image7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image" Target="../media/image78.jpeg"/><Relationship Id="rId5" Type="http://schemas.openxmlformats.org/officeDocument/2006/relationships/diagramLayout" Target="../diagrams/layout1.xml"/><Relationship Id="rId10" Type="http://schemas.openxmlformats.org/officeDocument/2006/relationships/image" Target="../media/image77.jpeg"/><Relationship Id="rId4" Type="http://schemas.openxmlformats.org/officeDocument/2006/relationships/diagramData" Target="../diagrams/data1.xml"/><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1.jpe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16.jpeg"/><Relationship Id="rId7" Type="http://schemas.openxmlformats.org/officeDocument/2006/relationships/image" Target="../media/image85.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4.jpeg"/><Relationship Id="rId5" Type="http://schemas.openxmlformats.org/officeDocument/2006/relationships/image" Target="../media/image83.png"/><Relationship Id="rId4" Type="http://schemas.openxmlformats.org/officeDocument/2006/relationships/image" Target="../media/image82.png"/><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8" Type="http://schemas.openxmlformats.org/officeDocument/2006/relationships/image" Target="../media/image90.jpeg"/><Relationship Id="rId13" Type="http://schemas.openxmlformats.org/officeDocument/2006/relationships/image" Target="../media/image41.jpeg"/><Relationship Id="rId18" Type="http://schemas.openxmlformats.org/officeDocument/2006/relationships/image" Target="../media/image4.png"/><Relationship Id="rId3" Type="http://schemas.openxmlformats.org/officeDocument/2006/relationships/image" Target="../media/image16.jpeg"/><Relationship Id="rId7" Type="http://schemas.openxmlformats.org/officeDocument/2006/relationships/image" Target="../media/image78.jpeg"/><Relationship Id="rId12" Type="http://schemas.openxmlformats.org/officeDocument/2006/relationships/image" Target="../media/image80.jpeg"/><Relationship Id="rId17" Type="http://schemas.openxmlformats.org/officeDocument/2006/relationships/image" Target="../media/image96.png"/><Relationship Id="rId2" Type="http://schemas.openxmlformats.org/officeDocument/2006/relationships/notesSlide" Target="../notesSlides/notesSlide13.xml"/><Relationship Id="rId16" Type="http://schemas.openxmlformats.org/officeDocument/2006/relationships/image" Target="../media/image95.jpeg"/><Relationship Id="rId1" Type="http://schemas.openxmlformats.org/officeDocument/2006/relationships/slideLayout" Target="../slideLayouts/slideLayout2.xml"/><Relationship Id="rId6" Type="http://schemas.openxmlformats.org/officeDocument/2006/relationships/image" Target="../media/image89.jpeg"/><Relationship Id="rId11" Type="http://schemas.openxmlformats.org/officeDocument/2006/relationships/image" Target="../media/image93.jpeg"/><Relationship Id="rId5" Type="http://schemas.openxmlformats.org/officeDocument/2006/relationships/image" Target="../media/image88.jpeg"/><Relationship Id="rId15" Type="http://schemas.openxmlformats.org/officeDocument/2006/relationships/image" Target="../media/image3.jpeg"/><Relationship Id="rId10" Type="http://schemas.openxmlformats.org/officeDocument/2006/relationships/image" Target="../media/image92.jpeg"/><Relationship Id="rId4" Type="http://schemas.openxmlformats.org/officeDocument/2006/relationships/image" Target="../media/image87.jpeg"/><Relationship Id="rId9" Type="http://schemas.openxmlformats.org/officeDocument/2006/relationships/image" Target="../media/image91.jpeg"/><Relationship Id="rId14" Type="http://schemas.openxmlformats.org/officeDocument/2006/relationships/image" Target="../media/image94.jpeg"/></Relationships>
</file>

<file path=ppt/slides/_rels/slide20.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2.jpeg"/><Relationship Id="rId7" Type="http://schemas.openxmlformats.org/officeDocument/2006/relationships/image" Target="../media/image10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png"/><Relationship Id="rId9"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4.jpeg"/><Relationship Id="rId7" Type="http://schemas.openxmlformats.org/officeDocument/2006/relationships/diagramQuickStyle" Target="../diagrams/quickStyle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Layout" Target="../diagrams/layout2.xml"/><Relationship Id="rId11" Type="http://schemas.openxmlformats.org/officeDocument/2006/relationships/image" Target="../media/image4.png"/><Relationship Id="rId5" Type="http://schemas.openxmlformats.org/officeDocument/2006/relationships/diagramData" Target="../diagrams/data2.xml"/><Relationship Id="rId10" Type="http://schemas.openxmlformats.org/officeDocument/2006/relationships/chart" Target="../charts/chart9.xml"/><Relationship Id="rId4" Type="http://schemas.openxmlformats.org/officeDocument/2006/relationships/chart" Target="../charts/chart8.xml"/><Relationship Id="rId9" Type="http://schemas.microsoft.com/office/2007/relationships/diagramDrawing" Target="../diagrams/drawing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11.xml"/><Relationship Id="rId5" Type="http://schemas.openxmlformats.org/officeDocument/2006/relationships/image" Target="../media/image4.png"/><Relationship Id="rId4" Type="http://schemas.openxmlformats.org/officeDocument/2006/relationships/chart" Target="../charts/char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chart" Target="../charts/chart13.xml"/><Relationship Id="rId4" Type="http://schemas.openxmlformats.org/officeDocument/2006/relationships/chart" Target="../charts/chart12.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jpeg"/><Relationship Id="rId7" Type="http://schemas.openxmlformats.org/officeDocument/2006/relationships/diagramQuickStyle" Target="../diagrams/quickStyle3.xml"/><Relationship Id="rId12" Type="http://schemas.openxmlformats.org/officeDocument/2006/relationships/image" Target="../media/image10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Layout" Target="../diagrams/layout3.xml"/><Relationship Id="rId11" Type="http://schemas.openxmlformats.org/officeDocument/2006/relationships/image" Target="../media/image103.jpeg"/><Relationship Id="rId5" Type="http://schemas.openxmlformats.org/officeDocument/2006/relationships/diagramData" Target="../diagrams/data3.xml"/><Relationship Id="rId10" Type="http://schemas.openxmlformats.org/officeDocument/2006/relationships/image" Target="../media/image102.jpeg"/><Relationship Id="rId4" Type="http://schemas.openxmlformats.org/officeDocument/2006/relationships/image" Target="../media/image4.png"/><Relationship Id="rId9" Type="http://schemas.microsoft.com/office/2007/relationships/diagramDrawing" Target="../diagrams/drawing3.xml"/></Relationships>
</file>

<file path=ppt/slides/_rels/slide25.xml.rels><?xml version="1.0" encoding="UTF-8" standalone="yes"?>
<Relationships xmlns="http://schemas.openxmlformats.org/package/2006/relationships"><Relationship Id="rId8" Type="http://schemas.openxmlformats.org/officeDocument/2006/relationships/image" Target="../media/image109.jpeg"/><Relationship Id="rId3" Type="http://schemas.openxmlformats.org/officeDocument/2006/relationships/image" Target="../media/image2.jpeg"/><Relationship Id="rId7" Type="http://schemas.openxmlformats.org/officeDocument/2006/relationships/image" Target="../media/image108.jpeg"/><Relationship Id="rId12"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7.jpeg"/><Relationship Id="rId11" Type="http://schemas.openxmlformats.org/officeDocument/2006/relationships/image" Target="../media/image112.jpeg"/><Relationship Id="rId5" Type="http://schemas.openxmlformats.org/officeDocument/2006/relationships/image" Target="../media/image106.jpeg"/><Relationship Id="rId10" Type="http://schemas.openxmlformats.org/officeDocument/2006/relationships/image" Target="../media/image111.jpeg"/><Relationship Id="rId4" Type="http://schemas.openxmlformats.org/officeDocument/2006/relationships/image" Target="../media/image105.jpeg"/><Relationship Id="rId9" Type="http://schemas.openxmlformats.org/officeDocument/2006/relationships/image" Target="../media/image110.jpeg"/></Relationships>
</file>

<file path=ppt/slides/_rels/slide26.xml.rels><?xml version="1.0" encoding="UTF-8" standalone="yes"?>
<Relationships xmlns="http://schemas.openxmlformats.org/package/2006/relationships"><Relationship Id="rId8" Type="http://schemas.microsoft.com/office/2007/relationships/diagramDrawing" Target="../diagrams/drawing4.xml"/><Relationship Id="rId13" Type="http://schemas.openxmlformats.org/officeDocument/2006/relationships/image" Target="../media/image3.jpeg"/><Relationship Id="rId3" Type="http://schemas.openxmlformats.org/officeDocument/2006/relationships/image" Target="../media/image2.jpeg"/><Relationship Id="rId7" Type="http://schemas.openxmlformats.org/officeDocument/2006/relationships/diagramColors" Target="../diagrams/colors4.xml"/><Relationship Id="rId12" Type="http://schemas.openxmlformats.org/officeDocument/2006/relationships/image" Target="../media/image116.jpe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QuickStyle" Target="../diagrams/quickStyle4.xml"/><Relationship Id="rId11" Type="http://schemas.openxmlformats.org/officeDocument/2006/relationships/image" Target="../media/image115.jpeg"/><Relationship Id="rId5" Type="http://schemas.openxmlformats.org/officeDocument/2006/relationships/diagramLayout" Target="../diagrams/layout4.xml"/><Relationship Id="rId10" Type="http://schemas.openxmlformats.org/officeDocument/2006/relationships/image" Target="../media/image114.jpeg"/><Relationship Id="rId4" Type="http://schemas.openxmlformats.org/officeDocument/2006/relationships/diagramData" Target="../diagrams/data4.xml"/><Relationship Id="rId9" Type="http://schemas.openxmlformats.org/officeDocument/2006/relationships/image" Target="../media/image113.jpeg"/><Relationship Id="rId1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2.jpeg"/><Relationship Id="rId7" Type="http://schemas.openxmlformats.org/officeDocument/2006/relationships/image" Target="../media/image12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19.png"/><Relationship Id="rId5" Type="http://schemas.openxmlformats.org/officeDocument/2006/relationships/image" Target="../media/image118.png"/><Relationship Id="rId10" Type="http://schemas.openxmlformats.org/officeDocument/2006/relationships/image" Target="../media/image123.png"/><Relationship Id="rId4" Type="http://schemas.openxmlformats.org/officeDocument/2006/relationships/image" Target="../media/image117.png"/><Relationship Id="rId9" Type="http://schemas.openxmlformats.org/officeDocument/2006/relationships/image" Target="../media/image122.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4.png"/><Relationship Id="rId5" Type="http://schemas.openxmlformats.org/officeDocument/2006/relationships/image" Target="../media/image4.png"/><Relationship Id="rId4" Type="http://schemas.openxmlformats.org/officeDocument/2006/relationships/chart" Target="../charts/chart14.xml"/></Relationships>
</file>

<file path=ppt/slides/_rels/slide2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4.png"/><Relationship Id="rId7" Type="http://schemas.openxmlformats.org/officeDocument/2006/relationships/diagramColors" Target="../diagrams/colors5.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5.xml"/><Relationship Id="rId11" Type="http://schemas.openxmlformats.org/officeDocument/2006/relationships/image" Target="../media/image92.jpeg"/><Relationship Id="rId5" Type="http://schemas.openxmlformats.org/officeDocument/2006/relationships/diagramLayout" Target="../diagrams/layout5.xml"/><Relationship Id="rId10" Type="http://schemas.openxmlformats.org/officeDocument/2006/relationships/image" Target="../media/image79.jpeg"/><Relationship Id="rId4" Type="http://schemas.openxmlformats.org/officeDocument/2006/relationships/diagramData" Target="../diagrams/data5.xml"/><Relationship Id="rId9" Type="http://schemas.openxmlformats.org/officeDocument/2006/relationships/image" Target="../media/image125.jpeg"/></Relationships>
</file>

<file path=ppt/slides/_rels/slide30.xml.rels><?xml version="1.0" encoding="UTF-8" standalone="yes"?>
<Relationships xmlns="http://schemas.openxmlformats.org/package/2006/relationships"><Relationship Id="rId8" Type="http://schemas.openxmlformats.org/officeDocument/2006/relationships/hyperlink" Target="http://minusinsk-fin24.ru/news/publichnye-slushaniya20221/" TargetMode="External"/><Relationship Id="rId3" Type="http://schemas.openxmlformats.org/officeDocument/2006/relationships/image" Target="../media/image4.png"/><Relationship Id="rId7" Type="http://schemas.openxmlformats.org/officeDocument/2006/relationships/hyperlink" Target="http://minusinsk-fin24.ru/byudzhet/454/1684/"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28.jpeg"/><Relationship Id="rId5" Type="http://schemas.openxmlformats.org/officeDocument/2006/relationships/image" Target="../media/image127.jpeg"/><Relationship Id="rId4" Type="http://schemas.openxmlformats.org/officeDocument/2006/relationships/image" Target="../media/image126.jpeg"/><Relationship Id="rId9" Type="http://schemas.openxmlformats.org/officeDocument/2006/relationships/hyperlink" Target="https://minusinsk.info/proshli-publichnye-slushaniya-po-ispolneniyu-byudzheta-goro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0" b="-30000"/>
          </a:stretch>
        </a:blipFill>
        <a:effectLst/>
      </p:bgPr>
    </p:bg>
    <p:spTree>
      <p:nvGrpSpPr>
        <p:cNvPr id="1" name="Shape 48"/>
        <p:cNvGrpSpPr/>
        <p:nvPr/>
      </p:nvGrpSpPr>
      <p:grpSpPr>
        <a:xfrm>
          <a:off x="0" y="0"/>
          <a:ext cx="0" cy="0"/>
          <a:chOff x="0" y="0"/>
          <a:chExt cx="0" cy="0"/>
        </a:xfrm>
      </p:grpSpPr>
      <p:pic>
        <p:nvPicPr>
          <p:cNvPr id="49" name="Google Shape;49;p1"/>
          <p:cNvPicPr preferRelativeResize="0">
            <a:picLocks noGrp="1"/>
          </p:cNvPicPr>
          <p:nvPr>
            <p:ph type="pic" idx="2"/>
          </p:nvPr>
        </p:nvPicPr>
        <p:blipFill>
          <a:blip r:embed="rId4"/>
          <a:stretch>
            <a:fillRect/>
          </a:stretch>
        </p:blipFill>
        <p:spPr>
          <a:xfrm>
            <a:off x="2190750" y="838200"/>
            <a:ext cx="23863518" cy="12020550"/>
          </a:xfrm>
          <a:prstGeom prst="roundRect">
            <a:avLst>
              <a:gd name="adj" fmla="val 50000"/>
            </a:avLst>
          </a:prstGeom>
          <a:blipFill dpi="0" rotWithShape="1">
            <a:blip r:embed="rId4"/>
            <a:srcRect/>
            <a:stretch>
              <a:fillRect/>
            </a:stretch>
          </a:blipFill>
          <a:ln>
            <a:noFill/>
          </a:ln>
        </p:spPr>
      </p:pic>
      <p:sp>
        <p:nvSpPr>
          <p:cNvPr id="50" name="Google Shape;50;p1"/>
          <p:cNvSpPr/>
          <p:nvPr/>
        </p:nvSpPr>
        <p:spPr>
          <a:xfrm>
            <a:off x="3706961" y="2119477"/>
            <a:ext cx="9400878" cy="9400879"/>
          </a:xfrm>
          <a:prstGeom prst="ellipse">
            <a:avLst/>
          </a:prstGeom>
          <a:solidFill>
            <a:srgbClr val="FFFFFF"/>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Helvetica Neue"/>
              <a:ea typeface="Helvetica Neue"/>
              <a:cs typeface="Helvetica Neue"/>
              <a:sym typeface="Helvetica Neue"/>
            </a:endParaRPr>
          </a:p>
        </p:txBody>
      </p:sp>
      <p:sp>
        <p:nvSpPr>
          <p:cNvPr id="51" name="Google Shape;51;p1"/>
          <p:cNvSpPr txBox="1"/>
          <p:nvPr/>
        </p:nvSpPr>
        <p:spPr>
          <a:xfrm>
            <a:off x="4248150" y="5129239"/>
            <a:ext cx="8496300" cy="102592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chemeClr val="dk1"/>
              </a:buClr>
              <a:buSzPts val="6000"/>
              <a:buFont typeface="Arial"/>
              <a:buNone/>
            </a:pPr>
            <a:r>
              <a:rPr lang="ru-RU" sz="6000" b="1" i="0" u="none" strike="noStrike" cap="none" dirty="0">
                <a:solidFill>
                  <a:schemeClr val="dk1"/>
                </a:solidFill>
                <a:latin typeface="Arial"/>
                <a:ea typeface="Arial"/>
                <a:cs typeface="Arial"/>
                <a:sym typeface="Arial"/>
              </a:rPr>
              <a:t>Публичные слушания</a:t>
            </a:r>
            <a:endParaRPr sz="6000" b="1" i="0" u="none" strike="noStrike" cap="none" dirty="0">
              <a:solidFill>
                <a:schemeClr val="dk1"/>
              </a:solidFill>
              <a:latin typeface="Arial"/>
              <a:ea typeface="Arial"/>
              <a:cs typeface="Arial"/>
              <a:sym typeface="Arial"/>
            </a:endParaRPr>
          </a:p>
        </p:txBody>
      </p:sp>
      <p:sp>
        <p:nvSpPr>
          <p:cNvPr id="52" name="Google Shape;52;p1"/>
          <p:cNvSpPr txBox="1"/>
          <p:nvPr/>
        </p:nvSpPr>
        <p:spPr>
          <a:xfrm>
            <a:off x="4933950" y="6457313"/>
            <a:ext cx="7143749" cy="2872581"/>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0000"/>
              </a:buClr>
              <a:buSzPts val="3000"/>
              <a:buFont typeface="Arial"/>
              <a:buNone/>
            </a:pPr>
            <a:r>
              <a:rPr lang="ru-RU" sz="3600" b="1" smtClean="0"/>
              <a:t>п</a:t>
            </a:r>
            <a:r>
              <a:rPr lang="ru-RU" sz="3600" b="1" i="0" u="none" strike="noStrike" cap="none" smtClean="0">
                <a:solidFill>
                  <a:srgbClr val="000000"/>
                </a:solidFill>
                <a:latin typeface="Arial"/>
                <a:ea typeface="Arial"/>
                <a:cs typeface="Arial"/>
                <a:sym typeface="Arial"/>
              </a:rPr>
              <a:t>о проекту </a:t>
            </a:r>
            <a:r>
              <a:rPr lang="ru-RU" sz="3600" b="1" i="0" u="none" strike="noStrike" cap="none" dirty="0">
                <a:solidFill>
                  <a:srgbClr val="000000"/>
                </a:solidFill>
                <a:latin typeface="Arial"/>
                <a:ea typeface="Arial"/>
                <a:cs typeface="Arial"/>
                <a:sym typeface="Arial"/>
              </a:rPr>
              <a:t>решения Минусинского городского Совета депутатов  «Об исполнении бюджета города Минусинска за 2021 </a:t>
            </a:r>
            <a:r>
              <a:rPr lang="ru-RU" sz="3600" b="1" i="0" u="none" strike="noStrike" cap="none" dirty="0" smtClean="0">
                <a:solidFill>
                  <a:srgbClr val="000000"/>
                </a:solidFill>
                <a:latin typeface="Arial"/>
                <a:ea typeface="Arial"/>
                <a:cs typeface="Arial"/>
                <a:sym typeface="Arial"/>
              </a:rPr>
              <a:t>год»</a:t>
            </a:r>
            <a:endParaRPr sz="3600" b="1" i="0" u="none" strike="noStrike" cap="none" dirty="0">
              <a:solidFill>
                <a:schemeClr val="lt2"/>
              </a:solidFill>
              <a:latin typeface="Arial"/>
              <a:ea typeface="Arial"/>
              <a:cs typeface="Arial"/>
              <a:sym typeface="Arial"/>
            </a:endParaRPr>
          </a:p>
        </p:txBody>
      </p:sp>
      <p:pic>
        <p:nvPicPr>
          <p:cNvPr id="10" name="Рисунок 9"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71500" y="361950"/>
            <a:ext cx="2438400" cy="3276600"/>
          </a:xfrm>
          <a:prstGeom prst="rect">
            <a:avLst/>
          </a:prstGeom>
          <a:noFill/>
          <a:ln>
            <a:noFill/>
          </a:ln>
        </p:spPr>
      </p:pic>
      <p:sp>
        <p:nvSpPr>
          <p:cNvPr id="7" name="TextBox 7"/>
          <p:cNvSpPr txBox="1"/>
          <p:nvPr/>
        </p:nvSpPr>
        <p:spPr>
          <a:xfrm>
            <a:off x="10039350" y="11753671"/>
            <a:ext cx="4857750" cy="1200329"/>
          </a:xfrm>
          <a:prstGeom prst="rect">
            <a:avLst/>
          </a:prstGeom>
          <a:solidFill>
            <a:srgbClr val="007434"/>
          </a:solidFill>
          <a:effectLst>
            <a:softEdge rad="317500"/>
          </a:effectLst>
        </p:spPr>
        <p:txBody>
          <a:bodyPr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ru-RU" sz="36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Город Минусинск </a:t>
            </a:r>
          </a:p>
          <a:p>
            <a:pPr algn="ctr"/>
            <a:r>
              <a:rPr lang="ru-RU" sz="36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2022год</a:t>
            </a:r>
            <a:endParaRPr lang="ru-RU" sz="36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86" name="Скругленный прямоугольник 85"/>
          <p:cNvSpPr/>
          <p:nvPr/>
        </p:nvSpPr>
        <p:spPr>
          <a:xfrm>
            <a:off x="247650" y="0"/>
            <a:ext cx="16535400" cy="13716000"/>
          </a:xfrm>
          <a:prstGeom prst="roundRect">
            <a:avLst/>
          </a:prstGeom>
          <a:solidFill>
            <a:schemeClr val="bg1"/>
          </a:solidFill>
          <a:ln w="5715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85" name="Picture 3"/>
          <p:cNvPicPr>
            <a:picLocks noChangeAspect="1" noChangeArrowheads="1"/>
          </p:cNvPicPr>
          <p:nvPr/>
        </p:nvPicPr>
        <p:blipFill>
          <a:blip r:embed="rId3" cstate="print"/>
          <a:srcRect/>
          <a:stretch>
            <a:fillRect/>
          </a:stretch>
        </p:blipFill>
        <p:spPr bwMode="auto">
          <a:xfrm>
            <a:off x="1378209" y="4826259"/>
            <a:ext cx="2432179" cy="3172796"/>
          </a:xfrm>
          <a:prstGeom prst="rect">
            <a:avLst/>
          </a:prstGeom>
          <a:noFill/>
          <a:ln w="9525">
            <a:noFill/>
            <a:miter lim="800000"/>
            <a:headEnd/>
            <a:tailEnd/>
          </a:ln>
        </p:spPr>
      </p:pic>
      <p:pic>
        <p:nvPicPr>
          <p:cNvPr id="84" name="Picture 16" descr="https://delo4.ru/wp-content/uploads/2021/04/3d-computing.jpeg"/>
          <p:cNvPicPr>
            <a:picLocks noChangeAspect="1" noChangeArrowheads="1"/>
          </p:cNvPicPr>
          <p:nvPr/>
        </p:nvPicPr>
        <p:blipFill>
          <a:blip r:embed="rId4"/>
          <a:srcRect/>
          <a:stretch>
            <a:fillRect/>
          </a:stretch>
        </p:blipFill>
        <p:spPr bwMode="auto">
          <a:xfrm>
            <a:off x="1714500" y="8629650"/>
            <a:ext cx="4286250" cy="4225924"/>
          </a:xfrm>
          <a:prstGeom prst="rect">
            <a:avLst/>
          </a:prstGeom>
          <a:noFill/>
        </p:spPr>
      </p:pic>
      <p:pic>
        <p:nvPicPr>
          <p:cNvPr id="82" name="Picture 2" descr="https://res.cloudinary.com/fleetnation/image/private/c_fill,g_center,h_640,w_640/v1473437584/somosqyyb7mxtfku5epd.jpg"/>
          <p:cNvPicPr>
            <a:picLocks noChangeAspect="1" noChangeArrowheads="1"/>
          </p:cNvPicPr>
          <p:nvPr/>
        </p:nvPicPr>
        <p:blipFill>
          <a:blip r:embed="rId5"/>
          <a:srcRect/>
          <a:stretch>
            <a:fillRect/>
          </a:stretch>
        </p:blipFill>
        <p:spPr bwMode="auto">
          <a:xfrm>
            <a:off x="12162066" y="8588829"/>
            <a:ext cx="3945681" cy="3550460"/>
          </a:xfrm>
          <a:prstGeom prst="rect">
            <a:avLst/>
          </a:prstGeom>
          <a:noFill/>
        </p:spPr>
      </p:pic>
      <p:pic>
        <p:nvPicPr>
          <p:cNvPr id="81" name="Picture 6" descr="http://diplomstudent.net/wp-content/uploads/2021/06/planyorka.jpg"/>
          <p:cNvPicPr>
            <a:picLocks noChangeAspect="1" noChangeArrowheads="1"/>
          </p:cNvPicPr>
          <p:nvPr/>
        </p:nvPicPr>
        <p:blipFill>
          <a:blip r:embed="rId6"/>
          <a:srcRect/>
          <a:stretch>
            <a:fillRect/>
          </a:stretch>
        </p:blipFill>
        <p:spPr bwMode="auto">
          <a:xfrm>
            <a:off x="10889991" y="4038210"/>
            <a:ext cx="4948724" cy="4019551"/>
          </a:xfrm>
          <a:prstGeom prst="rect">
            <a:avLst/>
          </a:prstGeom>
          <a:noFill/>
        </p:spPr>
      </p:pic>
      <p:sp>
        <p:nvSpPr>
          <p:cNvPr id="46" name="Скругленный прямоугольник 45"/>
          <p:cNvSpPr/>
          <p:nvPr/>
        </p:nvSpPr>
        <p:spPr>
          <a:xfrm>
            <a:off x="17487900" y="11029950"/>
            <a:ext cx="6267450" cy="2381249"/>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7" name="Скругленный прямоугольник 46"/>
          <p:cNvSpPr/>
          <p:nvPr/>
        </p:nvSpPr>
        <p:spPr>
          <a:xfrm>
            <a:off x="17411700" y="8220075"/>
            <a:ext cx="6248400" cy="2600326"/>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8" name="Скругленный прямоугольник 47"/>
          <p:cNvSpPr/>
          <p:nvPr/>
        </p:nvSpPr>
        <p:spPr>
          <a:xfrm>
            <a:off x="17202150" y="314325"/>
            <a:ext cx="6629400" cy="7686676"/>
          </a:xfrm>
          <a:prstGeom prst="roundRect">
            <a:avLst/>
          </a:prstGeom>
          <a:solidFill>
            <a:schemeClr val="accent4">
              <a:lumMod val="60000"/>
              <a:lumOff val="40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
        <p:nvSpPr>
          <p:cNvPr id="56" name="Прямоугольник 55"/>
          <p:cNvSpPr/>
          <p:nvPr/>
        </p:nvSpPr>
        <p:spPr>
          <a:xfrm>
            <a:off x="17278350" y="790575"/>
            <a:ext cx="6477000" cy="7155805"/>
          </a:xfrm>
          <a:prstGeom prst="rect">
            <a:avLst/>
          </a:prstGeom>
        </p:spPr>
        <p:txBody>
          <a:bodyPr wrap="square">
            <a:spAutoFit/>
          </a:bodyPr>
          <a:lstStyle/>
          <a:p>
            <a:pPr algn="just"/>
            <a:r>
              <a:rPr lang="ru-RU" sz="2700" b="1" dirty="0" smtClean="0">
                <a:solidFill>
                  <a:schemeClr val="tx1">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Одним из принципов прозрачности (открытости) бюджета является обязательная открытость для общества и средств массовой информации проектов бюджетов, внесенных в законодательные (представительные) органы государственной власти (представительные органы муниципальных образований), процедур рассмотрения и принятия решений по проектам бюджетов, отчетов об их исполнении.</a:t>
            </a:r>
          </a:p>
          <a:p>
            <a:pPr algn="just"/>
            <a:r>
              <a:rPr lang="ru-RU" sz="2700" b="1" dirty="0" smtClean="0">
                <a:solidFill>
                  <a:schemeClr val="tx1">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Публичные слушания являются одним из способов открытости информации для общества, а так же одним из этапов бюджетного процесса.</a:t>
            </a:r>
          </a:p>
          <a:p>
            <a:endParaRPr lang="ru-RU" sz="2700" dirty="0" smtClean="0">
              <a:solidFill>
                <a:schemeClr val="tx1">
                  <a:lumMod val="50000"/>
                </a:schemeClr>
              </a:solidFill>
            </a:endParaRPr>
          </a:p>
        </p:txBody>
      </p:sp>
      <p:sp>
        <p:nvSpPr>
          <p:cNvPr id="58" name="Rectangle 2"/>
          <p:cNvSpPr txBox="1">
            <a:spLocks noRot="1" noChangeArrowheads="1"/>
          </p:cNvSpPr>
          <p:nvPr/>
        </p:nvSpPr>
        <p:spPr>
          <a:xfrm>
            <a:off x="6438900" y="6162675"/>
            <a:ext cx="6382941" cy="1601300"/>
          </a:xfrm>
          <a:prstGeom prst="rect">
            <a:avLst/>
          </a:prstGeom>
        </p:spPr>
        <p:txBody>
          <a:bodyPr>
            <a:normAutofit fontScale="525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sz="7200" b="1" i="0" u="none" strike="noStrike" kern="0" cap="none" spc="0" normalizeH="0" baseline="0" noProof="0" dirty="0" smtClean="0">
                <a:ln>
                  <a:noFill/>
                </a:ln>
                <a:solidFill>
                  <a:srgbClr val="FAF8FA"/>
                </a:solidFill>
                <a:effectLst/>
                <a:uLnTx/>
                <a:uFillTx/>
                <a:latin typeface="+mj-lt"/>
                <a:ea typeface="+mj-ea"/>
                <a:cs typeface="+mj-cs"/>
              </a:rPr>
              <a:t/>
            </a:r>
            <a:br>
              <a:rPr kumimoji="0" lang="ru-RU" sz="7200" b="1" i="0" u="none" strike="noStrike" kern="0" cap="none" spc="0" normalizeH="0" baseline="0" noProof="0" dirty="0" smtClean="0">
                <a:ln>
                  <a:noFill/>
                </a:ln>
                <a:solidFill>
                  <a:srgbClr val="FAF8FA"/>
                </a:solidFill>
                <a:effectLst/>
                <a:uLnTx/>
                <a:uFillTx/>
                <a:latin typeface="+mj-lt"/>
                <a:ea typeface="+mj-ea"/>
                <a:cs typeface="+mj-cs"/>
              </a:rPr>
            </a:br>
            <a:r>
              <a:rPr kumimoji="0" lang="ru-RU" sz="7200" b="1" i="0" u="none" strike="noStrike" kern="0" cap="none" spc="0" normalizeH="0" baseline="0" noProof="0" dirty="0" smtClean="0">
                <a:ln>
                  <a:noFill/>
                </a:ln>
                <a:solidFill>
                  <a:srgbClr val="FAF8FA"/>
                </a:solidFill>
                <a:effectLst/>
                <a:uLnTx/>
                <a:uFillTx/>
                <a:latin typeface="+mj-lt"/>
                <a:ea typeface="+mj-ea"/>
                <a:cs typeface="+mj-cs"/>
              </a:rPr>
              <a:t/>
            </a:r>
            <a:br>
              <a:rPr kumimoji="0" lang="ru-RU" sz="7200" b="1" i="0" u="none" strike="noStrike" kern="0" cap="none" spc="0" normalizeH="0" baseline="0" noProof="0" dirty="0" smtClean="0">
                <a:ln>
                  <a:noFill/>
                </a:ln>
                <a:solidFill>
                  <a:srgbClr val="FAF8FA"/>
                </a:solidFill>
                <a:effectLst/>
                <a:uLnTx/>
                <a:uFillTx/>
                <a:latin typeface="+mj-lt"/>
                <a:ea typeface="+mj-ea"/>
                <a:cs typeface="+mj-cs"/>
              </a:rPr>
            </a:br>
            <a:endParaRPr kumimoji="0" lang="ru-RU" sz="7200" b="1" i="0" u="none" strike="noStrike" kern="0" cap="none" spc="0" normalizeH="0" baseline="0" noProof="0" dirty="0" smtClean="0">
              <a:ln>
                <a:noFill/>
              </a:ln>
              <a:solidFill>
                <a:srgbClr val="FAF8FA"/>
              </a:solidFill>
              <a:effectLst/>
              <a:uLnTx/>
              <a:uFillTx/>
              <a:latin typeface="+mj-lt"/>
              <a:ea typeface="+mj-ea"/>
              <a:cs typeface="+mj-cs"/>
            </a:endParaRPr>
          </a:p>
        </p:txBody>
      </p:sp>
      <p:sp>
        <p:nvSpPr>
          <p:cNvPr id="63" name="Прямоугольник 62"/>
          <p:cNvSpPr/>
          <p:nvPr/>
        </p:nvSpPr>
        <p:spPr>
          <a:xfrm>
            <a:off x="1981200" y="12458701"/>
            <a:ext cx="3790950" cy="971550"/>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smtClean="0">
                <a:solidFill>
                  <a:srgbClr val="080007"/>
                </a:solidFill>
                <a:latin typeface="Times New Roman" pitchFamily="18" charset="0"/>
                <a:cs typeface="Times New Roman" pitchFamily="18" charset="0"/>
              </a:rPr>
              <a:t>           составление </a:t>
            </a:r>
            <a:r>
              <a:rPr lang="ru-RU" sz="2000" b="1" dirty="0">
                <a:solidFill>
                  <a:srgbClr val="080007"/>
                </a:solidFill>
                <a:latin typeface="Times New Roman" pitchFamily="18" charset="0"/>
                <a:cs typeface="Times New Roman" pitchFamily="18" charset="0"/>
              </a:rPr>
              <a:t>проекта решения </a:t>
            </a:r>
            <a:r>
              <a:rPr lang="ru-RU" sz="2000" b="1" dirty="0" smtClean="0">
                <a:solidFill>
                  <a:srgbClr val="080007"/>
                </a:solidFill>
                <a:latin typeface="Times New Roman" pitchFamily="18" charset="0"/>
                <a:cs typeface="Times New Roman" pitchFamily="18" charset="0"/>
              </a:rPr>
              <a:t>об исполнении </a:t>
            </a:r>
            <a:r>
              <a:rPr lang="ru-RU" sz="2000" b="1" dirty="0">
                <a:solidFill>
                  <a:srgbClr val="080007"/>
                </a:solidFill>
                <a:latin typeface="Times New Roman" pitchFamily="18" charset="0"/>
                <a:cs typeface="Times New Roman" pitchFamily="18" charset="0"/>
              </a:rPr>
              <a:t>бюджете</a:t>
            </a:r>
          </a:p>
        </p:txBody>
      </p:sp>
      <p:sp>
        <p:nvSpPr>
          <p:cNvPr id="64" name="Прямоугольник 63"/>
          <p:cNvSpPr/>
          <p:nvPr/>
        </p:nvSpPr>
        <p:spPr>
          <a:xfrm>
            <a:off x="13296900" y="7534275"/>
            <a:ext cx="2538056" cy="685799"/>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rgbClr val="080007"/>
                </a:solidFill>
                <a:latin typeface="Times New Roman" pitchFamily="18" charset="0"/>
                <a:cs typeface="Times New Roman" pitchFamily="18" charset="0"/>
              </a:rPr>
              <a:t>рассмотрение </a:t>
            </a:r>
            <a:r>
              <a:rPr lang="ru-RU" sz="2000" b="1" dirty="0" smtClean="0">
                <a:solidFill>
                  <a:srgbClr val="080007"/>
                </a:solidFill>
                <a:latin typeface="Times New Roman" pitchFamily="18" charset="0"/>
                <a:cs typeface="Times New Roman" pitchFamily="18" charset="0"/>
              </a:rPr>
              <a:t>проекта</a:t>
            </a:r>
            <a:endParaRPr lang="ru-RU" sz="2000" b="1" dirty="0">
              <a:solidFill>
                <a:srgbClr val="080007"/>
              </a:solidFill>
              <a:latin typeface="Times New Roman" pitchFamily="18" charset="0"/>
              <a:cs typeface="Times New Roman" pitchFamily="18" charset="0"/>
            </a:endParaRPr>
          </a:p>
        </p:txBody>
      </p:sp>
      <p:sp>
        <p:nvSpPr>
          <p:cNvPr id="65" name="Прямоугольник 64"/>
          <p:cNvSpPr/>
          <p:nvPr/>
        </p:nvSpPr>
        <p:spPr>
          <a:xfrm>
            <a:off x="13582650" y="10963275"/>
            <a:ext cx="2190750" cy="1066800"/>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ru-RU" sz="2000" b="1" dirty="0">
                <a:solidFill>
                  <a:srgbClr val="080007"/>
                </a:solidFill>
                <a:latin typeface="Times New Roman" pitchFamily="18" charset="0"/>
                <a:cs typeface="Times New Roman" pitchFamily="18" charset="0"/>
              </a:rPr>
              <a:t>проведение </a:t>
            </a:r>
            <a:endParaRPr lang="ru-RU" sz="2000" b="1" dirty="0" smtClean="0">
              <a:solidFill>
                <a:srgbClr val="080007"/>
              </a:solidFill>
              <a:latin typeface="Times New Roman" pitchFamily="18" charset="0"/>
              <a:cs typeface="Times New Roman" pitchFamily="18" charset="0"/>
            </a:endParaRPr>
          </a:p>
          <a:p>
            <a:pPr algn="r">
              <a:defRPr/>
            </a:pPr>
            <a:r>
              <a:rPr lang="ru-RU" sz="2000" b="1" dirty="0" smtClean="0">
                <a:solidFill>
                  <a:srgbClr val="080007"/>
                </a:solidFill>
                <a:latin typeface="Times New Roman" pitchFamily="18" charset="0"/>
                <a:cs typeface="Times New Roman" pitchFamily="18" charset="0"/>
              </a:rPr>
              <a:t>публичных</a:t>
            </a:r>
          </a:p>
          <a:p>
            <a:pPr algn="r">
              <a:defRPr/>
            </a:pPr>
            <a:r>
              <a:rPr lang="ru-RU" sz="2000" b="1" dirty="0" smtClean="0">
                <a:solidFill>
                  <a:srgbClr val="080007"/>
                </a:solidFill>
                <a:latin typeface="Times New Roman" pitchFamily="18" charset="0"/>
                <a:cs typeface="Times New Roman" pitchFamily="18" charset="0"/>
              </a:rPr>
              <a:t> </a:t>
            </a:r>
            <a:r>
              <a:rPr lang="ru-RU" sz="2000" b="1" dirty="0">
                <a:solidFill>
                  <a:srgbClr val="080007"/>
                </a:solidFill>
                <a:latin typeface="Times New Roman" pitchFamily="18" charset="0"/>
                <a:cs typeface="Times New Roman" pitchFamily="18" charset="0"/>
              </a:rPr>
              <a:t>слушаний</a:t>
            </a:r>
          </a:p>
        </p:txBody>
      </p:sp>
      <p:sp>
        <p:nvSpPr>
          <p:cNvPr id="66" name="Прямоугольник 65"/>
          <p:cNvSpPr/>
          <p:nvPr/>
        </p:nvSpPr>
        <p:spPr>
          <a:xfrm>
            <a:off x="1066800" y="7745685"/>
            <a:ext cx="2952750" cy="857251"/>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ru-RU" sz="2000" b="1" dirty="0">
                <a:solidFill>
                  <a:srgbClr val="080007"/>
                </a:solidFill>
                <a:latin typeface="Times New Roman" pitchFamily="18" charset="0"/>
                <a:cs typeface="Times New Roman" pitchFamily="18" charset="0"/>
              </a:rPr>
              <a:t>внесение проекта на рассмотрение   </a:t>
            </a:r>
          </a:p>
        </p:txBody>
      </p:sp>
      <p:sp>
        <p:nvSpPr>
          <p:cNvPr id="67" name="Прямоугольник 66"/>
          <p:cNvSpPr/>
          <p:nvPr/>
        </p:nvSpPr>
        <p:spPr>
          <a:xfrm>
            <a:off x="7448550" y="12058650"/>
            <a:ext cx="3333750" cy="962025"/>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ru-RU" sz="2000" b="1" dirty="0">
                <a:solidFill>
                  <a:srgbClr val="080007"/>
                </a:solidFill>
                <a:latin typeface="Times New Roman" pitchFamily="18" charset="0"/>
                <a:cs typeface="Times New Roman" pitchFamily="18" charset="0"/>
              </a:rPr>
              <a:t>утверждение </a:t>
            </a:r>
            <a:r>
              <a:rPr lang="ru-RU" sz="2000" b="1" dirty="0" smtClean="0">
                <a:solidFill>
                  <a:srgbClr val="080007"/>
                </a:solidFill>
                <a:latin typeface="Times New Roman" pitchFamily="18" charset="0"/>
                <a:cs typeface="Times New Roman" pitchFamily="18" charset="0"/>
              </a:rPr>
              <a:t>отчета об исполнении бюджета </a:t>
            </a:r>
            <a:endParaRPr lang="ru-RU" sz="2000" b="1" dirty="0">
              <a:solidFill>
                <a:srgbClr val="080007"/>
              </a:solidFill>
              <a:latin typeface="Times New Roman" pitchFamily="18" charset="0"/>
              <a:cs typeface="Times New Roman" pitchFamily="18" charset="0"/>
            </a:endParaRPr>
          </a:p>
        </p:txBody>
      </p:sp>
      <p:sp>
        <p:nvSpPr>
          <p:cNvPr id="69" name="Прямоугольник 68"/>
          <p:cNvSpPr/>
          <p:nvPr/>
        </p:nvSpPr>
        <p:spPr>
          <a:xfrm>
            <a:off x="6343650" y="3171825"/>
            <a:ext cx="2247900" cy="609600"/>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smtClean="0">
                <a:solidFill>
                  <a:srgbClr val="080007"/>
                </a:solidFill>
                <a:latin typeface="Times New Roman" pitchFamily="18" charset="0"/>
                <a:cs typeface="Times New Roman" pitchFamily="18" charset="0"/>
              </a:rPr>
              <a:t>Заключение на  проект</a:t>
            </a:r>
            <a:endParaRPr lang="ru-RU" sz="2000" b="1" dirty="0">
              <a:solidFill>
                <a:srgbClr val="080007"/>
              </a:solidFill>
              <a:latin typeface="Times New Roman" pitchFamily="18" charset="0"/>
              <a:cs typeface="Times New Roman" pitchFamily="18" charset="0"/>
            </a:endParaRPr>
          </a:p>
        </p:txBody>
      </p:sp>
      <p:sp>
        <p:nvSpPr>
          <p:cNvPr id="73" name="TextBox 72"/>
          <p:cNvSpPr txBox="1"/>
          <p:nvPr/>
        </p:nvSpPr>
        <p:spPr>
          <a:xfrm>
            <a:off x="17564100" y="8220075"/>
            <a:ext cx="6019800" cy="2585323"/>
          </a:xfrm>
          <a:prstGeom prst="rect">
            <a:avLst/>
          </a:prstGeom>
          <a:noFill/>
        </p:spPr>
        <p:txBody>
          <a:bodyPr wrap="square" rtlCol="0">
            <a:spAutoFit/>
          </a:bodyPr>
          <a:lstStyle/>
          <a:p>
            <a:pPr algn="just"/>
            <a:r>
              <a:rPr lang="ru-RU" sz="2700" b="1" u="sng" dirty="0" smtClean="0">
                <a:effectLst>
                  <a:outerShdw blurRad="38100" dist="38100" dir="2700000" algn="tl">
                    <a:srgbClr val="000000">
                      <a:alpha val="43137"/>
                    </a:srgbClr>
                  </a:outerShdw>
                </a:effectLst>
                <a:latin typeface="Times New Roman" pitchFamily="18" charset="0"/>
                <a:cs typeface="Times New Roman" pitchFamily="18" charset="0"/>
              </a:rPr>
              <a:t>Пубичные слушания </a:t>
            </a:r>
            <a:r>
              <a:rPr lang="ru-RU" sz="2700" b="1" dirty="0" smtClean="0">
                <a:effectLst>
                  <a:outerShdw blurRad="38100" dist="38100" dir="2700000" algn="tl">
                    <a:srgbClr val="000000">
                      <a:alpha val="43137"/>
                    </a:srgbClr>
                  </a:outerShdw>
                </a:effectLst>
                <a:latin typeface="Times New Roman" pitchFamily="18" charset="0"/>
                <a:cs typeface="Times New Roman" pitchFamily="18" charset="0"/>
              </a:rPr>
              <a:t>– форма участия населения в осуществлении местного самоуправления. </a:t>
            </a:r>
          </a:p>
          <a:p>
            <a:pPr algn="just"/>
            <a:r>
              <a:rPr lang="ru-RU" sz="2700" b="1" dirty="0" smtClean="0">
                <a:effectLst>
                  <a:outerShdw blurRad="38100" dist="38100" dir="2700000" algn="tl">
                    <a:srgbClr val="000000">
                      <a:alpha val="43137"/>
                    </a:srgbClr>
                  </a:outerShdw>
                </a:effectLst>
                <a:latin typeface="Times New Roman" pitchFamily="18" charset="0"/>
                <a:cs typeface="Times New Roman" pitchFamily="18" charset="0"/>
              </a:rPr>
              <a:t>Публичные слушания организуются с целью выявления мнения населения.</a:t>
            </a:r>
            <a:endParaRPr lang="ru-RU" sz="2700"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4" name="Прямоугольник 73"/>
          <p:cNvSpPr/>
          <p:nvPr/>
        </p:nvSpPr>
        <p:spPr>
          <a:xfrm>
            <a:off x="1638300" y="3857625"/>
            <a:ext cx="3181350" cy="609600"/>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smtClean="0">
                <a:solidFill>
                  <a:srgbClr val="080007"/>
                </a:solidFill>
                <a:latin typeface="Times New Roman" pitchFamily="18" charset="0"/>
                <a:cs typeface="Times New Roman" pitchFamily="18" charset="0"/>
              </a:rPr>
              <a:t>Контрольно-счетная палата</a:t>
            </a:r>
            <a:endParaRPr lang="ru-RU" sz="2000" b="1" dirty="0">
              <a:solidFill>
                <a:srgbClr val="080007"/>
              </a:solidFill>
              <a:latin typeface="Times New Roman" pitchFamily="18" charset="0"/>
              <a:cs typeface="Times New Roman" pitchFamily="18" charset="0"/>
            </a:endParaRPr>
          </a:p>
        </p:txBody>
      </p:sp>
      <p:sp>
        <p:nvSpPr>
          <p:cNvPr id="76" name="TextBox 75"/>
          <p:cNvSpPr txBox="1"/>
          <p:nvPr/>
        </p:nvSpPr>
        <p:spPr>
          <a:xfrm>
            <a:off x="17583150" y="11144250"/>
            <a:ext cx="6019800" cy="2169825"/>
          </a:xfrm>
          <a:prstGeom prst="rect">
            <a:avLst/>
          </a:prstGeom>
          <a:noFill/>
        </p:spPr>
        <p:txBody>
          <a:bodyPr wrap="square" rtlCol="0">
            <a:spAutoFit/>
          </a:bodyPr>
          <a:lstStyle/>
          <a:p>
            <a:pPr algn="just"/>
            <a:r>
              <a:rPr lang="ru-RU" sz="2700" b="1" u="sng" dirty="0" smtClean="0">
                <a:effectLst>
                  <a:outerShdw blurRad="38100" dist="38100" dir="2700000" algn="tl">
                    <a:srgbClr val="000000">
                      <a:alpha val="43137"/>
                    </a:srgbClr>
                  </a:outerShdw>
                </a:effectLst>
                <a:latin typeface="Times New Roman" pitchFamily="18" charset="0"/>
                <a:cs typeface="Times New Roman" pitchFamily="18" charset="0"/>
              </a:rPr>
              <a:t>Результат публичных слушаний </a:t>
            </a:r>
            <a:r>
              <a:rPr lang="ru-RU" sz="2700" b="1" dirty="0" smtClean="0">
                <a:effectLst>
                  <a:outerShdw blurRad="38100" dist="38100" dir="2700000" algn="tl">
                    <a:srgbClr val="000000">
                      <a:alpha val="43137"/>
                    </a:srgbClr>
                  </a:outerShdw>
                </a:effectLst>
                <a:latin typeface="Times New Roman" pitchFamily="18" charset="0"/>
                <a:cs typeface="Times New Roman" pitchFamily="18" charset="0"/>
              </a:rPr>
              <a:t>– заключение, в котором отражаются выраженные позиции жителей, сформулированные по результатам публичных слушаний.</a:t>
            </a:r>
            <a:endParaRPr lang="ru-RU" sz="2700" b="1"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83" name="Picture 14" descr="https://tapid.ru/uploads/og/c4827d0f67045fc4358559076.jpg"/>
          <p:cNvPicPr>
            <a:picLocks noChangeAspect="1" noChangeArrowheads="1"/>
          </p:cNvPicPr>
          <p:nvPr/>
        </p:nvPicPr>
        <p:blipFill>
          <a:blip r:embed="rId7"/>
          <a:srcRect/>
          <a:stretch>
            <a:fillRect/>
          </a:stretch>
        </p:blipFill>
        <p:spPr bwMode="auto">
          <a:xfrm>
            <a:off x="7232391" y="8367615"/>
            <a:ext cx="3332195" cy="3561022"/>
          </a:xfrm>
          <a:prstGeom prst="rect">
            <a:avLst/>
          </a:prstGeom>
          <a:noFill/>
        </p:spPr>
      </p:pic>
      <p:pic>
        <p:nvPicPr>
          <p:cNvPr id="45" name="Picture 6" descr="https://clipground.com/images/february-calendar-heading-clipart-12.jpg"/>
          <p:cNvPicPr>
            <a:picLocks noChangeAspect="1" noChangeArrowheads="1"/>
          </p:cNvPicPr>
          <p:nvPr/>
        </p:nvPicPr>
        <p:blipFill>
          <a:blip r:embed="rId8" cstate="print"/>
          <a:srcRect/>
          <a:stretch>
            <a:fillRect/>
          </a:stretch>
        </p:blipFill>
        <p:spPr bwMode="auto">
          <a:xfrm>
            <a:off x="10058400" y="10058400"/>
            <a:ext cx="2057400" cy="2009775"/>
          </a:xfrm>
          <a:prstGeom prst="rect">
            <a:avLst/>
          </a:prstGeom>
          <a:noFill/>
          <a:effectLst>
            <a:softEdge rad="127000"/>
          </a:effectLst>
        </p:spPr>
      </p:pic>
      <p:sp>
        <p:nvSpPr>
          <p:cNvPr id="80" name="Прямоугольник 79"/>
          <p:cNvSpPr/>
          <p:nvPr/>
        </p:nvSpPr>
        <p:spPr>
          <a:xfrm>
            <a:off x="10820400" y="11744325"/>
            <a:ext cx="685800" cy="533400"/>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smtClean="0">
                <a:solidFill>
                  <a:srgbClr val="080007"/>
                </a:solidFill>
                <a:latin typeface="Times New Roman" pitchFamily="18" charset="0"/>
                <a:cs typeface="Times New Roman" pitchFamily="18" charset="0"/>
              </a:rPr>
              <a:t>до</a:t>
            </a:r>
            <a:endParaRPr lang="ru-RU" sz="2800" b="1" dirty="0">
              <a:solidFill>
                <a:srgbClr val="080007"/>
              </a:solidFill>
              <a:latin typeface="Times New Roman" pitchFamily="18" charset="0"/>
              <a:cs typeface="Times New Roman" pitchFamily="18" charset="0"/>
            </a:endParaRPr>
          </a:p>
        </p:txBody>
      </p:sp>
      <p:sp>
        <p:nvSpPr>
          <p:cNvPr id="87" name="object 60"/>
          <p:cNvSpPr/>
          <p:nvPr/>
        </p:nvSpPr>
        <p:spPr>
          <a:xfrm rot="17582577">
            <a:off x="464551" y="9618184"/>
            <a:ext cx="2127271" cy="123191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88" name="Блок-схема: узел 87"/>
          <p:cNvSpPr/>
          <p:nvPr/>
        </p:nvSpPr>
        <p:spPr>
          <a:xfrm>
            <a:off x="1295400" y="1242060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latin typeface="Times New Roman" pitchFamily="18" charset="0"/>
                <a:cs typeface="Times New Roman" pitchFamily="18" charset="0"/>
              </a:rPr>
              <a:t>1</a:t>
            </a:r>
            <a:endParaRPr lang="ru-RU" sz="4400" b="1" dirty="0">
              <a:latin typeface="Times New Roman" pitchFamily="18" charset="0"/>
              <a:cs typeface="Times New Roman" pitchFamily="18" charset="0"/>
            </a:endParaRPr>
          </a:p>
        </p:txBody>
      </p:sp>
      <p:sp>
        <p:nvSpPr>
          <p:cNvPr id="71" name="Овал 70"/>
          <p:cNvSpPr/>
          <p:nvPr/>
        </p:nvSpPr>
        <p:spPr>
          <a:xfrm>
            <a:off x="5562600" y="6267450"/>
            <a:ext cx="5295900" cy="1638300"/>
          </a:xfrm>
          <a:prstGeom prst="ellipse">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cap="all" dirty="0">
                <a:solidFill>
                  <a:srgbClr val="080007"/>
                </a:solidFill>
                <a:latin typeface="Times New Roman" pitchFamily="18" charset="0"/>
                <a:cs typeface="Times New Roman" pitchFamily="18" charset="0"/>
              </a:rPr>
              <a:t>Бюджетный процесс</a:t>
            </a:r>
          </a:p>
        </p:txBody>
      </p:sp>
      <p:pic>
        <p:nvPicPr>
          <p:cNvPr id="89" name="Рисунок 88" descr="Описание: C:\Users\chk1\AppData\Local\Microsoft\Windows\Temporary Internet Files\Content.Outlook\76R87TIE\_Герб города Минусинска (3).png"/>
          <p:cNvPicPr/>
          <p:nvPr/>
        </p:nvPicPr>
        <p:blipFill>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19100" y="247650"/>
            <a:ext cx="1676400" cy="2514600"/>
          </a:xfrm>
          <a:prstGeom prst="rect">
            <a:avLst/>
          </a:prstGeom>
          <a:noFill/>
          <a:ln>
            <a:noFill/>
          </a:ln>
        </p:spPr>
      </p:pic>
      <p:sp>
        <p:nvSpPr>
          <p:cNvPr id="90" name="object 60"/>
          <p:cNvSpPr/>
          <p:nvPr/>
        </p:nvSpPr>
        <p:spPr>
          <a:xfrm rot="17288279">
            <a:off x="-197559" y="5559250"/>
            <a:ext cx="2232197" cy="794782"/>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pic>
        <p:nvPicPr>
          <p:cNvPr id="92" name="Picture 4"/>
          <p:cNvPicPr>
            <a:picLocks noChangeAspect="1" noChangeArrowheads="1"/>
          </p:cNvPicPr>
          <p:nvPr/>
        </p:nvPicPr>
        <p:blipFill>
          <a:blip r:embed="rId10" cstate="print"/>
          <a:srcRect/>
          <a:stretch>
            <a:fillRect/>
          </a:stretch>
        </p:blipFill>
        <p:spPr bwMode="auto">
          <a:xfrm>
            <a:off x="3621833" y="1109177"/>
            <a:ext cx="2088890" cy="2656308"/>
          </a:xfrm>
          <a:prstGeom prst="rect">
            <a:avLst/>
          </a:prstGeom>
          <a:noFill/>
          <a:ln w="9525">
            <a:noFill/>
            <a:miter lim="800000"/>
            <a:headEnd/>
            <a:tailEnd/>
          </a:ln>
        </p:spPr>
      </p:pic>
      <p:pic>
        <p:nvPicPr>
          <p:cNvPr id="52" name="Picture 2" descr="https://trashbox.ru/files/329678_b4f7cb/april-1.jpg"/>
          <p:cNvPicPr>
            <a:picLocks noChangeAspect="1" noChangeArrowheads="1"/>
          </p:cNvPicPr>
          <p:nvPr/>
        </p:nvPicPr>
        <p:blipFill>
          <a:blip r:embed="rId11" cstate="print"/>
          <a:srcRect/>
          <a:stretch>
            <a:fillRect/>
          </a:stretch>
        </p:blipFill>
        <p:spPr bwMode="auto">
          <a:xfrm>
            <a:off x="2190750" y="1276351"/>
            <a:ext cx="1771650" cy="2362200"/>
          </a:xfrm>
          <a:prstGeom prst="rect">
            <a:avLst/>
          </a:prstGeom>
          <a:noFill/>
          <a:effectLst>
            <a:softEdge rad="127000"/>
          </a:effectLst>
        </p:spPr>
      </p:pic>
      <p:sp>
        <p:nvSpPr>
          <p:cNvPr id="91" name="Прямоугольник 90"/>
          <p:cNvSpPr/>
          <p:nvPr/>
        </p:nvSpPr>
        <p:spPr>
          <a:xfrm>
            <a:off x="2552700" y="3124201"/>
            <a:ext cx="685800" cy="581024"/>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smtClean="0">
                <a:solidFill>
                  <a:srgbClr val="080007"/>
                </a:solidFill>
                <a:latin typeface="Times New Roman" pitchFamily="18" charset="0"/>
                <a:cs typeface="Times New Roman" pitchFamily="18" charset="0"/>
              </a:rPr>
              <a:t>до</a:t>
            </a:r>
            <a:endParaRPr lang="ru-RU" sz="2800" b="1" dirty="0">
              <a:solidFill>
                <a:srgbClr val="080007"/>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12"/>
          <a:srcRect/>
          <a:stretch>
            <a:fillRect/>
          </a:stretch>
        </p:blipFill>
        <p:spPr bwMode="auto">
          <a:xfrm>
            <a:off x="9991725" y="0"/>
            <a:ext cx="5010150" cy="3790950"/>
          </a:xfrm>
          <a:prstGeom prst="rect">
            <a:avLst/>
          </a:prstGeom>
          <a:noFill/>
          <a:ln w="9525">
            <a:noFill/>
            <a:miter lim="800000"/>
            <a:headEnd/>
            <a:tailEnd/>
          </a:ln>
        </p:spPr>
      </p:pic>
      <p:pic>
        <p:nvPicPr>
          <p:cNvPr id="53" name="Picture 4" descr="https://beetify.com/photo/d/1524984089_2cf6041f_0_600.jpg"/>
          <p:cNvPicPr>
            <a:picLocks noChangeAspect="1" noChangeArrowheads="1"/>
          </p:cNvPicPr>
          <p:nvPr/>
        </p:nvPicPr>
        <p:blipFill>
          <a:blip r:embed="rId13" cstate="print"/>
          <a:srcRect/>
          <a:stretch>
            <a:fillRect/>
          </a:stretch>
        </p:blipFill>
        <p:spPr bwMode="auto">
          <a:xfrm>
            <a:off x="9105900" y="1562100"/>
            <a:ext cx="1866900" cy="1762125"/>
          </a:xfrm>
          <a:prstGeom prst="rect">
            <a:avLst/>
          </a:prstGeom>
          <a:noFill/>
          <a:effectLst>
            <a:softEdge rad="127000"/>
          </a:effectLst>
        </p:spPr>
      </p:pic>
      <p:sp>
        <p:nvSpPr>
          <p:cNvPr id="98" name="Прямоугольник 97"/>
          <p:cNvSpPr/>
          <p:nvPr/>
        </p:nvSpPr>
        <p:spPr>
          <a:xfrm>
            <a:off x="10306050" y="2552701"/>
            <a:ext cx="685800" cy="581024"/>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800" b="1" dirty="0" smtClean="0">
                <a:solidFill>
                  <a:srgbClr val="080007"/>
                </a:solidFill>
                <a:latin typeface="Times New Roman" pitchFamily="18" charset="0"/>
                <a:cs typeface="Times New Roman" pitchFamily="18" charset="0"/>
              </a:rPr>
              <a:t>до</a:t>
            </a:r>
            <a:endParaRPr lang="ru-RU" sz="2800" b="1" dirty="0">
              <a:solidFill>
                <a:srgbClr val="080007"/>
              </a:solidFill>
              <a:latin typeface="Times New Roman" pitchFamily="18" charset="0"/>
              <a:cs typeface="Times New Roman" pitchFamily="18" charset="0"/>
            </a:endParaRPr>
          </a:p>
        </p:txBody>
      </p:sp>
      <p:sp>
        <p:nvSpPr>
          <p:cNvPr id="70" name="Прямоугольник 69"/>
          <p:cNvSpPr/>
          <p:nvPr/>
        </p:nvSpPr>
        <p:spPr>
          <a:xfrm>
            <a:off x="11777306" y="3533775"/>
            <a:ext cx="3481744" cy="676275"/>
          </a:xfrm>
          <a:prstGeom prst="rect">
            <a:avLst/>
          </a:prstGeom>
          <a:solidFill>
            <a:srgbClr val="90E8B2"/>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smtClean="0">
                <a:solidFill>
                  <a:srgbClr val="080007"/>
                </a:solidFill>
                <a:latin typeface="Times New Roman" pitchFamily="18" charset="0"/>
                <a:cs typeface="Times New Roman" pitchFamily="18" charset="0"/>
              </a:rPr>
              <a:t>Минусинский городской Совет депутатов</a:t>
            </a:r>
            <a:endParaRPr lang="ru-RU" sz="2000" b="1" dirty="0">
              <a:solidFill>
                <a:srgbClr val="080007"/>
              </a:solidFill>
              <a:latin typeface="Times New Roman" pitchFamily="18" charset="0"/>
              <a:cs typeface="Times New Roman" pitchFamily="18" charset="0"/>
            </a:endParaRPr>
          </a:p>
        </p:txBody>
      </p:sp>
      <p:sp>
        <p:nvSpPr>
          <p:cNvPr id="100" name="Стрелка вверх 99"/>
          <p:cNvSpPr/>
          <p:nvPr/>
        </p:nvSpPr>
        <p:spPr>
          <a:xfrm rot="4107170">
            <a:off x="6909942" y="1661354"/>
            <a:ext cx="470216" cy="6676624"/>
          </a:xfrm>
          <a:prstGeom prst="up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1" name="TextBox 100"/>
          <p:cNvSpPr txBox="1"/>
          <p:nvPr/>
        </p:nvSpPr>
        <p:spPr>
          <a:xfrm rot="21096191">
            <a:off x="10295713" y="444841"/>
            <a:ext cx="1127733" cy="338554"/>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Бюджет</a:t>
            </a:r>
            <a:endParaRPr lang="ru-RU" sz="1600" b="1" dirty="0">
              <a:latin typeface="Times New Roman" pitchFamily="18" charset="0"/>
              <a:cs typeface="Times New Roman" pitchFamily="18" charset="0"/>
            </a:endParaRPr>
          </a:p>
        </p:txBody>
      </p:sp>
      <p:sp>
        <p:nvSpPr>
          <p:cNvPr id="102" name="Блок-схема: узел 101"/>
          <p:cNvSpPr/>
          <p:nvPr/>
        </p:nvSpPr>
        <p:spPr>
          <a:xfrm>
            <a:off x="419100" y="767715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latin typeface="Times New Roman" pitchFamily="18" charset="0"/>
                <a:cs typeface="Times New Roman" pitchFamily="18" charset="0"/>
              </a:rPr>
              <a:t>2</a:t>
            </a:r>
            <a:endParaRPr lang="ru-RU" sz="4400" b="1" dirty="0">
              <a:latin typeface="Times New Roman" pitchFamily="18" charset="0"/>
              <a:cs typeface="Times New Roman" pitchFamily="18" charset="0"/>
            </a:endParaRPr>
          </a:p>
        </p:txBody>
      </p:sp>
      <p:sp>
        <p:nvSpPr>
          <p:cNvPr id="103" name="Блок-схема: узел 102"/>
          <p:cNvSpPr/>
          <p:nvPr/>
        </p:nvSpPr>
        <p:spPr>
          <a:xfrm>
            <a:off x="895350" y="379095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smtClean="0">
                <a:latin typeface="Times New Roman" pitchFamily="18" charset="0"/>
                <a:cs typeface="Times New Roman" pitchFamily="18" charset="0"/>
              </a:rPr>
              <a:t>2.1</a:t>
            </a:r>
            <a:endParaRPr lang="ru-RU" sz="3600" b="1" dirty="0">
              <a:latin typeface="Times New Roman" pitchFamily="18" charset="0"/>
              <a:cs typeface="Times New Roman" pitchFamily="18" charset="0"/>
            </a:endParaRPr>
          </a:p>
        </p:txBody>
      </p:sp>
      <p:sp>
        <p:nvSpPr>
          <p:cNvPr id="104" name="Блок-схема: узел 103"/>
          <p:cNvSpPr/>
          <p:nvPr/>
        </p:nvSpPr>
        <p:spPr>
          <a:xfrm>
            <a:off x="10877550" y="339090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smtClean="0">
                <a:latin typeface="Times New Roman" pitchFamily="18" charset="0"/>
                <a:cs typeface="Times New Roman" pitchFamily="18" charset="0"/>
              </a:rPr>
              <a:t>2.2</a:t>
            </a:r>
            <a:endParaRPr lang="ru-RU" sz="3600" b="1" dirty="0">
              <a:latin typeface="Times New Roman" pitchFamily="18" charset="0"/>
              <a:cs typeface="Times New Roman" pitchFamily="18" charset="0"/>
            </a:endParaRPr>
          </a:p>
        </p:txBody>
      </p:sp>
      <p:sp>
        <p:nvSpPr>
          <p:cNvPr id="105" name="object 60"/>
          <p:cNvSpPr/>
          <p:nvPr/>
        </p:nvSpPr>
        <p:spPr>
          <a:xfrm rot="6196096">
            <a:off x="14733014" y="3823279"/>
            <a:ext cx="1983965" cy="123191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106" name="object 60"/>
          <p:cNvSpPr/>
          <p:nvPr/>
        </p:nvSpPr>
        <p:spPr>
          <a:xfrm rot="6196096">
            <a:off x="15152114" y="8833429"/>
            <a:ext cx="1983965" cy="123191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pic>
        <p:nvPicPr>
          <p:cNvPr id="107" name="Picture 12" descr="https://www.powerinspired.com/wp-content/uploads/2019/02/vatman.jpg"/>
          <p:cNvPicPr>
            <a:picLocks noChangeAspect="1" noChangeArrowheads="1"/>
          </p:cNvPicPr>
          <p:nvPr/>
        </p:nvPicPr>
        <p:blipFill>
          <a:blip r:embed="rId14"/>
          <a:srcRect/>
          <a:stretch>
            <a:fillRect/>
          </a:stretch>
        </p:blipFill>
        <p:spPr bwMode="auto">
          <a:xfrm>
            <a:off x="5506228" y="0"/>
            <a:ext cx="3922356" cy="3305369"/>
          </a:xfrm>
          <a:prstGeom prst="rect">
            <a:avLst/>
          </a:prstGeom>
          <a:noFill/>
          <a:effectLst>
            <a:softEdge rad="317500"/>
          </a:effectLst>
        </p:spPr>
      </p:pic>
      <p:sp>
        <p:nvSpPr>
          <p:cNvPr id="108" name="object 60"/>
          <p:cNvSpPr/>
          <p:nvPr/>
        </p:nvSpPr>
        <p:spPr>
          <a:xfrm>
            <a:off x="4126792" y="360114"/>
            <a:ext cx="2232197" cy="794782"/>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109" name="Блок-схема: узел 108"/>
          <p:cNvSpPr/>
          <p:nvPr/>
        </p:nvSpPr>
        <p:spPr>
          <a:xfrm>
            <a:off x="12592050" y="739140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latin typeface="Times New Roman" pitchFamily="18" charset="0"/>
                <a:cs typeface="Times New Roman" pitchFamily="18" charset="0"/>
              </a:rPr>
              <a:t>3</a:t>
            </a:r>
            <a:endParaRPr lang="ru-RU" sz="4400" b="1" dirty="0">
              <a:latin typeface="Times New Roman" pitchFamily="18" charset="0"/>
              <a:cs typeface="Times New Roman" pitchFamily="18" charset="0"/>
            </a:endParaRPr>
          </a:p>
        </p:txBody>
      </p:sp>
      <p:sp>
        <p:nvSpPr>
          <p:cNvPr id="110" name="Блок-схема: узел 109"/>
          <p:cNvSpPr/>
          <p:nvPr/>
        </p:nvSpPr>
        <p:spPr>
          <a:xfrm>
            <a:off x="12915900" y="1099185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latin typeface="Times New Roman" pitchFamily="18" charset="0"/>
                <a:cs typeface="Times New Roman" pitchFamily="18" charset="0"/>
              </a:rPr>
              <a:t>4</a:t>
            </a:r>
            <a:endParaRPr lang="ru-RU" sz="4400" b="1" dirty="0">
              <a:latin typeface="Times New Roman" pitchFamily="18" charset="0"/>
              <a:cs typeface="Times New Roman" pitchFamily="18" charset="0"/>
            </a:endParaRPr>
          </a:p>
        </p:txBody>
      </p:sp>
      <p:sp>
        <p:nvSpPr>
          <p:cNvPr id="111" name="Блок-схема: узел 110"/>
          <p:cNvSpPr/>
          <p:nvPr/>
        </p:nvSpPr>
        <p:spPr>
          <a:xfrm>
            <a:off x="6686550" y="12039600"/>
            <a:ext cx="1104900" cy="990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latin typeface="Times New Roman" pitchFamily="18" charset="0"/>
                <a:cs typeface="Times New Roman" pitchFamily="18" charset="0"/>
              </a:rPr>
              <a:t>4</a:t>
            </a:r>
            <a:endParaRPr lang="ru-RU" sz="4400" b="1" dirty="0">
              <a:latin typeface="Times New Roman" pitchFamily="18" charset="0"/>
              <a:cs typeface="Times New Roman" pitchFamily="18" charset="0"/>
            </a:endParaRPr>
          </a:p>
        </p:txBody>
      </p:sp>
      <p:sp>
        <p:nvSpPr>
          <p:cNvPr id="112" name="object 60"/>
          <p:cNvSpPr/>
          <p:nvPr/>
        </p:nvSpPr>
        <p:spPr>
          <a:xfrm rot="11076064">
            <a:off x="11399265" y="12101696"/>
            <a:ext cx="1983965" cy="123191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13" name="Скругленный прямоугольник 12"/>
          <p:cNvSpPr/>
          <p:nvPr/>
        </p:nvSpPr>
        <p:spPr>
          <a:xfrm>
            <a:off x="16992600" y="285750"/>
            <a:ext cx="6553200" cy="4000500"/>
          </a:xfrm>
          <a:prstGeom prst="roundRect">
            <a:avLst/>
          </a:prstGeom>
          <a:blipFill dpi="0" rotWithShape="1">
            <a:blip r:embed="rId3"/>
            <a:srcRect/>
            <a:stretch>
              <a:fillRect/>
            </a:stretch>
          </a:blipFill>
          <a:ln>
            <a:solidFill>
              <a:schemeClr val="bg1"/>
            </a:solid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Скругленный прямоугольник 1"/>
          <p:cNvSpPr/>
          <p:nvPr/>
        </p:nvSpPr>
        <p:spPr>
          <a:xfrm>
            <a:off x="14954250" y="2952750"/>
            <a:ext cx="7391400" cy="4610100"/>
          </a:xfrm>
          <a:prstGeom prst="roundRect">
            <a:avLst/>
          </a:prstGeom>
          <a:blipFill dpi="0" rotWithShape="1">
            <a:blip r:embed="rId4"/>
            <a:srcRect/>
            <a:stretch>
              <a:fillRect l="-8000" t="-36000" r="-6000"/>
            </a:stretch>
          </a:blipFill>
          <a:ln>
            <a:solidFill>
              <a:schemeClr val="bg1"/>
            </a:solid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Скругленный прямоугольник 3"/>
          <p:cNvSpPr/>
          <p:nvPr/>
        </p:nvSpPr>
        <p:spPr>
          <a:xfrm>
            <a:off x="3657600" y="400050"/>
            <a:ext cx="11277600" cy="453389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16 мая 2022 года в 14 часов 00 минут по адресу: Россия, Красноярский край, ул. Гоголя, 68 (зал заседаний) проводились публичные слушания.</a:t>
            </a:r>
          </a:p>
          <a:p>
            <a:endParaRPr lang="ru-RU"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a:p>
            <a:r>
              <a:rPr lang="ru-RU" sz="3600" b="1" u="sng"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Тема публичных слушаний: </a:t>
            </a:r>
            <a:r>
              <a:rPr lang="ru-RU"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обсуждение проекта решения Минусинского городского Совета депутатов «Об исполнении бюджета города Минусинска за 2021 год».</a:t>
            </a:r>
            <a:endParaRPr lang="ru-RU" sz="36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8" name="Рисунок 7"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628650" y="419100"/>
            <a:ext cx="2247900" cy="3276600"/>
          </a:xfrm>
          <a:prstGeom prst="rect">
            <a:avLst/>
          </a:prstGeom>
          <a:noFill/>
          <a:ln>
            <a:noFill/>
          </a:ln>
        </p:spPr>
      </p:pic>
      <p:sp>
        <p:nvSpPr>
          <p:cNvPr id="11" name="Скругленный прямоугольник 10"/>
          <p:cNvSpPr/>
          <p:nvPr/>
        </p:nvSpPr>
        <p:spPr>
          <a:xfrm>
            <a:off x="361950" y="5181600"/>
            <a:ext cx="7124700" cy="5219700"/>
          </a:xfrm>
          <a:prstGeom prst="roundRect">
            <a:avLst/>
          </a:prstGeom>
          <a:blipFill dpi="0" rotWithShape="1">
            <a:blip r:embed="rId6"/>
            <a:srcRect/>
            <a:stretch>
              <a:fillRect l="-15000" t="-22000" r="-16000"/>
            </a:stretch>
          </a:blipFill>
          <a:ln>
            <a:solidFill>
              <a:schemeClr val="bg1"/>
            </a:solid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9" name="Скругленный прямоугольник 8"/>
          <p:cNvSpPr/>
          <p:nvPr/>
        </p:nvSpPr>
        <p:spPr>
          <a:xfrm>
            <a:off x="5143500" y="8001000"/>
            <a:ext cx="7200900" cy="4914900"/>
          </a:xfrm>
          <a:prstGeom prst="roundRect">
            <a:avLst/>
          </a:prstGeom>
          <a:blipFill dpi="0" rotWithShape="1">
            <a:blip r:embed="rId7"/>
            <a:srcRect/>
            <a:stretch>
              <a:fillRect l="-16000" t="-27000" r="-25000" b="-4000"/>
            </a:stretch>
          </a:blipFill>
          <a:ln>
            <a:solidFill>
              <a:schemeClr val="bg1"/>
            </a:solid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Скругленный прямоугольник 6"/>
          <p:cNvSpPr/>
          <p:nvPr/>
        </p:nvSpPr>
        <p:spPr>
          <a:xfrm>
            <a:off x="704850" y="11925300"/>
            <a:ext cx="7658100" cy="148589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ru-RU" sz="2800" b="1" dirty="0" smtClean="0">
                <a:solidFill>
                  <a:schemeClr val="tx1"/>
                </a:solidFill>
                <a:latin typeface="Times New Roman" panose="02020603050405020304" pitchFamily="18" charset="0"/>
                <a:cs typeface="Times New Roman" panose="02020603050405020304" pitchFamily="18" charset="0"/>
              </a:rPr>
              <a:t>Количество участников мероприятия:</a:t>
            </a:r>
            <a:r>
              <a:rPr lang="ru-RU" sz="2800" dirty="0" smtClean="0">
                <a:solidFill>
                  <a:schemeClr val="tx1"/>
                </a:solidFill>
                <a:latin typeface="Times New Roman" panose="02020603050405020304" pitchFamily="18" charset="0"/>
                <a:cs typeface="Times New Roman" panose="02020603050405020304" pitchFamily="18" charset="0"/>
              </a:rPr>
              <a:t> в обсуждении принимали участие 69 человек</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11353800" y="6000750"/>
            <a:ext cx="6896100" cy="4438650"/>
          </a:xfrm>
          <a:prstGeom prst="roundRect">
            <a:avLst/>
          </a:prstGeom>
          <a:blipFill dpi="0" rotWithShape="1">
            <a:blip r:embed="rId8"/>
            <a:srcRect/>
            <a:stretch>
              <a:fillRect t="3000"/>
            </a:stretch>
          </a:blip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sz="24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Скругленный прямоугольник 5"/>
          <p:cNvSpPr/>
          <p:nvPr/>
        </p:nvSpPr>
        <p:spPr>
          <a:xfrm>
            <a:off x="15640050" y="9496425"/>
            <a:ext cx="7924800" cy="336232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ru-RU" sz="2800" b="1" dirty="0" smtClean="0">
                <a:solidFill>
                  <a:schemeClr val="tx1"/>
                </a:solidFill>
                <a:latin typeface="Times New Roman" panose="02020603050405020304" pitchFamily="18" charset="0"/>
                <a:cs typeface="Times New Roman" panose="02020603050405020304" pitchFamily="18" charset="0"/>
              </a:rPr>
              <a:t>Цель: </a:t>
            </a:r>
            <a:r>
              <a:rPr lang="ru-RU" sz="2800" dirty="0" smtClean="0">
                <a:solidFill>
                  <a:schemeClr val="tx1"/>
                </a:solidFill>
                <a:latin typeface="Times New Roman" panose="02020603050405020304" pitchFamily="18" charset="0"/>
                <a:cs typeface="Times New Roman" panose="02020603050405020304" pitchFamily="18" charset="0"/>
              </a:rPr>
              <a:t>повышение открытости и доступности бюджетных данных, развитие взаимодействия с гражданами, формирование бюджетной информации с учетом их мнения, информирование граждан</a:t>
            </a:r>
            <a:br>
              <a:rPr lang="ru-RU" sz="2800" dirty="0" smtClean="0">
                <a:solidFill>
                  <a:schemeClr val="tx1"/>
                </a:solidFill>
                <a:latin typeface="Times New Roman" panose="02020603050405020304" pitchFamily="18" charset="0"/>
                <a:cs typeface="Times New Roman" panose="02020603050405020304" pitchFamily="18" charset="0"/>
              </a:rPr>
            </a:br>
            <a:r>
              <a:rPr lang="ru-RU" sz="2800" dirty="0" smtClean="0">
                <a:solidFill>
                  <a:schemeClr val="tx1"/>
                </a:solidFill>
                <a:latin typeface="Times New Roman" panose="02020603050405020304" pitchFamily="18" charset="0"/>
                <a:cs typeface="Times New Roman" panose="02020603050405020304" pitchFamily="18" charset="0"/>
              </a:rPr>
              <a:t>об отдельных вопросах бюджетного процесса </a:t>
            </a:r>
            <a:br>
              <a:rPr lang="ru-RU" sz="2800" dirty="0" smtClean="0">
                <a:solidFill>
                  <a:schemeClr val="tx1"/>
                </a:solidFill>
                <a:latin typeface="Times New Roman" panose="02020603050405020304" pitchFamily="18" charset="0"/>
                <a:cs typeface="Times New Roman" panose="02020603050405020304" pitchFamily="18" charset="0"/>
              </a:rPr>
            </a:br>
            <a:r>
              <a:rPr lang="ru-RU" sz="2800" dirty="0" smtClean="0">
                <a:solidFill>
                  <a:schemeClr val="tx1"/>
                </a:solidFill>
                <a:latin typeface="Times New Roman" panose="02020603050405020304" pitchFamily="18" charset="0"/>
                <a:cs typeface="Times New Roman" panose="02020603050405020304" pitchFamily="18" charset="0"/>
              </a:rPr>
              <a:t>и исполнения местного бюджета </a:t>
            </a:r>
            <a:endParaRPr lang="ru-RU"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9" name="Скругленный прямоугольник 8"/>
          <p:cNvSpPr/>
          <p:nvPr/>
        </p:nvSpPr>
        <p:spPr>
          <a:xfrm>
            <a:off x="9239250" y="685800"/>
            <a:ext cx="7867650" cy="8667750"/>
          </a:xfrm>
          <a:prstGeom prst="round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Скругленный прямоугольник 13"/>
          <p:cNvSpPr/>
          <p:nvPr/>
        </p:nvSpPr>
        <p:spPr>
          <a:xfrm>
            <a:off x="1276350" y="1905000"/>
            <a:ext cx="7429500" cy="9258300"/>
          </a:xfrm>
          <a:prstGeom prst="round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Скругленный прямоугольник 14"/>
          <p:cNvSpPr/>
          <p:nvPr/>
        </p:nvSpPr>
        <p:spPr>
          <a:xfrm>
            <a:off x="15411450" y="4152900"/>
            <a:ext cx="8591550" cy="7810499"/>
          </a:xfrm>
          <a:prstGeom prst="round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8" name="Picture 10" descr="https://i.playground.ru/p/jccSw2EFYzIhcxDUjEtFzg.png"/>
          <p:cNvPicPr>
            <a:picLocks noChangeAspect="1" noChangeArrowheads="1"/>
          </p:cNvPicPr>
          <p:nvPr/>
        </p:nvPicPr>
        <p:blipFill>
          <a:blip r:embed="rId6" cstate="print"/>
          <a:srcRect/>
          <a:stretch>
            <a:fillRect/>
          </a:stretch>
        </p:blipFill>
        <p:spPr bwMode="auto">
          <a:xfrm>
            <a:off x="7810500" y="9601200"/>
            <a:ext cx="6838950" cy="4114800"/>
          </a:xfrm>
          <a:prstGeom prst="rect">
            <a:avLst/>
          </a:prstGeom>
          <a:noFill/>
        </p:spPr>
      </p:pic>
      <p:sp>
        <p:nvSpPr>
          <p:cNvPr id="21" name="Прямоугольник 20"/>
          <p:cNvSpPr/>
          <p:nvPr/>
        </p:nvSpPr>
        <p:spPr>
          <a:xfrm>
            <a:off x="685529" y="11218962"/>
            <a:ext cx="4477021" cy="1815882"/>
          </a:xfrm>
          <a:prstGeom prst="rect">
            <a:avLst/>
          </a:prstGeom>
          <a:solidFill>
            <a:schemeClr val="bg1"/>
          </a:solidFill>
          <a:effectLst>
            <a:softEdge rad="127000"/>
          </a:effectLst>
        </p:spPr>
        <p:txBody>
          <a:bodyPr wrap="square">
            <a:spAutoFit/>
          </a:bodyPr>
          <a:lstStyle/>
          <a:p>
            <a:pPr algn="ctr"/>
            <a:r>
              <a:rPr lang="ru-RU" sz="2800" dirty="0" smtClean="0">
                <a:ln>
                  <a:solidFill>
                    <a:srgbClr val="0033CC"/>
                  </a:solidFill>
                </a:ln>
                <a:solidFill>
                  <a:srgbClr val="0033CC"/>
                </a:solidFill>
                <a:latin typeface="Times New Roman" pitchFamily="18" charset="0"/>
                <a:cs typeface="Times New Roman" pitchFamily="18" charset="0"/>
                <a:hlinkClick r:id="rId7"/>
              </a:rPr>
              <a:t>Минусинск официальный выпуск N35 от 06.05.2022.pdf (minusinsk.info)</a:t>
            </a:r>
            <a:endParaRPr lang="ru-RU" sz="2800" dirty="0">
              <a:ln>
                <a:solidFill>
                  <a:srgbClr val="0033CC"/>
                </a:solidFill>
              </a:ln>
              <a:solidFill>
                <a:srgbClr val="0033CC"/>
              </a:solidFill>
              <a:latin typeface="Times New Roman" pitchFamily="18" charset="0"/>
              <a:cs typeface="Times New Roman" pitchFamily="18" charset="0"/>
            </a:endParaRPr>
          </a:p>
        </p:txBody>
      </p:sp>
      <p:pic>
        <p:nvPicPr>
          <p:cNvPr id="22" name="Рисунок 21" descr="Описание: C:\Users\chk1\AppData\Local\Microsoft\Windows\Temporary Internet Files\Content.Outlook\76R87TIE\_Герб города Минусинска (3).png"/>
          <p:cNvPicPr/>
          <p:nvPr/>
        </p:nvPicPr>
        <p:blipFill>
          <a:blip r:embed="rId8"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61950" y="361950"/>
            <a:ext cx="2247900" cy="3276600"/>
          </a:xfrm>
          <a:prstGeom prst="rect">
            <a:avLst/>
          </a:prstGeom>
          <a:noFill/>
          <a:ln>
            <a:noFill/>
          </a:ln>
        </p:spPr>
      </p:pic>
      <p:sp>
        <p:nvSpPr>
          <p:cNvPr id="23" name="Прямоугольник 22"/>
          <p:cNvSpPr/>
          <p:nvPr/>
        </p:nvSpPr>
        <p:spPr>
          <a:xfrm>
            <a:off x="17871020" y="1693962"/>
            <a:ext cx="3903130" cy="1815882"/>
          </a:xfrm>
          <a:prstGeom prst="rect">
            <a:avLst/>
          </a:prstGeom>
          <a:solidFill>
            <a:schemeClr val="bg1"/>
          </a:solidFill>
          <a:effectLst>
            <a:softEdge rad="127000"/>
          </a:effectLst>
        </p:spPr>
        <p:txBody>
          <a:bodyPr wrap="square">
            <a:spAutoFit/>
          </a:bodyPr>
          <a:lstStyle/>
          <a:p>
            <a:r>
              <a:rPr lang="ru-RU" sz="2800" dirty="0" smtClean="0">
                <a:ln>
                  <a:solidFill>
                    <a:srgbClr val="0033CC"/>
                  </a:solidFill>
                </a:ln>
                <a:solidFill>
                  <a:srgbClr val="0033CC"/>
                </a:solidFill>
                <a:latin typeface="Times New Roman" pitchFamily="18" charset="0"/>
                <a:cs typeface="Times New Roman" pitchFamily="18" charset="0"/>
                <a:hlinkClick r:id="rId9"/>
              </a:rPr>
              <a:t>Публичные слушания - бюджет для граждан г.Минусинск (minusinsk-fin24.ru)</a:t>
            </a:r>
            <a:endParaRPr lang="ru-RU" sz="2800" dirty="0">
              <a:ln>
                <a:solidFill>
                  <a:srgbClr val="0033CC"/>
                </a:solidFill>
              </a:ln>
              <a:solidFill>
                <a:srgbClr val="0033CC"/>
              </a:solidFill>
              <a:latin typeface="Times New Roman" pitchFamily="18" charset="0"/>
              <a:cs typeface="Times New Roman" pitchFamily="18" charset="0"/>
            </a:endParaRPr>
          </a:p>
        </p:txBody>
      </p:sp>
      <p:sp>
        <p:nvSpPr>
          <p:cNvPr id="25" name="Прямоугольник 24"/>
          <p:cNvSpPr/>
          <p:nvPr/>
        </p:nvSpPr>
        <p:spPr>
          <a:xfrm>
            <a:off x="14746089" y="11930955"/>
            <a:ext cx="4703961" cy="1384995"/>
          </a:xfrm>
          <a:prstGeom prst="rect">
            <a:avLst/>
          </a:prstGeom>
          <a:solidFill>
            <a:schemeClr val="bg1"/>
          </a:solidFill>
          <a:effectLst>
            <a:softEdge rad="127000"/>
          </a:effectLst>
        </p:spPr>
        <p:txBody>
          <a:bodyPr wrap="square">
            <a:spAutoFit/>
          </a:bodyPr>
          <a:lstStyle/>
          <a:p>
            <a:r>
              <a:rPr lang="ru-RU" sz="2800" dirty="0" smtClean="0">
                <a:ln>
                  <a:solidFill>
                    <a:srgbClr val="0033CC"/>
                  </a:solidFill>
                </a:ln>
                <a:solidFill>
                  <a:srgbClr val="0033CC"/>
                </a:solidFill>
                <a:latin typeface="Times New Roman" pitchFamily="18" charset="0"/>
                <a:cs typeface="Times New Roman" pitchFamily="18" charset="0"/>
                <a:hlinkClick r:id="rId10"/>
              </a:rPr>
              <a:t>16 мая - публичные слушания по бюджету | г. Минусинск (minusinsk.info)</a:t>
            </a:r>
            <a:endParaRPr lang="ru-RU" sz="2800" dirty="0">
              <a:ln>
                <a:solidFill>
                  <a:srgbClr val="0033CC"/>
                </a:solidFill>
              </a:ln>
              <a:solidFill>
                <a:srgbClr val="0033CC"/>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8000" r="-28000"/>
          </a:stretch>
        </a:blipFill>
        <a:effectLst/>
      </p:bgPr>
    </p:bg>
    <p:spTree>
      <p:nvGrpSpPr>
        <p:cNvPr id="1" name=""/>
        <p:cNvGrpSpPr/>
        <p:nvPr/>
      </p:nvGrpSpPr>
      <p:grpSpPr>
        <a:xfrm>
          <a:off x="0" y="0"/>
          <a:ext cx="0" cy="0"/>
          <a:chOff x="0" y="0"/>
          <a:chExt cx="0" cy="0"/>
        </a:xfrm>
      </p:grpSpPr>
      <p:sp>
        <p:nvSpPr>
          <p:cNvPr id="17" name="Скругленный прямоугольник 16"/>
          <p:cNvSpPr/>
          <p:nvPr/>
        </p:nvSpPr>
        <p:spPr>
          <a:xfrm>
            <a:off x="1638300" y="2057400"/>
            <a:ext cx="4324350" cy="6305549"/>
          </a:xfrm>
          <a:prstGeom prst="roundRect">
            <a:avLst/>
          </a:prstGeom>
          <a:blipFill>
            <a:blip r:embed="rId3"/>
            <a:stretch>
              <a:fillRect/>
            </a:stretch>
          </a:blip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 name="Скругленный прямоугольник 24"/>
          <p:cNvSpPr/>
          <p:nvPr/>
        </p:nvSpPr>
        <p:spPr>
          <a:xfrm>
            <a:off x="609600" y="8782050"/>
            <a:ext cx="5505450" cy="4095750"/>
          </a:xfrm>
          <a:prstGeom prst="roundRect">
            <a:avLst/>
          </a:prstGeom>
          <a:blipFill>
            <a:blip r:embed="rId4" cstate="print"/>
            <a:stretch>
              <a:fillRect/>
            </a:stretch>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Скругленный прямоугольник 12"/>
          <p:cNvSpPr/>
          <p:nvPr/>
        </p:nvSpPr>
        <p:spPr>
          <a:xfrm>
            <a:off x="6838950" y="1476374"/>
            <a:ext cx="9696450" cy="11591925"/>
          </a:xfrm>
          <a:prstGeom prst="roundRect">
            <a:avLst/>
          </a:prstGeom>
          <a:blipFill dpi="0" rotWithShape="1">
            <a:blip r:embed="rId5"/>
            <a:srcRect/>
            <a:stretch>
              <a:fillRect l="-4000" t="-5000" b="-7000"/>
            </a:stretch>
          </a:blipFill>
          <a:ln>
            <a:solidFill>
              <a:schemeClr val="bg1">
                <a:lumMod val="95000"/>
              </a:schemeClr>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9" name="Скругленный прямоугольник 18"/>
          <p:cNvSpPr/>
          <p:nvPr/>
        </p:nvSpPr>
        <p:spPr>
          <a:xfrm>
            <a:off x="17278350" y="1666874"/>
            <a:ext cx="4495800" cy="6353176"/>
          </a:xfrm>
          <a:prstGeom prst="roundRect">
            <a:avLst/>
          </a:prstGeom>
          <a:blipFill>
            <a:blip r:embed="rId6"/>
            <a:stretch>
              <a:fillRect/>
            </a:stretch>
          </a:blip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2" name="Рисунок 21" descr="Описание: C:\Users\chk1\AppData\Local\Microsoft\Windows\Temporary Internet Files\Content.Outlook\76R87TIE\_Герб города Минусинска (3).png"/>
          <p:cNvPicPr/>
          <p:nvPr/>
        </p:nvPicPr>
        <p:blipFill>
          <a:blip r:embed="rId7"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61950" y="361950"/>
            <a:ext cx="1104900" cy="2000250"/>
          </a:xfrm>
          <a:prstGeom prst="rect">
            <a:avLst/>
          </a:prstGeom>
          <a:noFill/>
          <a:ln>
            <a:noFill/>
          </a:ln>
        </p:spPr>
      </p:pic>
      <p:sp>
        <p:nvSpPr>
          <p:cNvPr id="7" name="Скругленный прямоугольник 6"/>
          <p:cNvSpPr/>
          <p:nvPr/>
        </p:nvSpPr>
        <p:spPr>
          <a:xfrm>
            <a:off x="17316450" y="8829674"/>
            <a:ext cx="6381750" cy="4219575"/>
          </a:xfrm>
          <a:prstGeom prst="roundRect">
            <a:avLst/>
          </a:prstGeom>
          <a:blipFill>
            <a:blip r:embed="rId8" cstate="print"/>
            <a:stretch>
              <a:fillRect/>
            </a:stretch>
          </a:blip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graphicFrame>
        <p:nvGraphicFramePr>
          <p:cNvPr id="32" name="Диаграмма 31"/>
          <p:cNvGraphicFramePr/>
          <p:nvPr/>
        </p:nvGraphicFramePr>
        <p:xfrm>
          <a:off x="0" y="7924800"/>
          <a:ext cx="11353800" cy="5791200"/>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3" descr="https://avatars.mds.yandex.net/get-altay/1551063/2a00000167c890989b623d6e84292251a925/XXL"/>
          <p:cNvPicPr>
            <a:picLocks noChangeAspect="1" noChangeArrowheads="1"/>
          </p:cNvPicPr>
          <p:nvPr/>
        </p:nvPicPr>
        <p:blipFill>
          <a:blip r:embed="rId4" cstate="print"/>
          <a:srcRect/>
          <a:stretch>
            <a:fillRect/>
          </a:stretch>
        </p:blipFill>
        <p:spPr bwMode="auto">
          <a:xfrm>
            <a:off x="0" y="1028699"/>
            <a:ext cx="5810250" cy="3314701"/>
          </a:xfrm>
          <a:prstGeom prst="rect">
            <a:avLst/>
          </a:prstGeom>
          <a:noFill/>
          <a:effectLst>
            <a:softEdge rad="317500"/>
          </a:effectLst>
        </p:spPr>
      </p:pic>
      <p:pic>
        <p:nvPicPr>
          <p:cNvPr id="22" name="Рисунок 21"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61950" y="361950"/>
            <a:ext cx="1657350" cy="2019300"/>
          </a:xfrm>
          <a:prstGeom prst="rect">
            <a:avLst/>
          </a:prstGeom>
          <a:noFill/>
          <a:ln>
            <a:noFill/>
          </a:ln>
        </p:spPr>
      </p:pic>
      <p:sp>
        <p:nvSpPr>
          <p:cNvPr id="11" name="Заголовок 1"/>
          <p:cNvSpPr txBox="1">
            <a:spLocks/>
          </p:cNvSpPr>
          <p:nvPr/>
        </p:nvSpPr>
        <p:spPr>
          <a:xfrm>
            <a:off x="1009650" y="276225"/>
            <a:ext cx="24384000" cy="864096"/>
          </a:xfrm>
          <a:prstGeom prst="rect">
            <a:avLst/>
          </a:prstGeom>
        </p:spPr>
        <p:txBody>
          <a:bodyPr vert="horz" lIns="75975" tIns="37987" rIns="75975" bIns="37987" rtlCol="0" anchor="ctr">
            <a:noAutofit/>
          </a:bodyPr>
          <a:lstStyle/>
          <a:p>
            <a:pPr algn="ctr"/>
            <a:r>
              <a:rPr lang="ru-RU" sz="4400" b="1" dirty="0" smtClean="0">
                <a:solidFill>
                  <a:srgbClr val="0033CC"/>
                </a:solidFill>
                <a:effectLst>
                  <a:outerShdw blurRad="38100" dist="38100" dir="2700000" algn="tl">
                    <a:srgbClr val="000000">
                      <a:alpha val="43137"/>
                    </a:srgbClr>
                  </a:outerShdw>
                </a:effectLst>
                <a:latin typeface="Times New Roman" pitchFamily="18" charset="0"/>
                <a:ea typeface="+mj-ea"/>
                <a:cs typeface="Times New Roman" pitchFamily="18" charset="0"/>
              </a:rPr>
              <a:t>Основные показатели социально-экономического развития  города</a:t>
            </a:r>
          </a:p>
        </p:txBody>
      </p:sp>
      <p:sp>
        <p:nvSpPr>
          <p:cNvPr id="12" name="TextBox 11"/>
          <p:cNvSpPr txBox="1"/>
          <p:nvPr/>
        </p:nvSpPr>
        <p:spPr>
          <a:xfrm>
            <a:off x="5772539" y="2116688"/>
            <a:ext cx="5143500" cy="1329130"/>
          </a:xfrm>
          <a:prstGeom prst="rect">
            <a:avLst/>
          </a:prstGeom>
          <a:noFill/>
          <a:effectLst>
            <a:softEdge rad="63500"/>
          </a:effectLst>
        </p:spPr>
        <p:txBody>
          <a:bodyPr wrap="square" lIns="89456" tIns="44728" rIns="89456" bIns="44728" rtlCol="0">
            <a:spAutoFit/>
          </a:bodyPr>
          <a:lstStyle/>
          <a:p>
            <a:r>
              <a:rPr lang="ru-RU" sz="2400" b="1" dirty="0" smtClean="0">
                <a:solidFill>
                  <a:srgbClr val="C00000"/>
                </a:solidFill>
                <a:latin typeface="Times New Roman" pitchFamily="18" charset="0"/>
                <a:cs typeface="Times New Roman" pitchFamily="18" charset="0"/>
              </a:rPr>
              <a:t>ПРОМЫШЛЕННОСТЬ</a:t>
            </a:r>
          </a:p>
          <a:p>
            <a:endParaRPr lang="ru-RU" sz="2400" b="1" dirty="0" smtClean="0">
              <a:solidFill>
                <a:srgbClr val="C00000"/>
              </a:solidFill>
              <a:latin typeface="Times New Roman" pitchFamily="18" charset="0"/>
              <a:cs typeface="Times New Roman" pitchFamily="18" charset="0"/>
            </a:endParaRPr>
          </a:p>
          <a:p>
            <a:pPr>
              <a:lnSpc>
                <a:spcPts val="1272"/>
              </a:lnSpc>
              <a:buFontTx/>
              <a:buChar char="-"/>
            </a:pPr>
            <a:r>
              <a:rPr lang="ru-RU" sz="2400" b="1" dirty="0" smtClean="0">
                <a:solidFill>
                  <a:srgbClr val="C00000"/>
                </a:solidFill>
                <a:latin typeface="Times New Roman" pitchFamily="18" charset="0"/>
                <a:cs typeface="Times New Roman" pitchFamily="18" charset="0"/>
              </a:rPr>
              <a:t>производство пищевых продуктов</a:t>
            </a:r>
          </a:p>
          <a:p>
            <a:pPr>
              <a:lnSpc>
                <a:spcPts val="1272"/>
              </a:lnSpc>
            </a:pPr>
            <a:endParaRPr lang="ru-RU" sz="2400" b="1" dirty="0" smtClean="0">
              <a:solidFill>
                <a:srgbClr val="C00000"/>
              </a:solidFill>
              <a:latin typeface="Times New Roman" pitchFamily="18" charset="0"/>
              <a:cs typeface="Times New Roman" pitchFamily="18" charset="0"/>
            </a:endParaRPr>
          </a:p>
          <a:p>
            <a:pPr>
              <a:lnSpc>
                <a:spcPts val="1272"/>
              </a:lnSpc>
            </a:pPr>
            <a:r>
              <a:rPr lang="ru-RU" sz="2400" b="1" dirty="0" smtClean="0">
                <a:solidFill>
                  <a:srgbClr val="C00000"/>
                </a:solidFill>
                <a:latin typeface="Times New Roman" pitchFamily="18" charset="0"/>
                <a:cs typeface="Times New Roman" pitchFamily="18" charset="0"/>
              </a:rPr>
              <a:t>- обработкой древесины</a:t>
            </a:r>
            <a:endParaRPr lang="ru-RU" sz="2400" b="1" baseline="30000" dirty="0">
              <a:solidFill>
                <a:srgbClr val="C00000"/>
              </a:solidFill>
              <a:latin typeface="Times New Roman" pitchFamily="18" charset="0"/>
              <a:cs typeface="Times New Roman" pitchFamily="18" charset="0"/>
            </a:endParaRPr>
          </a:p>
        </p:txBody>
      </p:sp>
      <p:sp>
        <p:nvSpPr>
          <p:cNvPr id="14" name="TextBox 13"/>
          <p:cNvSpPr txBox="1"/>
          <p:nvPr/>
        </p:nvSpPr>
        <p:spPr>
          <a:xfrm>
            <a:off x="5716166" y="1119868"/>
            <a:ext cx="5067300" cy="1075215"/>
          </a:xfrm>
          <a:prstGeom prst="rect">
            <a:avLst/>
          </a:prstGeom>
          <a:noFill/>
        </p:spPr>
        <p:txBody>
          <a:bodyPr wrap="square" lIns="89456" tIns="44728" rIns="89456" bIns="44728" rtlCol="0">
            <a:spAutoFit/>
          </a:bodyPr>
          <a:lstStyle/>
          <a:p>
            <a:r>
              <a:rPr lang="ru-RU" sz="3200" b="1" dirty="0" smtClean="0">
                <a:solidFill>
                  <a:srgbClr val="990033"/>
                </a:solidFill>
                <a:latin typeface="Times New Roman" pitchFamily="18" charset="0"/>
                <a:cs typeface="Times New Roman" pitchFamily="18" charset="0"/>
              </a:rPr>
              <a:t>ОБЩАЯ ПЛОЩАДЬ</a:t>
            </a:r>
          </a:p>
          <a:p>
            <a:r>
              <a:rPr lang="ru-RU" sz="3200" b="1" dirty="0" smtClean="0">
                <a:solidFill>
                  <a:srgbClr val="990033"/>
                </a:solidFill>
                <a:latin typeface="Times New Roman" pitchFamily="18" charset="0"/>
                <a:cs typeface="Times New Roman" pitchFamily="18" charset="0"/>
              </a:rPr>
              <a:t>6 050 га</a:t>
            </a:r>
            <a:endParaRPr lang="ru-RU" sz="3200" b="1" baseline="30000" dirty="0">
              <a:solidFill>
                <a:srgbClr val="990033"/>
              </a:solidFill>
              <a:latin typeface="Times New Roman" pitchFamily="18" charset="0"/>
              <a:cs typeface="Times New Roman" pitchFamily="18" charset="0"/>
            </a:endParaRPr>
          </a:p>
        </p:txBody>
      </p:sp>
      <p:sp>
        <p:nvSpPr>
          <p:cNvPr id="15" name="TextBox 14"/>
          <p:cNvSpPr txBox="1"/>
          <p:nvPr/>
        </p:nvSpPr>
        <p:spPr>
          <a:xfrm>
            <a:off x="5809861" y="3395760"/>
            <a:ext cx="5143500" cy="1075215"/>
          </a:xfrm>
          <a:prstGeom prst="rect">
            <a:avLst/>
          </a:prstGeom>
          <a:noFill/>
        </p:spPr>
        <p:txBody>
          <a:bodyPr wrap="square" lIns="89456" tIns="44728" rIns="89456" bIns="44728" rtlCol="0">
            <a:spAutoFit/>
          </a:bodyPr>
          <a:lstStyle/>
          <a:p>
            <a:r>
              <a:rPr lang="ru-RU" sz="3200" b="1" dirty="0" smtClean="0">
                <a:solidFill>
                  <a:srgbClr val="990033"/>
                </a:solidFill>
                <a:latin typeface="Times New Roman" pitchFamily="18" charset="0"/>
                <a:cs typeface="Times New Roman" pitchFamily="18" charset="0"/>
              </a:rPr>
              <a:t>НАСЕЛЕНИЕ</a:t>
            </a:r>
          </a:p>
          <a:p>
            <a:r>
              <a:rPr lang="ru-RU" sz="3200" b="1" dirty="0" smtClean="0">
                <a:solidFill>
                  <a:srgbClr val="990033"/>
                </a:solidFill>
                <a:latin typeface="Times New Roman" pitchFamily="18" charset="0"/>
                <a:cs typeface="Times New Roman" pitchFamily="18" charset="0"/>
              </a:rPr>
              <a:t>69 894человека</a:t>
            </a:r>
            <a:endParaRPr lang="ru-RU" sz="3200" b="1" dirty="0">
              <a:solidFill>
                <a:srgbClr val="990033"/>
              </a:solidFill>
              <a:latin typeface="Times New Roman" pitchFamily="18" charset="0"/>
              <a:cs typeface="Times New Roman" pitchFamily="18" charset="0"/>
            </a:endParaRPr>
          </a:p>
        </p:txBody>
      </p:sp>
      <p:sp>
        <p:nvSpPr>
          <p:cNvPr id="27" name="Rectangle 1"/>
          <p:cNvSpPr>
            <a:spLocks noChangeArrowheads="1"/>
          </p:cNvSpPr>
          <p:nvPr/>
        </p:nvSpPr>
        <p:spPr bwMode="auto">
          <a:xfrm>
            <a:off x="259313" y="4335173"/>
            <a:ext cx="10801350" cy="3416320"/>
          </a:xfrm>
          <a:prstGeom prst="rect">
            <a:avLst/>
          </a:prstGeom>
          <a:noFill/>
          <a:ln w="9525">
            <a:noFill/>
            <a:miter lim="800000"/>
            <a:headEnd/>
            <a:tailEnd/>
          </a:ln>
          <a:effectLst>
            <a:softEdge rad="317500"/>
          </a:effectLst>
        </p:spPr>
        <p:txBody>
          <a:bodyPr vert="horz" wrap="square" lIns="91440" tIns="45720" rIns="91440" bIns="45720" numCol="1" anchor="ctr" anchorCtr="0" compatLnSpc="1">
            <a:prstTxWarp prst="textNoShape">
              <a:avLst/>
            </a:prstTxWarp>
            <a:spAutoFit/>
          </a:bodyPr>
          <a:lstStyle/>
          <a:p>
            <a:pPr algn="just"/>
            <a:r>
              <a:rPr lang="ru-RU" sz="2400" dirty="0" smtClean="0">
                <a:latin typeface="Times New Roman" pitchFamily="18" charset="0"/>
                <a:cs typeface="Times New Roman" pitchFamily="18" charset="0"/>
              </a:rPr>
              <a:t>По данным Красноярскстата на 1 января 2021 года численность населения города Минусинска составляла 70 081 человека (мужчин 31 843 человек, женщин 38 238 человек), численность населения моложе трудоспособного возраста 14 038 человек, трудоспособного возраста 36 711 человек, старше трудоспособного возраста 19 332 человека. Численность постоянного населения города Минусинска в среднем за 2021 год составила 69 894 человека. </a:t>
            </a:r>
          </a:p>
          <a:p>
            <a:pPr algn="just"/>
            <a:endParaRPr lang="ru-RU" sz="2400" dirty="0" smtClean="0">
              <a:latin typeface="Times New Roman" pitchFamily="18" charset="0"/>
              <a:cs typeface="Times New Roman" pitchFamily="18" charset="0"/>
            </a:endParaRPr>
          </a:p>
          <a:p>
            <a:pPr algn="just"/>
            <a:endParaRPr lang="ru-RU" sz="2400" dirty="0" smtClean="0">
              <a:latin typeface="Times New Roman" pitchFamily="18" charset="0"/>
              <a:cs typeface="Times New Roman" pitchFamily="18" charset="0"/>
            </a:endParaRPr>
          </a:p>
          <a:p>
            <a:pPr marL="0" marR="0" lvl="0" indent="450850" algn="just"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9" name="Rectangle 5"/>
          <p:cNvSpPr>
            <a:spLocks noChangeArrowheads="1"/>
          </p:cNvSpPr>
          <p:nvPr/>
        </p:nvSpPr>
        <p:spPr bwMode="auto">
          <a:xfrm>
            <a:off x="11468100" y="7372350"/>
            <a:ext cx="12649200" cy="4762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Удельный вес пищевой промышленности в общем объеме производства</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0" name="Объект 2"/>
          <p:cNvGraphicFramePr/>
          <p:nvPr/>
        </p:nvGraphicFramePr>
        <p:xfrm>
          <a:off x="7696200" y="7391400"/>
          <a:ext cx="16687800" cy="6896100"/>
        </p:xfrm>
        <a:graphic>
          <a:graphicData uri="http://schemas.openxmlformats.org/drawingml/2006/chart">
            <c:chart xmlns:c="http://schemas.openxmlformats.org/drawingml/2006/chart" xmlns:r="http://schemas.openxmlformats.org/officeDocument/2006/relationships" r:id="rId6"/>
          </a:graphicData>
        </a:graphic>
      </p:graphicFrame>
      <p:sp>
        <p:nvSpPr>
          <p:cNvPr id="3073" name="Rectangle 1"/>
          <p:cNvSpPr>
            <a:spLocks noChangeArrowheads="1"/>
          </p:cNvSpPr>
          <p:nvPr/>
        </p:nvSpPr>
        <p:spPr bwMode="auto">
          <a:xfrm>
            <a:off x="247650" y="6553110"/>
            <a:ext cx="1076325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lumMod val="50000"/>
                  </a:schemeClr>
                </a:solidFill>
                <a:effectLst/>
                <a:latin typeface="Times New Roman" pitchFamily="18" charset="0"/>
                <a:ea typeface="Times New Roman" pitchFamily="18" charset="0"/>
                <a:cs typeface="Times New Roman" pitchFamily="18" charset="0"/>
              </a:rPr>
              <a:t>Демографическая ситуация в городе Минусинске за последние годы характеризуется ежегодным снижением численности населения, в связи с превышением показателя смертности над рождаемостью.</a:t>
            </a:r>
            <a:endParaRPr kumimoji="0" lang="ru-RU" sz="2400" b="0" i="0" u="none" strike="noStrike" cap="none" normalizeH="0" baseline="0" dirty="0" smtClean="0">
              <a:ln>
                <a:noFill/>
              </a:ln>
              <a:solidFill>
                <a:schemeClr val="tx1">
                  <a:lumMod val="50000"/>
                </a:schemeClr>
              </a:solidFill>
              <a:effectLst/>
              <a:latin typeface="Times New Roman" pitchFamily="18" charset="0"/>
              <a:cs typeface="Times New Roman" pitchFamily="18" charset="0"/>
            </a:endParaRPr>
          </a:p>
        </p:txBody>
      </p:sp>
      <p:sp>
        <p:nvSpPr>
          <p:cNvPr id="3074" name="Rectangle 2"/>
          <p:cNvSpPr>
            <a:spLocks noChangeArrowheads="1"/>
          </p:cNvSpPr>
          <p:nvPr/>
        </p:nvSpPr>
        <p:spPr bwMode="auto">
          <a:xfrm>
            <a:off x="0" y="7932092"/>
            <a:ext cx="1122045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Основные демографические показатели</a:t>
            </a:r>
            <a:endParaRPr kumimoji="0" lang="ru-RU"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075" name="Rectangle 3"/>
          <p:cNvSpPr>
            <a:spLocks noChangeArrowheads="1"/>
          </p:cNvSpPr>
          <p:nvPr/>
        </p:nvSpPr>
        <p:spPr bwMode="auto">
          <a:xfrm>
            <a:off x="11468100" y="1072188"/>
            <a:ext cx="1266825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450850" algn="l"/>
              </a:tabLst>
            </a:pPr>
            <a:r>
              <a:rPr kumimoji="0" lang="ru-RU" sz="2400" b="1" i="1" u="sng" strike="noStrike" cap="none" normalizeH="0" baseline="0" dirty="0" smtClean="0">
                <a:ln>
                  <a:noFill/>
                </a:ln>
                <a:solidFill>
                  <a:srgbClr val="0033CC"/>
                </a:solidFill>
                <a:effectLst/>
                <a:latin typeface="Times New Roman" pitchFamily="18" charset="0"/>
                <a:ea typeface="Times New Roman" pitchFamily="18" charset="0"/>
                <a:cs typeface="Times New Roman" pitchFamily="18" charset="0"/>
              </a:rPr>
              <a:t>Промышленное производство</a:t>
            </a:r>
            <a:endParaRPr kumimoji="0" lang="ru-RU" sz="2400" b="0" i="0" u="none" strike="noStrike" cap="none" normalizeH="0" baseline="0" dirty="0" smtClean="0">
              <a:ln>
                <a:noFill/>
              </a:ln>
              <a:solidFill>
                <a:srgbClr val="0033CC"/>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Минусинск является промышленным центром юга края. Ведущими предприятиями  города являются предприятия пищевой промышленности.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На территории муниципального образования город Минусинск  осуществляют свою деятельность следующие предприятия пищевой промышленности:</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ООО  «КДВ-Минусинск»</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ЗАО «Минусинская кондитерская фабрика»</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ОАО «Молоко»</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ОАО «Минусинский пивоваренный завод» и другие.</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Пищевая промышленность традиционно остается отраслью, которая определяет итоговые показатели развития промышленного комплекса города. Опыт Минусинских пищевиков, их высокая квалификация и верность профессии являются залогом дальнейшего уверенного развития пищевой промышленности. Предприятия города продолжают работу над повышением конкурентоспособности и улучшением качества выпускаемой продукции, внедрением новых технологий. Основным направлением пищевой промышленности является создание условий для гарантированного наполнения продовольственного рынка важнейшими продуктами питания.</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8" name="Rectangle 5"/>
          <p:cNvSpPr>
            <a:spLocks noChangeArrowheads="1"/>
          </p:cNvSpPr>
          <p:nvPr/>
        </p:nvSpPr>
        <p:spPr bwMode="auto">
          <a:xfrm>
            <a:off x="0" y="5034140"/>
            <a:ext cx="113157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92100" algn="just" defTabSz="914400" rtl="0" eaLnBrk="1" fontAlgn="base" latinLnBrk="0" hangingPunct="1">
              <a:lnSpc>
                <a:spcPct val="100000"/>
              </a:lnSpc>
              <a:spcBef>
                <a:spcPct val="0"/>
              </a:spcBef>
              <a:spcAft>
                <a:spcPct val="0"/>
              </a:spcAft>
              <a:buClrTx/>
              <a:buSzTx/>
              <a:buFontTx/>
              <a:buNone/>
              <a:tabLst/>
            </a:pPr>
            <a:r>
              <a:rPr kumimoji="0" lang="ru-RU" sz="2400" b="1" i="1" u="sng" strike="noStrike" cap="none" normalizeH="0" baseline="0" dirty="0" smtClean="0">
                <a:ln>
                  <a:noFill/>
                </a:ln>
                <a:solidFill>
                  <a:srgbClr val="0033CC"/>
                </a:solidFill>
                <a:effectLst/>
                <a:latin typeface="Times New Roman" pitchFamily="18" charset="0"/>
                <a:ea typeface="Times New Roman" pitchFamily="18" charset="0"/>
                <a:cs typeface="Times New Roman" pitchFamily="18" charset="0"/>
              </a:rPr>
              <a:t>Уровень жизни</a:t>
            </a:r>
            <a:endParaRPr kumimoji="0" lang="ru-RU" sz="2400" b="0" i="0" u="none" strike="noStrike" cap="none" normalizeH="0" baseline="0" dirty="0" smtClean="0">
              <a:ln>
                <a:noFill/>
              </a:ln>
              <a:solidFill>
                <a:srgbClr val="0033CC"/>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ru-RU" sz="2400" b="0" i="0" u="sng"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 name="Rectangle 7"/>
          <p:cNvSpPr>
            <a:spLocks noChangeArrowheads="1"/>
          </p:cNvSpPr>
          <p:nvPr/>
        </p:nvSpPr>
        <p:spPr bwMode="auto">
          <a:xfrm>
            <a:off x="0" y="5632430"/>
            <a:ext cx="1202055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sz="2400" dirty="0" smtClean="0">
                <a:latin typeface="Times New Roman" pitchFamily="18" charset="0"/>
                <a:cs typeface="Times New Roman" pitchFamily="18" charset="0"/>
              </a:rPr>
              <a:t>    По итогам 2021 года на территории города Минусинска отмечен рост среднемесячной заработной платы и снижение темпов среднесписочной численности работников.    </a:t>
            </a:r>
          </a:p>
          <a:p>
            <a:pPr algn="just"/>
            <a:r>
              <a:rPr lang="ru-RU" sz="2400" dirty="0" smtClean="0">
                <a:latin typeface="Times New Roman" pitchFamily="18" charset="0"/>
                <a:cs typeface="Times New Roman" pitchFamily="18" charset="0"/>
              </a:rPr>
              <a:t>    Социальные выплаты в структуре денежных доходов населения составили более 20 %, основным компонентом которых стали пенсии. С 1 января была проведена индексация на 6,3 % страховых пенсий, с 1 апреля – на 3,4 % социальных пенсий. В результате индексаций средний размер назначенных месячных пенсий в Красноярском крае по состоянию на 1 июля составил 16 895,8 рубля и увеличился номинально на 5,5 % к аналогичному периоду 2020 года, реальный темп роста пенсий составил 98,4 %.</a:t>
            </a:r>
          </a:p>
          <a:p>
            <a:pPr algn="just"/>
            <a:r>
              <a:rPr lang="ru-RU"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pic>
        <p:nvPicPr>
          <p:cNvPr id="15" name="Рисунок 14" descr="Описание: C:\Users\chk1\AppData\Local\Microsoft\Windows\Temporary Internet Files\Content.Outlook\76R87TIE\_Герб города Минусинска (3).pn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1390650" cy="1981200"/>
          </a:xfrm>
          <a:prstGeom prst="rect">
            <a:avLst/>
          </a:prstGeom>
          <a:noFill/>
          <a:ln>
            <a:noFill/>
          </a:ln>
        </p:spPr>
      </p:pic>
      <p:sp>
        <p:nvSpPr>
          <p:cNvPr id="16" name="Прямоугольник 15"/>
          <p:cNvSpPr/>
          <p:nvPr/>
        </p:nvSpPr>
        <p:spPr>
          <a:xfrm>
            <a:off x="2133600" y="316468"/>
            <a:ext cx="9734550" cy="830997"/>
          </a:xfrm>
          <a:prstGeom prst="rect">
            <a:avLst/>
          </a:prstGeom>
        </p:spPr>
        <p:txBody>
          <a:bodyPr wrap="square">
            <a:spAutoFit/>
          </a:bodyPr>
          <a:lstStyle/>
          <a:p>
            <a:pPr lvl="0" indent="450850" fontAlgn="base">
              <a:spcBef>
                <a:spcPct val="0"/>
              </a:spcBef>
              <a:spcAft>
                <a:spcPct val="0"/>
              </a:spcAft>
              <a:buClrTx/>
              <a:tabLst>
                <a:tab pos="457200" algn="l"/>
              </a:tabLst>
            </a:pPr>
            <a:r>
              <a:rPr lang="ru-RU" sz="2400" b="1" i="1" u="sng" dirty="0" smtClean="0">
                <a:solidFill>
                  <a:srgbClr val="0033CC"/>
                </a:solidFill>
                <a:latin typeface="Times New Roman" pitchFamily="18" charset="0"/>
                <a:ea typeface="Times New Roman" pitchFamily="18" charset="0"/>
                <a:cs typeface="Times New Roman" pitchFamily="18" charset="0"/>
              </a:rPr>
              <a:t>Розничная торговля</a:t>
            </a:r>
          </a:p>
          <a:p>
            <a:pPr lvl="0" indent="450850" fontAlgn="base">
              <a:spcBef>
                <a:spcPct val="0"/>
              </a:spcBef>
              <a:spcAft>
                <a:spcPct val="0"/>
              </a:spcAft>
              <a:buClrTx/>
              <a:tabLst>
                <a:tab pos="457200" algn="l"/>
              </a:tabLst>
            </a:pPr>
            <a:endParaRPr lang="ru-RU" sz="2400" dirty="0" smtClean="0">
              <a:solidFill>
                <a:srgbClr val="0033CC"/>
              </a:solidFill>
              <a:latin typeface="Times New Roman" pitchFamily="18" charset="0"/>
              <a:cs typeface="Times New Roman" pitchFamily="18" charset="0"/>
            </a:endParaRPr>
          </a:p>
        </p:txBody>
      </p:sp>
      <p:sp>
        <p:nvSpPr>
          <p:cNvPr id="2049" name="Rectangle 1"/>
          <p:cNvSpPr>
            <a:spLocks noChangeArrowheads="1"/>
          </p:cNvSpPr>
          <p:nvPr/>
        </p:nvSpPr>
        <p:spPr bwMode="auto">
          <a:xfrm>
            <a:off x="12458700" y="87869"/>
            <a:ext cx="11544300"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400" b="1" i="1" u="sng" strike="noStrike" cap="none" normalizeH="0" baseline="0" dirty="0" smtClean="0">
                <a:ln>
                  <a:noFill/>
                </a:ln>
                <a:solidFill>
                  <a:srgbClr val="0033CC"/>
                </a:solidFill>
                <a:effectLst/>
                <a:latin typeface="Times New Roman" pitchFamily="18" charset="0"/>
                <a:ea typeface="Calibri" pitchFamily="34" charset="0"/>
                <a:cs typeface="Times New Roman" pitchFamily="18" charset="0"/>
              </a:rPr>
              <a:t>Занятость населения</a:t>
            </a:r>
            <a:endParaRPr kumimoji="0" lang="ru-RU" sz="2400" b="0" i="0" u="none" strike="noStrike" cap="none" normalizeH="0" baseline="0" dirty="0" smtClean="0">
              <a:ln>
                <a:noFill/>
              </a:ln>
              <a:solidFill>
                <a:srgbClr val="0033CC"/>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По официальным данным Красноярскстата в 2021 году в городе Минусинске численность населения в трудоспособном возрасте составляет 36 711 человек </a:t>
            </a:r>
            <a:b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b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2020 году 37 255 человек).</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lvl="0" indent="450850" algn="just" eaLnBrk="0" fontAlgn="base" hangingPunct="0">
              <a:spcBef>
                <a:spcPct val="0"/>
              </a:spcBef>
              <a:spcAft>
                <a:spcPct val="0"/>
              </a:spcAft>
              <a:buClrTx/>
            </a:pPr>
            <a:r>
              <a:rPr kumimoji="0" lang="ru-RU" sz="2400" b="0" i="0" u="none" strike="noStrike" cap="none" normalizeH="0" baseline="0" dirty="0" smtClean="0">
                <a:ln>
                  <a:noFill/>
                </a:ln>
                <a:solidFill>
                  <a:srgbClr val="000000"/>
                </a:solidFill>
                <a:effectLst/>
                <a:latin typeface="Times New Roman" pitchFamily="18" charset="0"/>
                <a:cs typeface="Times New Roman" pitchFamily="18" charset="0"/>
              </a:rPr>
              <a:t>За 2021 года в органы государственной службы занятости в поиске работы Центр занятости населения города Минусинска за содействием в поиске работы обратилось 3 812 человек, проживающих на территории города Минусинска, что на 1 331 человек меньше, чем за 2020 год. </a:t>
            </a:r>
          </a:p>
          <a:p>
            <a:pPr lvl="0" indent="450850" algn="just" eaLnBrk="0" fontAlgn="base" hangingPunct="0">
              <a:spcBef>
                <a:spcPct val="0"/>
              </a:spcBef>
              <a:spcAft>
                <a:spcPct val="0"/>
              </a:spcAft>
              <a:buClrTx/>
            </a:pPr>
            <a:r>
              <a:rPr lang="ru-RU" sz="2400" dirty="0" smtClean="0">
                <a:latin typeface="Times New Roman" pitchFamily="18" charset="0"/>
                <a:ea typeface="Times New Roman" pitchFamily="18" charset="0"/>
                <a:cs typeface="Times New Roman" pitchFamily="18" charset="0"/>
              </a:rPr>
              <a:t>По состоянию на 31 декабря 2021 года численность безработных граждан, проживающих на территории города Минусинска, составила 409 человек (для сравнения на 31 декабря 2020 года – 1682 человек).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051" name="Rectangle 3"/>
          <p:cNvSpPr>
            <a:spLocks noChangeArrowheads="1"/>
          </p:cNvSpPr>
          <p:nvPr/>
        </p:nvSpPr>
        <p:spPr bwMode="auto">
          <a:xfrm>
            <a:off x="12515850" y="4854655"/>
            <a:ext cx="11525250"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Уровень регистрируемой безработицы составляет по городу Минусинску на 01 января 2022 года 1,1% (на 01 января 2021 уровень составлял 4,51%). Средняя продолжительность безработицы - 4,7 месяца.</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449263" algn="just" defTabSz="914400" rtl="0" eaLnBrk="0" fontAlgn="base" latinLnBrk="0" hangingPunct="0">
              <a:lnSpc>
                <a:spcPct val="100000"/>
              </a:lnSpc>
              <a:spcBef>
                <a:spcPct val="0"/>
              </a:spcBef>
              <a:spcAft>
                <a:spcPct val="0"/>
              </a:spcAft>
              <a:buClrTx/>
              <a:buSzTx/>
              <a:buFontTx/>
              <a:buNone/>
              <a:tabLst/>
            </a:pPr>
            <a:r>
              <a:rPr lang="ru-RU" sz="2400" b="1" dirty="0" smtClean="0">
                <a:solidFill>
                  <a:schemeClr val="tx1"/>
                </a:solidFill>
                <a:latin typeface="Times New Roman" pitchFamily="18" charset="0"/>
                <a:ea typeface="Times New Roman" pitchFamily="18" charset="0"/>
                <a:cs typeface="Times New Roman" pitchFamily="18" charset="0"/>
              </a:rPr>
              <a:t>                              </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Состав безработных граждан</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9" name="Диаграмма 18"/>
          <p:cNvGraphicFramePr/>
          <p:nvPr/>
        </p:nvGraphicFramePr>
        <p:xfrm>
          <a:off x="10248900" y="5924550"/>
          <a:ext cx="14916150" cy="7791450"/>
        </p:xfrm>
        <a:graphic>
          <a:graphicData uri="http://schemas.openxmlformats.org/drawingml/2006/chart">
            <c:chart xmlns:c="http://schemas.openxmlformats.org/drawingml/2006/chart" xmlns:r="http://schemas.openxmlformats.org/officeDocument/2006/relationships" r:id="rId4"/>
          </a:graphicData>
        </a:graphic>
      </p:graphicFrame>
      <p:sp>
        <p:nvSpPr>
          <p:cNvPr id="2052" name="Rectangle 4"/>
          <p:cNvSpPr>
            <a:spLocks noChangeArrowheads="1"/>
          </p:cNvSpPr>
          <p:nvPr/>
        </p:nvSpPr>
        <p:spPr bwMode="auto">
          <a:xfrm>
            <a:off x="0" y="2619375"/>
            <a:ext cx="2438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21" name="Диаграмма 20"/>
          <p:cNvGraphicFramePr/>
          <p:nvPr/>
        </p:nvGraphicFramePr>
        <p:xfrm>
          <a:off x="228600" y="8896350"/>
          <a:ext cx="11601450" cy="4591050"/>
        </p:xfrm>
        <a:graphic>
          <a:graphicData uri="http://schemas.openxmlformats.org/drawingml/2006/chart">
            <c:chart xmlns:c="http://schemas.openxmlformats.org/drawingml/2006/chart" xmlns:r="http://schemas.openxmlformats.org/officeDocument/2006/relationships" r:id="rId5"/>
          </a:graphicData>
        </a:graphic>
      </p:graphicFrame>
      <p:sp>
        <p:nvSpPr>
          <p:cNvPr id="22" name="Прямоугольник 21"/>
          <p:cNvSpPr/>
          <p:nvPr/>
        </p:nvSpPr>
        <p:spPr>
          <a:xfrm>
            <a:off x="0" y="8591550"/>
            <a:ext cx="9793065" cy="461665"/>
          </a:xfrm>
          <a:prstGeom prst="rect">
            <a:avLst/>
          </a:prstGeom>
        </p:spPr>
        <p:txBody>
          <a:bodyPr wrap="none">
            <a:spAutoFit/>
          </a:bodyPr>
          <a:lstStyle/>
          <a:p>
            <a:pPr lvl="0" indent="450850" eaLnBrk="0" fontAlgn="base" hangingPunct="0">
              <a:spcBef>
                <a:spcPct val="0"/>
              </a:spcBef>
              <a:spcAft>
                <a:spcPct val="0"/>
              </a:spcAft>
              <a:buClrTx/>
              <a:tabLst>
                <a:tab pos="457200" algn="l"/>
              </a:tabLst>
            </a:pPr>
            <a:r>
              <a:rPr lang="ru-RU" sz="2400" b="1" dirty="0" smtClean="0">
                <a:solidFill>
                  <a:schemeClr val="tx1"/>
                </a:solidFill>
                <a:latin typeface="Times New Roman" pitchFamily="18" charset="0"/>
                <a:ea typeface="Times New Roman" pitchFamily="18" charset="0"/>
                <a:cs typeface="Times New Roman" pitchFamily="18" charset="0"/>
              </a:rPr>
              <a:t>Уровень среднемесячной начисленной заработной платы, рублей</a:t>
            </a:r>
            <a:endParaRPr lang="ru-RU" sz="2400" dirty="0" smtClean="0">
              <a:solidFill>
                <a:schemeClr val="tx1"/>
              </a:solidFill>
              <a:latin typeface="Times New Roman" pitchFamily="18" charset="0"/>
              <a:cs typeface="Times New Roman" pitchFamily="18" charset="0"/>
            </a:endParaRPr>
          </a:p>
        </p:txBody>
      </p:sp>
      <p:sp>
        <p:nvSpPr>
          <p:cNvPr id="2053" name="Rectangle 5"/>
          <p:cNvSpPr>
            <a:spLocks noChangeArrowheads="1"/>
          </p:cNvSpPr>
          <p:nvPr/>
        </p:nvSpPr>
        <p:spPr bwMode="auto">
          <a:xfrm>
            <a:off x="1866900" y="758221"/>
            <a:ext cx="1011555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На сегодняшний день розничная торговля приобретает более цивилизованные формы. Происходит замена рядов киосков и павильонов на торговые мини комплексы в едином архитектурном стиле. Более высокие требования предъявляются к внешнему виду магазинов, особенно</a:t>
            </a:r>
          </a:p>
        </p:txBody>
      </p:sp>
      <p:sp>
        <p:nvSpPr>
          <p:cNvPr id="24" name="Прямоугольник 23"/>
          <p:cNvSpPr/>
          <p:nvPr/>
        </p:nvSpPr>
        <p:spPr>
          <a:xfrm>
            <a:off x="266700" y="2196525"/>
            <a:ext cx="11925300" cy="2677656"/>
          </a:xfrm>
          <a:prstGeom prst="rect">
            <a:avLst/>
          </a:prstGeom>
        </p:spPr>
        <p:txBody>
          <a:bodyPr wrap="square">
            <a:spAutoFit/>
          </a:bodyPr>
          <a:lstStyle/>
          <a:p>
            <a:pPr lvl="0" indent="450850" algn="just" fontAlgn="base">
              <a:spcBef>
                <a:spcPct val="0"/>
              </a:spcBef>
              <a:spcAft>
                <a:spcPct val="0"/>
              </a:spcAft>
              <a:buClrTx/>
            </a:pPr>
            <a:r>
              <a:rPr lang="ru-RU" sz="2400" dirty="0" smtClean="0">
                <a:solidFill>
                  <a:schemeClr val="tx1"/>
                </a:solidFill>
                <a:latin typeface="Times New Roman" pitchFamily="18" charset="0"/>
                <a:cs typeface="Times New Roman" pitchFamily="18" charset="0"/>
              </a:rPr>
              <a:t>к вновь открываемым магазинам на первых этажах жилых домов, а также к благоустройству прилегающей территории (оформление газонов клумб). </a:t>
            </a:r>
          </a:p>
          <a:p>
            <a:pPr lvl="0" indent="450850" algn="just" eaLnBrk="0" fontAlgn="base" hangingPunct="0">
              <a:spcBef>
                <a:spcPct val="0"/>
              </a:spcBef>
              <a:spcAft>
                <a:spcPct val="0"/>
              </a:spcAft>
              <a:buClrTx/>
            </a:pPr>
            <a:r>
              <a:rPr lang="ru-RU" sz="2400" dirty="0" smtClean="0">
                <a:solidFill>
                  <a:schemeClr val="tx1"/>
                </a:solidFill>
                <a:latin typeface="Times New Roman" pitchFamily="18" charset="0"/>
                <a:cs typeface="Times New Roman" pitchFamily="18" charset="0"/>
              </a:rPr>
              <a:t>На территории города Минусинска действует 472 магазина с торговой площадью 57</a:t>
            </a:r>
            <a:r>
              <a:rPr lang="en-US"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709.60 м</a:t>
            </a:r>
            <a:r>
              <a:rPr lang="ru-RU" sz="2400" baseline="30000" dirty="0" smtClean="0">
                <a:solidFill>
                  <a:schemeClr val="tx1"/>
                </a:solidFill>
                <a:latin typeface="Times New Roman" pitchFamily="18" charset="0"/>
                <a:cs typeface="Times New Roman" pitchFamily="18" charset="0"/>
              </a:rPr>
              <a:t>2</a:t>
            </a:r>
            <a:r>
              <a:rPr lang="ru-RU" sz="2400" dirty="0" smtClean="0">
                <a:solidFill>
                  <a:schemeClr val="tx1"/>
                </a:solidFill>
                <a:latin typeface="Times New Roman" pitchFamily="18" charset="0"/>
                <a:cs typeface="Times New Roman" pitchFamily="18" charset="0"/>
              </a:rPr>
              <a:t>, 203 павильона, 130 киосков и торговых палаток, 44 аптечных киоска, включая аптечные пункты.</a:t>
            </a:r>
          </a:p>
          <a:p>
            <a:pPr lvl="0" indent="450850" algn="just" eaLnBrk="0" fontAlgn="base" hangingPunct="0">
              <a:spcBef>
                <a:spcPct val="0"/>
              </a:spcBef>
              <a:spcAft>
                <a:spcPct val="0"/>
              </a:spcAft>
              <a:buClrTx/>
            </a:pPr>
            <a:r>
              <a:rPr lang="ru-RU" sz="2400" dirty="0" smtClean="0">
                <a:solidFill>
                  <a:schemeClr val="tx1"/>
                </a:solidFill>
                <a:latin typeface="Times New Roman" pitchFamily="18" charset="0"/>
                <a:ea typeface="Times New Roman" pitchFamily="18" charset="0"/>
                <a:cs typeface="Times New Roman" pitchFamily="18" charset="0"/>
              </a:rPr>
              <a:t>В структуре оборота розничной торговли в городе значительную долю занимают</a:t>
            </a:r>
            <a:r>
              <a:rPr lang="ru-RU" sz="2400" i="1" dirty="0" smtClean="0">
                <a:solidFill>
                  <a:schemeClr val="tx1"/>
                </a:solidFill>
                <a:latin typeface="Times New Roman" pitchFamily="18" charset="0"/>
                <a:ea typeface="Times New Roman" pitchFamily="18" charset="0"/>
                <a:cs typeface="Times New Roman" pitchFamily="18" charset="0"/>
              </a:rPr>
              <a:t> </a:t>
            </a:r>
            <a:r>
              <a:rPr lang="ru-RU" sz="2400" dirty="0" smtClean="0">
                <a:solidFill>
                  <a:schemeClr val="tx1"/>
                </a:solidFill>
                <a:latin typeface="Times New Roman" pitchFamily="18" charset="0"/>
                <a:ea typeface="Times New Roman" pitchFamily="18" charset="0"/>
                <a:cs typeface="Times New Roman" pitchFamily="18" charset="0"/>
              </a:rPr>
              <a:t>торговые объекты современных форматов – супермаркеты, магазины-дискаунтеры.</a:t>
            </a:r>
            <a:endParaRPr lang="ru-RU" sz="2400" dirty="0" smtClean="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59"/>
        <p:cNvGrpSpPr/>
        <p:nvPr/>
      </p:nvGrpSpPr>
      <p:grpSpPr>
        <a:xfrm>
          <a:off x="0" y="0"/>
          <a:ext cx="0" cy="0"/>
          <a:chOff x="0" y="0"/>
          <a:chExt cx="0" cy="0"/>
        </a:xfrm>
      </p:grpSpPr>
      <p:sp>
        <p:nvSpPr>
          <p:cNvPr id="14" name="Скругленный прямоугольник 13"/>
          <p:cNvSpPr/>
          <p:nvPr/>
        </p:nvSpPr>
        <p:spPr>
          <a:xfrm>
            <a:off x="12954000" y="4857750"/>
            <a:ext cx="11430000" cy="83820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2" name="Скругленный прямоугольник 11"/>
          <p:cNvSpPr/>
          <p:nvPr/>
        </p:nvSpPr>
        <p:spPr>
          <a:xfrm>
            <a:off x="247650" y="4800600"/>
            <a:ext cx="12515850" cy="83439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63" name="Google Shape;63;p2"/>
          <p:cNvSpPr txBox="1"/>
          <p:nvPr/>
        </p:nvSpPr>
        <p:spPr>
          <a:xfrm>
            <a:off x="2876550" y="1312241"/>
            <a:ext cx="20821650" cy="1938992"/>
          </a:xfrm>
          <a:prstGeom prst="rect">
            <a:avLst/>
          </a:prstGeom>
          <a:ln/>
        </p:spPr>
        <p:style>
          <a:lnRef idx="0">
            <a:schemeClr val="accent4"/>
          </a:lnRef>
          <a:fillRef idx="3">
            <a:schemeClr val="accent4"/>
          </a:fillRef>
          <a:effectRef idx="3">
            <a:schemeClr val="accent4"/>
          </a:effectRef>
          <a:fontRef idx="minor">
            <a:schemeClr val="lt1"/>
          </a:fontRef>
        </p:style>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ru-RU" sz="6000" b="1" i="0" u="none" strike="noStrike" cap="none" dirty="0">
                <a:solidFill>
                  <a:schemeClr val="bg1"/>
                </a:solidFill>
                <a:latin typeface="Times New Roman" pitchFamily="18" charset="0"/>
                <a:ea typeface="Arial"/>
                <a:cs typeface="Times New Roman" pitchFamily="18" charset="0"/>
                <a:sym typeface="Arial"/>
              </a:rPr>
              <a:t>Доходы и Расходы бюджета города за 2021 год исполнены с превышением отметки в 3 млрд. рублей</a:t>
            </a:r>
            <a:endParaRPr dirty="0">
              <a:solidFill>
                <a:schemeClr val="bg1"/>
              </a:solidFill>
              <a:latin typeface="Times New Roman" pitchFamily="18" charset="0"/>
              <a:cs typeface="Times New Roman" pitchFamily="18" charset="0"/>
            </a:endParaRPr>
          </a:p>
        </p:txBody>
      </p:sp>
      <p:sp>
        <p:nvSpPr>
          <p:cNvPr id="64" name="Google Shape;64;p2"/>
          <p:cNvSpPr txBox="1"/>
          <p:nvPr/>
        </p:nvSpPr>
        <p:spPr>
          <a:xfrm>
            <a:off x="826657" y="3562512"/>
            <a:ext cx="11670143" cy="13233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7F7F7F"/>
              </a:buClr>
              <a:buSzPts val="4000"/>
              <a:buFont typeface="Arial"/>
              <a:buNone/>
            </a:pPr>
            <a:r>
              <a:rPr lang="ru-RU" sz="4000" b="1" i="0" u="none" strike="noStrike" cap="none" dirty="0" smtClean="0">
                <a:solidFill>
                  <a:schemeClr val="tx1">
                    <a:lumMod val="75000"/>
                  </a:schemeClr>
                </a:solidFill>
                <a:latin typeface="Times New Roman" pitchFamily="18" charset="0"/>
                <a:cs typeface="Times New Roman" pitchFamily="18" charset="0"/>
                <a:sym typeface="Arial"/>
              </a:rPr>
              <a:t>Динамика поступлений собственных доходов                          и межбюджетных трансферт              </a:t>
            </a:r>
            <a:r>
              <a:rPr lang="ru-RU" sz="4000" b="1" i="0" u="none" strike="noStrike" cap="none" dirty="0">
                <a:solidFill>
                  <a:schemeClr val="tx1">
                    <a:lumMod val="75000"/>
                  </a:schemeClr>
                </a:solidFill>
                <a:latin typeface="Times New Roman" pitchFamily="18" charset="0"/>
                <a:cs typeface="Times New Roman" pitchFamily="18" charset="0"/>
                <a:sym typeface="Arial"/>
              </a:rPr>
              <a:t>(тыс. руб.)</a:t>
            </a:r>
            <a:endParaRPr sz="4000" b="1" i="0" u="none" strike="noStrike" cap="none" dirty="0">
              <a:solidFill>
                <a:schemeClr val="tx1">
                  <a:lumMod val="75000"/>
                </a:schemeClr>
              </a:solidFill>
              <a:latin typeface="Times New Roman" pitchFamily="18" charset="0"/>
              <a:cs typeface="Times New Roman" pitchFamily="18" charset="0"/>
              <a:sym typeface="Arial"/>
            </a:endParaRPr>
          </a:p>
        </p:txBody>
      </p:sp>
      <p:graphicFrame>
        <p:nvGraphicFramePr>
          <p:cNvPr id="68" name="Google Shape;68;p2"/>
          <p:cNvGraphicFramePr/>
          <p:nvPr/>
        </p:nvGraphicFramePr>
        <p:xfrm>
          <a:off x="571500" y="5074932"/>
          <a:ext cx="10534650" cy="7714568"/>
        </p:xfrm>
        <a:graphic>
          <a:graphicData uri="http://schemas.openxmlformats.org/drawingml/2006/chart">
            <c:chart xmlns:c="http://schemas.openxmlformats.org/drawingml/2006/chart" xmlns:r="http://schemas.openxmlformats.org/officeDocument/2006/relationships" r:id="rId4"/>
          </a:graphicData>
        </a:graphic>
      </p:graphicFrame>
      <p:pic>
        <p:nvPicPr>
          <p:cNvPr id="16" name="Рисунок 15"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61950" y="361950"/>
            <a:ext cx="2247900" cy="3276600"/>
          </a:xfrm>
          <a:prstGeom prst="rect">
            <a:avLst/>
          </a:prstGeom>
          <a:noFill/>
          <a:ln>
            <a:noFill/>
          </a:ln>
        </p:spPr>
      </p:pic>
      <p:sp>
        <p:nvSpPr>
          <p:cNvPr id="7" name="TextBox 6"/>
          <p:cNvSpPr txBox="1"/>
          <p:nvPr/>
        </p:nvSpPr>
        <p:spPr>
          <a:xfrm>
            <a:off x="9639300" y="6115050"/>
            <a:ext cx="4438650" cy="954107"/>
          </a:xfrm>
          <a:prstGeom prst="rect">
            <a:avLst/>
          </a:prstGeom>
          <a:noFill/>
        </p:spPr>
        <p:txBody>
          <a:bodyPr wrap="square" rtlCol="0">
            <a:spAutoFit/>
          </a:bodyPr>
          <a:lstStyle/>
          <a:p>
            <a:r>
              <a:rPr lang="ru-RU" sz="2800" b="1" dirty="0" smtClean="0">
                <a:latin typeface="Times New Roman" pitchFamily="18" charset="0"/>
                <a:cs typeface="Times New Roman" pitchFamily="18" charset="0"/>
              </a:rPr>
              <a:t>Межбюджетные трансферты</a:t>
            </a:r>
            <a:endParaRPr lang="ru-RU" sz="2800" b="1" dirty="0">
              <a:latin typeface="Times New Roman" pitchFamily="18" charset="0"/>
              <a:cs typeface="Times New Roman" pitchFamily="18" charset="0"/>
            </a:endParaRPr>
          </a:p>
        </p:txBody>
      </p:sp>
      <p:sp>
        <p:nvSpPr>
          <p:cNvPr id="8" name="TextBox 7"/>
          <p:cNvSpPr txBox="1"/>
          <p:nvPr/>
        </p:nvSpPr>
        <p:spPr>
          <a:xfrm>
            <a:off x="9563100" y="7372350"/>
            <a:ext cx="3295650" cy="954107"/>
          </a:xfrm>
          <a:prstGeom prst="rect">
            <a:avLst/>
          </a:prstGeom>
          <a:noFill/>
        </p:spPr>
        <p:txBody>
          <a:bodyPr wrap="square" rtlCol="0">
            <a:spAutoFit/>
          </a:bodyPr>
          <a:lstStyle/>
          <a:p>
            <a:r>
              <a:rPr lang="ru-RU" sz="2800" b="1" dirty="0" smtClean="0">
                <a:latin typeface="Times New Roman" pitchFamily="18" charset="0"/>
                <a:cs typeface="Times New Roman" pitchFamily="18" charset="0"/>
              </a:rPr>
              <a:t>Собственные доходы</a:t>
            </a:r>
            <a:endParaRPr lang="ru-RU" sz="2800" b="1" dirty="0">
              <a:latin typeface="Times New Roman" pitchFamily="18" charset="0"/>
              <a:cs typeface="Times New Roman" pitchFamily="18" charset="0"/>
            </a:endParaRPr>
          </a:p>
        </p:txBody>
      </p:sp>
      <p:sp>
        <p:nvSpPr>
          <p:cNvPr id="10" name="Прямоугольник 9"/>
          <p:cNvSpPr/>
          <p:nvPr/>
        </p:nvSpPr>
        <p:spPr>
          <a:xfrm>
            <a:off x="9163050" y="7543800"/>
            <a:ext cx="285750" cy="285750"/>
          </a:xfrm>
          <a:prstGeom prst="rect">
            <a:avLst/>
          </a:prstGeom>
          <a:solidFill>
            <a:srgbClr val="7C5E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graphicFrame>
        <p:nvGraphicFramePr>
          <p:cNvPr id="13" name="Диаграмма 12"/>
          <p:cNvGraphicFramePr/>
          <p:nvPr/>
        </p:nvGraphicFramePr>
        <p:xfrm>
          <a:off x="13068300" y="5391150"/>
          <a:ext cx="11315700" cy="7734300"/>
        </p:xfrm>
        <a:graphic>
          <a:graphicData uri="http://schemas.openxmlformats.org/drawingml/2006/chart">
            <c:chart xmlns:c="http://schemas.openxmlformats.org/drawingml/2006/chart" xmlns:r="http://schemas.openxmlformats.org/officeDocument/2006/relationships" r:id="rId6"/>
          </a:graphicData>
        </a:graphic>
      </p:graphicFrame>
      <p:sp>
        <p:nvSpPr>
          <p:cNvPr id="15" name="Google Shape;64;p2"/>
          <p:cNvSpPr txBox="1"/>
          <p:nvPr/>
        </p:nvSpPr>
        <p:spPr>
          <a:xfrm>
            <a:off x="12801599" y="3562512"/>
            <a:ext cx="11258551" cy="13233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7F7F7F"/>
              </a:buClr>
              <a:buSzPts val="4000"/>
              <a:buFont typeface="Arial"/>
              <a:buNone/>
            </a:pPr>
            <a:r>
              <a:rPr lang="ru-RU" sz="4000" b="1" i="0" u="none" strike="noStrike" cap="none" dirty="0" smtClean="0">
                <a:solidFill>
                  <a:schemeClr val="tx1">
                    <a:lumMod val="75000"/>
                  </a:schemeClr>
                </a:solidFill>
                <a:latin typeface="Times New Roman" pitchFamily="18" charset="0"/>
                <a:cs typeface="Times New Roman" pitchFamily="18" charset="0"/>
                <a:sym typeface="Arial"/>
              </a:rPr>
              <a:t>Исполнение доходов и расходов за 2021 год                                   (тыс</a:t>
            </a:r>
            <a:r>
              <a:rPr lang="ru-RU" sz="4000" b="1" i="0" u="none" strike="noStrike" cap="none" dirty="0">
                <a:solidFill>
                  <a:schemeClr val="tx1">
                    <a:lumMod val="75000"/>
                  </a:schemeClr>
                </a:solidFill>
                <a:latin typeface="Times New Roman" pitchFamily="18" charset="0"/>
                <a:cs typeface="Times New Roman" pitchFamily="18" charset="0"/>
                <a:sym typeface="Arial"/>
              </a:rPr>
              <a:t>. руб.)</a:t>
            </a:r>
            <a:endParaRPr sz="4000" b="1" i="0" u="none" strike="noStrike" cap="none" dirty="0">
              <a:solidFill>
                <a:schemeClr val="tx1">
                  <a:lumMod val="75000"/>
                </a:schemeClr>
              </a:solidFill>
              <a:latin typeface="Times New Roman" pitchFamily="18" charset="0"/>
              <a:cs typeface="Times New Roman" pitchFamily="18" charset="0"/>
              <a:sym typeface="Arial"/>
            </a:endParaRPr>
          </a:p>
        </p:txBody>
      </p:sp>
      <p:sp>
        <p:nvSpPr>
          <p:cNvPr id="17" name="Прямоугольник 16"/>
          <p:cNvSpPr/>
          <p:nvPr/>
        </p:nvSpPr>
        <p:spPr>
          <a:xfrm>
            <a:off x="9220200" y="6324600"/>
            <a:ext cx="285750" cy="28575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8" name="Заголовок 1"/>
          <p:cNvSpPr txBox="1">
            <a:spLocks/>
          </p:cNvSpPr>
          <p:nvPr/>
        </p:nvSpPr>
        <p:spPr>
          <a:xfrm>
            <a:off x="0" y="354369"/>
            <a:ext cx="23850600" cy="728464"/>
          </a:xfrm>
          <a:prstGeom prst="rect">
            <a:avLst/>
          </a:prstGeom>
        </p:spPr>
        <p:txBody>
          <a:bodyPr vert="horz" lIns="75975" tIns="37987" rIns="75975" bIns="37987" rtlCol="0" anchor="ctr">
            <a:noAutofit/>
          </a:bodyPr>
          <a:lstStyle/>
          <a:p>
            <a:pPr marL="0" marR="0" lvl="0" indent="0" algn="ctr" defTabSz="759748" rtl="0" eaLnBrk="1" fontAlgn="auto" latinLnBrk="0" hangingPunct="1">
              <a:lnSpc>
                <a:spcPct val="100000"/>
              </a:lnSpc>
              <a:spcBef>
                <a:spcPct val="0"/>
              </a:spcBef>
              <a:spcAft>
                <a:spcPts val="0"/>
              </a:spcAft>
              <a:buClrTx/>
              <a:buSzTx/>
              <a:buFontTx/>
              <a:buNone/>
              <a:tabLst/>
              <a:defRPr/>
            </a:pPr>
            <a:r>
              <a:rPr kumimoji="0" lang="ru-RU" sz="5400" b="1" i="0" u="none" strike="noStrike" kern="1200" cap="none" spc="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rPr>
              <a:t>Исполнение бюджета города Минусинска</a:t>
            </a:r>
            <a:endParaRPr kumimoji="0" lang="ru-RU" sz="5400" b="1" i="0" u="none" strike="noStrike" kern="1200" cap="none" spc="0" normalizeH="0" baseline="0" noProof="0" dirty="0">
              <a:ln>
                <a:noFill/>
              </a:ln>
              <a:solidFill>
                <a:srgbClr val="0033CC"/>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76"/>
        <p:cNvGrpSpPr/>
        <p:nvPr/>
      </p:nvGrpSpPr>
      <p:grpSpPr>
        <a:xfrm>
          <a:off x="0" y="0"/>
          <a:ext cx="0" cy="0"/>
          <a:chOff x="0" y="0"/>
          <a:chExt cx="0" cy="0"/>
        </a:xfrm>
      </p:grpSpPr>
      <p:sp>
        <p:nvSpPr>
          <p:cNvPr id="29" name="Стрелка вниз 28"/>
          <p:cNvSpPr/>
          <p:nvPr/>
        </p:nvSpPr>
        <p:spPr>
          <a:xfrm>
            <a:off x="20764500" y="7810500"/>
            <a:ext cx="438150" cy="742950"/>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8" name="Стрелка вниз 27"/>
          <p:cNvSpPr/>
          <p:nvPr/>
        </p:nvSpPr>
        <p:spPr>
          <a:xfrm>
            <a:off x="13792200" y="7810500"/>
            <a:ext cx="438150" cy="742950"/>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7" name="Стрелка вниз 26"/>
          <p:cNvSpPr/>
          <p:nvPr/>
        </p:nvSpPr>
        <p:spPr>
          <a:xfrm>
            <a:off x="8172450" y="7848600"/>
            <a:ext cx="438150" cy="742950"/>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6" name="Стрелка вниз 25"/>
          <p:cNvSpPr/>
          <p:nvPr/>
        </p:nvSpPr>
        <p:spPr>
          <a:xfrm>
            <a:off x="2076450" y="7810500"/>
            <a:ext cx="438150" cy="742950"/>
          </a:xfrm>
          <a:prstGeom prst="down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4" name="Скругленный прямоугольник 23"/>
          <p:cNvSpPr/>
          <p:nvPr/>
        </p:nvSpPr>
        <p:spPr>
          <a:xfrm>
            <a:off x="3714750" y="6438900"/>
            <a:ext cx="16402050" cy="1085850"/>
          </a:xfrm>
          <a:prstGeom prst="roundRect">
            <a:avLst/>
          </a:prstGeom>
          <a:solidFill>
            <a:schemeClr val="accent1">
              <a:lumMod val="60000"/>
              <a:lumOff val="40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1" name="Стрелка вниз 20"/>
          <p:cNvSpPr/>
          <p:nvPr/>
        </p:nvSpPr>
        <p:spPr>
          <a:xfrm>
            <a:off x="10839450" y="2381250"/>
            <a:ext cx="1371600" cy="85725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77" name="Google Shape;77;p3"/>
          <p:cNvSpPr txBox="1"/>
          <p:nvPr/>
        </p:nvSpPr>
        <p:spPr>
          <a:xfrm>
            <a:off x="2889863" y="0"/>
            <a:ext cx="18542852" cy="1333698"/>
          </a:xfrm>
          <a:prstGeom prst="rect">
            <a:avLst/>
          </a:prstGeom>
          <a:noFill/>
          <a:ln>
            <a:noFill/>
          </a:ln>
          <a:effectLst>
            <a:softEdge rad="317500"/>
          </a:effectLst>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31333D"/>
              </a:buClr>
              <a:buSzPts val="8000"/>
              <a:buFont typeface="Arial"/>
              <a:buNone/>
            </a:pPr>
            <a:r>
              <a:rPr lang="ru-RU" sz="8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Цели и задачи бюджетной политики </a:t>
            </a:r>
            <a:endParaRPr sz="8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sp>
        <p:nvSpPr>
          <p:cNvPr id="78" name="Google Shape;78;p3"/>
          <p:cNvSpPr txBox="1"/>
          <p:nvPr/>
        </p:nvSpPr>
        <p:spPr>
          <a:xfrm>
            <a:off x="875541" y="9181425"/>
            <a:ext cx="4325109" cy="3980577"/>
          </a:xfrm>
          <a:prstGeom prst="rect">
            <a:avLst/>
          </a:prstGeom>
          <a:solidFill>
            <a:schemeClr val="bg1"/>
          </a:solid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0000"/>
                </a:solidFill>
                <a:latin typeface="Times New Roman" pitchFamily="18" charset="0"/>
                <a:cs typeface="Times New Roman" pitchFamily="18" charset="0"/>
                <a:sym typeface="Arial"/>
              </a:rPr>
              <a:t>Президента Российской Федерации № 204 «О национальных целях и стратегических задачах развития Российской Федерации на период до 2024 года»</a:t>
            </a:r>
            <a:endParaRPr sz="3000" b="0" i="0" u="none" strike="noStrike" cap="none" dirty="0">
              <a:solidFill>
                <a:srgbClr val="646979"/>
              </a:solidFill>
              <a:latin typeface="Times New Roman" pitchFamily="18" charset="0"/>
              <a:cs typeface="Times New Roman" pitchFamily="18" charset="0"/>
              <a:sym typeface="Arial"/>
            </a:endParaRPr>
          </a:p>
        </p:txBody>
      </p:sp>
      <p:sp>
        <p:nvSpPr>
          <p:cNvPr id="79" name="Google Shape;79;p3"/>
          <p:cNvSpPr txBox="1"/>
          <p:nvPr/>
        </p:nvSpPr>
        <p:spPr>
          <a:xfrm>
            <a:off x="912863" y="8430989"/>
            <a:ext cx="6879178" cy="718145"/>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0000"/>
                </a:solidFill>
                <a:latin typeface="Times New Roman" pitchFamily="18" charset="0"/>
                <a:cs typeface="Times New Roman" pitchFamily="18" charset="0"/>
                <a:sym typeface="Arial"/>
              </a:rPr>
              <a:t>Реализация Указа</a:t>
            </a:r>
            <a:endParaRPr sz="4000" b="1" i="0" u="none" strike="noStrike" cap="none" dirty="0">
              <a:solidFill>
                <a:srgbClr val="31333D"/>
              </a:solidFill>
              <a:latin typeface="Times New Roman" pitchFamily="18" charset="0"/>
              <a:ea typeface="Maven Pro Medium"/>
              <a:cs typeface="Times New Roman" pitchFamily="18" charset="0"/>
              <a:sym typeface="Maven Pro Medium"/>
            </a:endParaRPr>
          </a:p>
        </p:txBody>
      </p:sp>
      <p:sp>
        <p:nvSpPr>
          <p:cNvPr id="80" name="Google Shape;80;p3"/>
          <p:cNvSpPr txBox="1"/>
          <p:nvPr/>
        </p:nvSpPr>
        <p:spPr>
          <a:xfrm>
            <a:off x="12376763" y="10081435"/>
            <a:ext cx="4787287" cy="1210588"/>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0000"/>
                </a:solidFill>
                <a:latin typeface="Times New Roman" pitchFamily="18" charset="0"/>
                <a:cs typeface="Times New Roman" pitchFamily="18" charset="0"/>
                <a:sym typeface="Arial"/>
              </a:rPr>
              <a:t>муниципального образования.</a:t>
            </a:r>
            <a:endParaRPr sz="3000" b="0" i="0" u="none" strike="noStrike" cap="none" dirty="0">
              <a:solidFill>
                <a:srgbClr val="646979"/>
              </a:solidFill>
              <a:latin typeface="Times New Roman" pitchFamily="18" charset="0"/>
              <a:cs typeface="Times New Roman" pitchFamily="18" charset="0"/>
              <a:sym typeface="Arial"/>
            </a:endParaRPr>
          </a:p>
        </p:txBody>
      </p:sp>
      <p:sp>
        <p:nvSpPr>
          <p:cNvPr id="81" name="Google Shape;81;p3"/>
          <p:cNvSpPr txBox="1"/>
          <p:nvPr/>
        </p:nvSpPr>
        <p:spPr>
          <a:xfrm>
            <a:off x="12548212" y="8959113"/>
            <a:ext cx="5454038" cy="718145"/>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0000"/>
                </a:solidFill>
                <a:latin typeface="Times New Roman" pitchFamily="18" charset="0"/>
                <a:cs typeface="Times New Roman" pitchFamily="18" charset="0"/>
                <a:sym typeface="Arial"/>
              </a:rPr>
              <a:t>Устойчивое развитие</a:t>
            </a:r>
            <a:endParaRPr sz="4000" b="1" i="0" u="none" strike="noStrike" cap="none" dirty="0">
              <a:solidFill>
                <a:srgbClr val="31333D"/>
              </a:solidFill>
              <a:latin typeface="Times New Roman" pitchFamily="18" charset="0"/>
              <a:cs typeface="Times New Roman" pitchFamily="18" charset="0"/>
              <a:sym typeface="Arial"/>
            </a:endParaRPr>
          </a:p>
        </p:txBody>
      </p:sp>
      <p:sp>
        <p:nvSpPr>
          <p:cNvPr id="82" name="Google Shape;82;p3"/>
          <p:cNvSpPr txBox="1"/>
          <p:nvPr/>
        </p:nvSpPr>
        <p:spPr>
          <a:xfrm>
            <a:off x="6680813" y="9972982"/>
            <a:ext cx="5073037" cy="2318583"/>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0000"/>
                </a:solidFill>
                <a:latin typeface="Times New Roman" pitchFamily="18" charset="0"/>
                <a:cs typeface="Times New Roman" pitchFamily="18" charset="0"/>
                <a:sym typeface="Arial"/>
              </a:rPr>
              <a:t>бюджетных расходов, вовлечение </a:t>
            </a:r>
            <a:br>
              <a:rPr lang="ru-RU" sz="3000" b="0" i="0" u="none" strike="noStrike" cap="none" dirty="0">
                <a:solidFill>
                  <a:srgbClr val="000000"/>
                </a:solidFill>
                <a:latin typeface="Times New Roman" pitchFamily="18" charset="0"/>
                <a:cs typeface="Times New Roman" pitchFamily="18" charset="0"/>
                <a:sym typeface="Arial"/>
              </a:rPr>
            </a:br>
            <a:r>
              <a:rPr lang="ru-RU" sz="3000" b="0" i="0" u="none" strike="noStrike" cap="none" dirty="0">
                <a:solidFill>
                  <a:srgbClr val="000000"/>
                </a:solidFill>
                <a:latin typeface="Times New Roman" pitchFamily="18" charset="0"/>
                <a:cs typeface="Times New Roman" pitchFamily="18" charset="0"/>
                <a:sym typeface="Arial"/>
              </a:rPr>
              <a:t>в бюджетный процесс граждан. </a:t>
            </a:r>
            <a:endParaRPr sz="3000" b="0" i="0" u="none" strike="noStrike" cap="none" dirty="0">
              <a:solidFill>
                <a:srgbClr val="646979"/>
              </a:solidFill>
              <a:latin typeface="Times New Roman" pitchFamily="18" charset="0"/>
              <a:cs typeface="Times New Roman" pitchFamily="18" charset="0"/>
              <a:sym typeface="Arial"/>
            </a:endParaRPr>
          </a:p>
        </p:txBody>
      </p:sp>
      <p:sp>
        <p:nvSpPr>
          <p:cNvPr id="83" name="Google Shape;83;p3"/>
          <p:cNvSpPr txBox="1"/>
          <p:nvPr/>
        </p:nvSpPr>
        <p:spPr>
          <a:xfrm>
            <a:off x="6985613" y="8392523"/>
            <a:ext cx="4825387" cy="1333698"/>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0000"/>
                </a:solidFill>
                <a:latin typeface="Times New Roman" pitchFamily="18" charset="0"/>
                <a:cs typeface="Times New Roman" pitchFamily="18" charset="0"/>
                <a:sym typeface="Arial"/>
              </a:rPr>
              <a:t>Повышение эффективности</a:t>
            </a:r>
            <a:endParaRPr sz="4000" b="1" i="0" u="none" strike="noStrike" cap="none" dirty="0">
              <a:solidFill>
                <a:srgbClr val="31333D"/>
              </a:solidFill>
              <a:latin typeface="Times New Roman" pitchFamily="18" charset="0"/>
              <a:ea typeface="Maven Pro Medium"/>
              <a:cs typeface="Times New Roman" pitchFamily="18" charset="0"/>
              <a:sym typeface="Maven Pro Medium"/>
            </a:endParaRPr>
          </a:p>
        </p:txBody>
      </p:sp>
      <p:sp>
        <p:nvSpPr>
          <p:cNvPr id="84" name="Google Shape;84;p3"/>
          <p:cNvSpPr txBox="1"/>
          <p:nvPr/>
        </p:nvSpPr>
        <p:spPr>
          <a:xfrm>
            <a:off x="18677414" y="9847459"/>
            <a:ext cx="5477986" cy="656590"/>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smtClean="0">
                <a:solidFill>
                  <a:srgbClr val="000000"/>
                </a:solidFill>
                <a:latin typeface="Times New Roman" pitchFamily="18" charset="0"/>
                <a:cs typeface="Times New Roman" pitchFamily="18" charset="0"/>
                <a:sym typeface="Arial"/>
              </a:rPr>
              <a:t>и </a:t>
            </a:r>
            <a:r>
              <a:rPr lang="ru-RU" sz="3000" b="0" i="0" u="none" strike="noStrike" cap="none" dirty="0">
                <a:solidFill>
                  <a:srgbClr val="000000"/>
                </a:solidFill>
                <a:latin typeface="Times New Roman" pitchFamily="18" charset="0"/>
                <a:cs typeface="Times New Roman" pitchFamily="18" charset="0"/>
                <a:sym typeface="Arial"/>
              </a:rPr>
              <a:t>прозрачности бюджета города</a:t>
            </a:r>
            <a:r>
              <a:rPr lang="ru-RU" sz="1800" b="0" i="0" u="none" strike="noStrike" cap="none" dirty="0">
                <a:solidFill>
                  <a:srgbClr val="000000"/>
                </a:solidFill>
                <a:latin typeface="Times New Roman" pitchFamily="18" charset="0"/>
                <a:ea typeface="Times New Roman"/>
                <a:cs typeface="Times New Roman" pitchFamily="18" charset="0"/>
                <a:sym typeface="Times New Roman"/>
              </a:rPr>
              <a:t>.</a:t>
            </a:r>
            <a:endParaRPr sz="2600" b="0" i="0" u="none" strike="noStrike" cap="none" dirty="0">
              <a:solidFill>
                <a:srgbClr val="646979"/>
              </a:solidFill>
              <a:latin typeface="Times New Roman" pitchFamily="18" charset="0"/>
              <a:ea typeface="Open Sans"/>
              <a:cs typeface="Times New Roman" pitchFamily="18" charset="0"/>
              <a:sym typeface="Open Sans"/>
            </a:endParaRPr>
          </a:p>
        </p:txBody>
      </p:sp>
      <p:sp>
        <p:nvSpPr>
          <p:cNvPr id="85" name="Google Shape;85;p3"/>
          <p:cNvSpPr txBox="1"/>
          <p:nvPr/>
        </p:nvSpPr>
        <p:spPr>
          <a:xfrm>
            <a:off x="18906014" y="8571536"/>
            <a:ext cx="5744686" cy="1333698"/>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0000"/>
                </a:solidFill>
                <a:latin typeface="Times New Roman" pitchFamily="18" charset="0"/>
                <a:cs typeface="Times New Roman" pitchFamily="18" charset="0"/>
                <a:sym typeface="Arial"/>
              </a:rPr>
              <a:t>Повышение открытости</a:t>
            </a:r>
            <a:endParaRPr sz="4000" b="1" i="0" u="none" strike="noStrike" cap="none" dirty="0">
              <a:solidFill>
                <a:srgbClr val="31333D"/>
              </a:solidFill>
              <a:latin typeface="Times New Roman" pitchFamily="18" charset="0"/>
              <a:ea typeface="Maven Pro Medium"/>
              <a:cs typeface="Times New Roman" pitchFamily="18" charset="0"/>
              <a:sym typeface="Maven Pro Medium"/>
            </a:endParaRPr>
          </a:p>
        </p:txBody>
      </p:sp>
      <p:sp>
        <p:nvSpPr>
          <p:cNvPr id="87" name="Google Shape;87;p3"/>
          <p:cNvSpPr/>
          <p:nvPr/>
        </p:nvSpPr>
        <p:spPr>
          <a:xfrm>
            <a:off x="0" y="8430989"/>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88" name="Google Shape;88;p3"/>
          <p:cNvSpPr/>
          <p:nvPr/>
        </p:nvSpPr>
        <p:spPr>
          <a:xfrm>
            <a:off x="18055794" y="8530784"/>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89" name="Google Shape;89;p3"/>
          <p:cNvSpPr/>
          <p:nvPr/>
        </p:nvSpPr>
        <p:spPr>
          <a:xfrm>
            <a:off x="6033872" y="8514918"/>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90" name="Google Shape;90;p3"/>
          <p:cNvSpPr/>
          <p:nvPr/>
        </p:nvSpPr>
        <p:spPr>
          <a:xfrm>
            <a:off x="11839223" y="8585553"/>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pic>
        <p:nvPicPr>
          <p:cNvPr id="18" name="Рисунок 17" descr="Описание: C:\Users\chk1\AppData\Local\Microsoft\Windows\Temporary Internet Files\Content.Outlook\76R87TIE\_Герб города Минусинска (3).pn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20" name="Скругленный прямоугольник 19"/>
          <p:cNvSpPr/>
          <p:nvPr/>
        </p:nvSpPr>
        <p:spPr>
          <a:xfrm>
            <a:off x="3390900" y="1352550"/>
            <a:ext cx="16440150" cy="10287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9" name="Прямоугольник 18"/>
          <p:cNvSpPr/>
          <p:nvPr/>
        </p:nvSpPr>
        <p:spPr>
          <a:xfrm>
            <a:off x="3486150" y="1370112"/>
            <a:ext cx="16325849" cy="1015663"/>
          </a:xfrm>
          <a:prstGeom prst="rect">
            <a:avLst/>
          </a:prstGeom>
        </p:spPr>
        <p:txBody>
          <a:bodyPr wrap="square">
            <a:spAutoFit/>
          </a:bodyPr>
          <a:lstStyle/>
          <a:p>
            <a:pPr lvl="0" algn="ctr">
              <a:buClr>
                <a:srgbClr val="31333D"/>
              </a:buClr>
              <a:buSzPts val="8000"/>
            </a:pPr>
            <a:r>
              <a:rPr lang="ru-RU" sz="6000" b="1" dirty="0" smtClean="0">
                <a:solidFill>
                  <a:schemeClr val="tx1">
                    <a:lumMod val="75000"/>
                  </a:schemeClr>
                </a:solidFill>
                <a:latin typeface="Times New Roman" pitchFamily="18" charset="0"/>
                <a:cs typeface="Times New Roman" pitchFamily="18" charset="0"/>
              </a:rPr>
              <a:t>Цели бюджетной политики </a:t>
            </a:r>
            <a:endParaRPr lang="ru-RU" sz="6000" b="1" dirty="0">
              <a:solidFill>
                <a:schemeClr val="tx1">
                  <a:lumMod val="75000"/>
                </a:schemeClr>
              </a:solidFill>
              <a:latin typeface="Times New Roman" pitchFamily="18" charset="0"/>
              <a:cs typeface="Times New Roman" pitchFamily="18" charset="0"/>
            </a:endParaRPr>
          </a:p>
        </p:txBody>
      </p:sp>
      <p:sp>
        <p:nvSpPr>
          <p:cNvPr id="22" name="Скругленный прямоугольник 21"/>
          <p:cNvSpPr/>
          <p:nvPr/>
        </p:nvSpPr>
        <p:spPr>
          <a:xfrm>
            <a:off x="2552700" y="3257550"/>
            <a:ext cx="18459450" cy="276225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dirty="0">
              <a:latin typeface="Times New Roman" pitchFamily="18" charset="0"/>
              <a:cs typeface="Times New Roman" pitchFamily="18" charset="0"/>
            </a:endParaRPr>
          </a:p>
        </p:txBody>
      </p:sp>
      <p:sp>
        <p:nvSpPr>
          <p:cNvPr id="86" name="Google Shape;86;p3"/>
          <p:cNvSpPr txBox="1"/>
          <p:nvPr/>
        </p:nvSpPr>
        <p:spPr>
          <a:xfrm>
            <a:off x="2552699" y="3248755"/>
            <a:ext cx="18402301" cy="3477875"/>
          </a:xfrm>
          <a:prstGeom prst="rect">
            <a:avLst/>
          </a:prstGeom>
          <a:noFill/>
          <a:ln>
            <a:noFill/>
          </a:ln>
        </p:spPr>
        <p:txBody>
          <a:bodyPr spcFirstLastPara="1" wrap="square" lIns="91425" tIns="45700" rIns="91425" bIns="45700" anchor="t" anchorCtr="0">
            <a:spAutoFit/>
          </a:bodyPr>
          <a:lstStyle/>
          <a:p>
            <a:pPr marL="0" marR="0" lvl="0" indent="450215" algn="ctr" rtl="0">
              <a:lnSpc>
                <a:spcPct val="100000"/>
              </a:lnSpc>
              <a:spcBef>
                <a:spcPts val="0"/>
              </a:spcBef>
              <a:spcAft>
                <a:spcPts val="0"/>
              </a:spcAft>
              <a:buClr>
                <a:srgbClr val="000000"/>
              </a:buClr>
              <a:buSzPts val="4000"/>
              <a:buFont typeface="Arial"/>
              <a:buNone/>
            </a:pPr>
            <a:r>
              <a:rPr lang="ru-RU" sz="4000" b="1" i="0" u="none" strike="noStrike" cap="none" dirty="0">
                <a:solidFill>
                  <a:srgbClr val="000000"/>
                </a:solidFill>
                <a:latin typeface="Times New Roman" pitchFamily="18" charset="0"/>
                <a:cs typeface="Times New Roman" pitchFamily="18" charset="0"/>
                <a:sym typeface="Arial"/>
              </a:rPr>
              <a:t>Обеспечение сбалансированного развития города Минусинска, реализация ключевых задач, поставленных Президентом Российской Федерации в качестве национальных целей развития страны и подготовка к празднованию 200-летию города Минусинска в 2023 году.</a:t>
            </a:r>
            <a:endParaRPr sz="4000" b="1" i="0" u="none" strike="noStrike" cap="none" dirty="0">
              <a:solidFill>
                <a:srgbClr val="000000"/>
              </a:solidFill>
              <a:latin typeface="Times New Roman" pitchFamily="18" charset="0"/>
              <a:cs typeface="Times New Roman" pitchFamily="18" charset="0"/>
              <a:sym typeface="Arial"/>
            </a:endParaRPr>
          </a:p>
          <a:p>
            <a:pPr marL="0" marR="0" lvl="0" indent="0" algn="ctr" rtl="0">
              <a:lnSpc>
                <a:spcPct val="100000"/>
              </a:lnSpc>
              <a:spcBef>
                <a:spcPts val="0"/>
              </a:spcBef>
              <a:spcAft>
                <a:spcPts val="0"/>
              </a:spcAft>
              <a:buClr>
                <a:srgbClr val="000000"/>
              </a:buClr>
              <a:buSzPts val="3000"/>
              <a:buFont typeface="Arial"/>
              <a:buNone/>
            </a:pPr>
            <a:r>
              <a:rPr lang="ru-RU" sz="3000" b="1" i="0" u="none" strike="noStrike" cap="none" dirty="0">
                <a:solidFill>
                  <a:srgbClr val="000000"/>
                </a:solidFill>
                <a:latin typeface="Times New Roman" pitchFamily="18" charset="0"/>
                <a:cs typeface="Times New Roman" pitchFamily="18" charset="0"/>
                <a:sym typeface="Arial"/>
              </a:rPr>
              <a:t/>
            </a:r>
            <a:br>
              <a:rPr lang="ru-RU" sz="3000" b="1" i="0" u="none" strike="noStrike" cap="none" dirty="0">
                <a:solidFill>
                  <a:srgbClr val="000000"/>
                </a:solidFill>
                <a:latin typeface="Times New Roman" pitchFamily="18" charset="0"/>
                <a:cs typeface="Times New Roman" pitchFamily="18" charset="0"/>
                <a:sym typeface="Arial"/>
              </a:rPr>
            </a:br>
            <a:endParaRPr sz="3000" b="1" i="0" u="none" strike="noStrike" cap="none" dirty="0">
              <a:solidFill>
                <a:srgbClr val="000000"/>
              </a:solidFill>
              <a:latin typeface="Times New Roman" pitchFamily="18" charset="0"/>
              <a:cs typeface="Times New Roman" pitchFamily="18" charset="0"/>
              <a:sym typeface="Arial"/>
            </a:endParaRPr>
          </a:p>
        </p:txBody>
      </p:sp>
      <p:sp>
        <p:nvSpPr>
          <p:cNvPr id="23" name="Прямоугольник 22"/>
          <p:cNvSpPr/>
          <p:nvPr/>
        </p:nvSpPr>
        <p:spPr>
          <a:xfrm>
            <a:off x="3733800" y="6456462"/>
            <a:ext cx="16325849" cy="1015663"/>
          </a:xfrm>
          <a:prstGeom prst="rect">
            <a:avLst/>
          </a:prstGeom>
        </p:spPr>
        <p:txBody>
          <a:bodyPr wrap="square">
            <a:spAutoFit/>
          </a:bodyPr>
          <a:lstStyle/>
          <a:p>
            <a:pPr lvl="0" algn="ctr">
              <a:buClr>
                <a:srgbClr val="31333D"/>
              </a:buClr>
              <a:buSzPts val="8000"/>
            </a:pPr>
            <a:r>
              <a:rPr lang="ru-RU" sz="6000" b="1" dirty="0" smtClean="0">
                <a:solidFill>
                  <a:schemeClr val="tx1">
                    <a:lumMod val="75000"/>
                  </a:schemeClr>
                </a:solidFill>
                <a:latin typeface="Times New Roman" pitchFamily="18" charset="0"/>
                <a:cs typeface="Times New Roman" pitchFamily="18" charset="0"/>
              </a:rPr>
              <a:t>Задачи бюджетной политики </a:t>
            </a:r>
            <a:endParaRPr lang="ru-RU" sz="6000" b="1" dirty="0">
              <a:solidFill>
                <a:schemeClr val="tx1">
                  <a:lumMod val="75000"/>
                </a:schemeClr>
              </a:solidFill>
              <a:latin typeface="Times New Roman" pitchFamily="18" charset="0"/>
              <a:cs typeface="Times New Roman" pitchFamily="18" charset="0"/>
            </a:endParaRPr>
          </a:p>
        </p:txBody>
      </p:sp>
      <p:sp>
        <p:nvSpPr>
          <p:cNvPr id="25" name="Прямоугольник 24"/>
          <p:cNvSpPr/>
          <p:nvPr/>
        </p:nvSpPr>
        <p:spPr>
          <a:xfrm>
            <a:off x="2171700" y="7791450"/>
            <a:ext cx="18916650" cy="20955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76"/>
        <p:cNvGrpSpPr/>
        <p:nvPr/>
      </p:nvGrpSpPr>
      <p:grpSpPr>
        <a:xfrm>
          <a:off x="0" y="0"/>
          <a:ext cx="0" cy="0"/>
          <a:chOff x="0" y="0"/>
          <a:chExt cx="0" cy="0"/>
        </a:xfrm>
      </p:grpSpPr>
      <p:pic>
        <p:nvPicPr>
          <p:cNvPr id="40" name="object 29"/>
          <p:cNvPicPr/>
          <p:nvPr/>
        </p:nvPicPr>
        <p:blipFill>
          <a:blip r:embed="rId4" cstate="print"/>
          <a:stretch>
            <a:fillRect/>
          </a:stretch>
        </p:blipFill>
        <p:spPr>
          <a:xfrm>
            <a:off x="9982200" y="5181600"/>
            <a:ext cx="4419600" cy="4152900"/>
          </a:xfrm>
          <a:prstGeom prst="rect">
            <a:avLst/>
          </a:prstGeom>
        </p:spPr>
      </p:pic>
      <p:sp>
        <p:nvSpPr>
          <p:cNvPr id="42" name="object 32"/>
          <p:cNvSpPr txBox="1"/>
          <p:nvPr/>
        </p:nvSpPr>
        <p:spPr>
          <a:xfrm>
            <a:off x="3486150" y="624994"/>
            <a:ext cx="19107150" cy="1859483"/>
          </a:xfrm>
          <a:prstGeom prst="rect">
            <a:avLst/>
          </a:prstGeom>
          <a:noFill/>
          <a:effectLst>
            <a:softEdge rad="317500"/>
          </a:effectLst>
        </p:spPr>
        <p:txBody>
          <a:bodyPr vert="horz" wrap="square" lIns="0" tIns="12700" rIns="0" bIns="0" rtlCol="0">
            <a:spAutoFit/>
          </a:bodyPr>
          <a:lstStyle/>
          <a:p>
            <a:pPr marL="12065" marR="5080" indent="-635" algn="ctr">
              <a:lnSpc>
                <a:spcPct val="100000"/>
              </a:lnSpc>
              <a:spcBef>
                <a:spcPts val="100"/>
              </a:spcBef>
            </a:pPr>
            <a:r>
              <a:rPr sz="4000" b="1" spc="-10" dirty="0">
                <a:latin typeface="Times New Roman"/>
                <a:cs typeface="Times New Roman"/>
              </a:rPr>
              <a:t>Приоритетом </a:t>
            </a:r>
            <a:r>
              <a:rPr sz="4000" b="1" dirty="0">
                <a:latin typeface="Times New Roman"/>
                <a:cs typeface="Times New Roman"/>
              </a:rPr>
              <a:t>в </a:t>
            </a:r>
            <a:r>
              <a:rPr sz="4000" b="1" spc="-5" dirty="0">
                <a:latin typeface="Times New Roman"/>
                <a:cs typeface="Times New Roman"/>
              </a:rPr>
              <a:t>деятельности </a:t>
            </a:r>
            <a:r>
              <a:rPr sz="4000" b="1" spc="-10" dirty="0">
                <a:latin typeface="Times New Roman"/>
                <a:cs typeface="Times New Roman"/>
              </a:rPr>
              <a:t>органов </a:t>
            </a:r>
            <a:r>
              <a:rPr sz="4000" b="1" spc="-5" dirty="0">
                <a:latin typeface="Times New Roman"/>
                <a:cs typeface="Times New Roman"/>
              </a:rPr>
              <a:t>администрации </a:t>
            </a:r>
            <a:r>
              <a:rPr sz="4000" b="1" spc="5" dirty="0">
                <a:latin typeface="Times New Roman"/>
                <a:cs typeface="Times New Roman"/>
              </a:rPr>
              <a:t>стала </a:t>
            </a:r>
            <a:r>
              <a:rPr sz="4000" b="1" spc="-10" dirty="0">
                <a:latin typeface="Times New Roman"/>
                <a:cs typeface="Times New Roman"/>
              </a:rPr>
              <a:t>работа </a:t>
            </a:r>
            <a:r>
              <a:rPr sz="4000" b="1" dirty="0">
                <a:latin typeface="Times New Roman"/>
                <a:cs typeface="Times New Roman"/>
              </a:rPr>
              <a:t>в </a:t>
            </a:r>
            <a:r>
              <a:rPr sz="4000" b="1" spc="-10" dirty="0">
                <a:latin typeface="Times New Roman"/>
                <a:cs typeface="Times New Roman"/>
              </a:rPr>
              <a:t>рамках </a:t>
            </a:r>
            <a:r>
              <a:rPr sz="4000" b="1" spc="-5" dirty="0">
                <a:latin typeface="Times New Roman"/>
                <a:cs typeface="Times New Roman"/>
              </a:rPr>
              <a:t>реализации </a:t>
            </a:r>
            <a:r>
              <a:rPr sz="4000" b="1" dirty="0">
                <a:latin typeface="Times New Roman"/>
                <a:cs typeface="Times New Roman"/>
              </a:rPr>
              <a:t> </a:t>
            </a:r>
            <a:r>
              <a:rPr sz="4000" b="1" spc="-5" dirty="0">
                <a:latin typeface="Times New Roman"/>
                <a:cs typeface="Times New Roman"/>
              </a:rPr>
              <a:t>национальных</a:t>
            </a:r>
            <a:r>
              <a:rPr sz="4000" b="1" spc="-15" dirty="0">
                <a:latin typeface="Times New Roman"/>
                <a:cs typeface="Times New Roman"/>
              </a:rPr>
              <a:t> проектов, </a:t>
            </a:r>
            <a:r>
              <a:rPr sz="4000" b="1" spc="-5" dirty="0">
                <a:latin typeface="Times New Roman"/>
                <a:cs typeface="Times New Roman"/>
              </a:rPr>
              <a:t>определенных</a:t>
            </a:r>
            <a:r>
              <a:rPr sz="4000" b="1" spc="-15" dirty="0">
                <a:latin typeface="Times New Roman"/>
                <a:cs typeface="Times New Roman"/>
              </a:rPr>
              <a:t> </a:t>
            </a:r>
            <a:r>
              <a:rPr sz="4000" b="1" spc="-50" dirty="0">
                <a:latin typeface="Times New Roman"/>
                <a:cs typeface="Times New Roman"/>
              </a:rPr>
              <a:t>Указом</a:t>
            </a:r>
            <a:r>
              <a:rPr sz="4000" b="1" spc="-5" dirty="0">
                <a:latin typeface="Times New Roman"/>
                <a:cs typeface="Times New Roman"/>
              </a:rPr>
              <a:t> </a:t>
            </a:r>
            <a:r>
              <a:rPr sz="4000" b="1" dirty="0">
                <a:latin typeface="Times New Roman"/>
                <a:cs typeface="Times New Roman"/>
              </a:rPr>
              <a:t>Президента</a:t>
            </a:r>
            <a:r>
              <a:rPr sz="4000" b="1" spc="-5" dirty="0">
                <a:latin typeface="Times New Roman"/>
                <a:cs typeface="Times New Roman"/>
              </a:rPr>
              <a:t> </a:t>
            </a:r>
            <a:r>
              <a:rPr sz="4000" b="1" spc="-10" dirty="0">
                <a:latin typeface="Times New Roman"/>
                <a:cs typeface="Times New Roman"/>
              </a:rPr>
              <a:t>Российской</a:t>
            </a:r>
            <a:r>
              <a:rPr sz="4000" b="1" spc="-20" dirty="0">
                <a:latin typeface="Times New Roman"/>
                <a:cs typeface="Times New Roman"/>
              </a:rPr>
              <a:t> </a:t>
            </a:r>
            <a:r>
              <a:rPr sz="4000" b="1" spc="-5" dirty="0">
                <a:latin typeface="Times New Roman"/>
                <a:cs typeface="Times New Roman"/>
              </a:rPr>
              <a:t>Федерации</a:t>
            </a:r>
            <a:r>
              <a:rPr sz="4000" b="1" spc="-10" dirty="0">
                <a:latin typeface="Times New Roman"/>
                <a:cs typeface="Times New Roman"/>
              </a:rPr>
              <a:t> </a:t>
            </a:r>
            <a:r>
              <a:rPr sz="4000" b="1" spc="-15" dirty="0">
                <a:latin typeface="Times New Roman"/>
                <a:cs typeface="Times New Roman"/>
              </a:rPr>
              <a:t>от</a:t>
            </a:r>
            <a:r>
              <a:rPr sz="4000" b="1" spc="-5" dirty="0">
                <a:latin typeface="Times New Roman"/>
                <a:cs typeface="Times New Roman"/>
              </a:rPr>
              <a:t> </a:t>
            </a:r>
            <a:r>
              <a:rPr sz="4000" b="1" dirty="0" smtClean="0">
                <a:latin typeface="Times New Roman"/>
                <a:cs typeface="Times New Roman"/>
              </a:rPr>
              <a:t>07.05.2018</a:t>
            </a:r>
            <a:r>
              <a:rPr lang="ru-RU" sz="4000" b="1" dirty="0" smtClean="0">
                <a:latin typeface="Times New Roman"/>
                <a:cs typeface="Times New Roman"/>
              </a:rPr>
              <a:t> </a:t>
            </a:r>
            <a:r>
              <a:rPr sz="4000" b="1" dirty="0" smtClean="0">
                <a:latin typeface="Times New Roman"/>
                <a:cs typeface="Times New Roman"/>
              </a:rPr>
              <a:t>№204</a:t>
            </a:r>
            <a:endParaRPr lang="ru-RU" sz="4000" dirty="0" smtClean="0">
              <a:latin typeface="Times New Roman"/>
              <a:cs typeface="Times New Roman"/>
            </a:endParaRPr>
          </a:p>
        </p:txBody>
      </p:sp>
      <p:sp>
        <p:nvSpPr>
          <p:cNvPr id="58" name="Блок-схема: узел 57"/>
          <p:cNvSpPr/>
          <p:nvPr/>
        </p:nvSpPr>
        <p:spPr>
          <a:xfrm>
            <a:off x="9448800" y="4702076"/>
            <a:ext cx="5429250" cy="5165824"/>
          </a:xfrm>
          <a:prstGeom prst="flowChartConnector">
            <a:avLst/>
          </a:prstGeom>
          <a:no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2" name="Скругленный прямоугольник 121"/>
          <p:cNvSpPr/>
          <p:nvPr/>
        </p:nvSpPr>
        <p:spPr>
          <a:xfrm>
            <a:off x="1714500" y="3619500"/>
            <a:ext cx="6781800" cy="3276600"/>
          </a:xfrm>
          <a:prstGeom prst="roundRect">
            <a:avLst/>
          </a:prstGeom>
          <a:blipFill dpi="0" rotWithShape="1">
            <a:blip r:embed="rId5"/>
            <a:srcRect/>
            <a:stretch>
              <a:fillRect l="-6000" r="-4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3" name="Скругленный прямоугольник 122"/>
          <p:cNvSpPr/>
          <p:nvPr/>
        </p:nvSpPr>
        <p:spPr>
          <a:xfrm>
            <a:off x="1809750" y="8420100"/>
            <a:ext cx="6781800" cy="3276600"/>
          </a:xfrm>
          <a:prstGeom prst="roundRect">
            <a:avLst/>
          </a:prstGeom>
          <a:blipFill dpi="0" rotWithShape="1">
            <a:blip r:embed="rId6"/>
            <a:srcRect/>
            <a:stretch>
              <a:fillRect l="-2000" r="-2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4" name="Рисунок 123" descr="Описание: C:\Users\chk1\AppData\Local\Microsoft\Windows\Temporary Internet Files\Content.Outlook\76R87TIE\_Герб города Минусинска (3).png"/>
          <p:cNvPicPr/>
          <p:nvPr/>
        </p:nvPicPr>
        <p:blipFill>
          <a:blip r:embed="rId7"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125" name="Скругленный прямоугольник 124"/>
          <p:cNvSpPr/>
          <p:nvPr/>
        </p:nvSpPr>
        <p:spPr>
          <a:xfrm>
            <a:off x="16573500" y="3505200"/>
            <a:ext cx="6781800" cy="3276600"/>
          </a:xfrm>
          <a:prstGeom prst="roundRect">
            <a:avLst/>
          </a:prstGeom>
          <a:blipFill dpi="0" rotWithShape="1">
            <a:blip r:embed="rId8"/>
            <a:srcRect/>
            <a:stretch>
              <a:fillRect l="-3000" r="-27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6" name="Скругленный прямоугольник 125"/>
          <p:cNvSpPr/>
          <p:nvPr/>
        </p:nvSpPr>
        <p:spPr>
          <a:xfrm>
            <a:off x="16764000" y="8267700"/>
            <a:ext cx="6781800" cy="3276600"/>
          </a:xfrm>
          <a:prstGeom prst="roundRect">
            <a:avLst/>
          </a:prstGeom>
          <a:blipFill dpi="0" rotWithShape="1">
            <a:blip r:embed="rId9"/>
            <a:srcRect/>
            <a:stretch>
              <a:fillRect l="3000" r="2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7" name="Овал 126"/>
          <p:cNvSpPr/>
          <p:nvPr/>
        </p:nvSpPr>
        <p:spPr>
          <a:xfrm>
            <a:off x="5410200" y="5676900"/>
            <a:ext cx="3810000" cy="171450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chemeClr val="tx1">
                    <a:lumMod val="75000"/>
                  </a:schemeClr>
                </a:solidFill>
                <a:latin typeface="Times New Roman" pitchFamily="18" charset="0"/>
                <a:cs typeface="Times New Roman" pitchFamily="18" charset="0"/>
              </a:rPr>
              <a:t>313,15 тыс. рублей</a:t>
            </a:r>
            <a:endParaRPr lang="ru-RU" sz="3200" b="1" dirty="0">
              <a:solidFill>
                <a:schemeClr val="tx1">
                  <a:lumMod val="75000"/>
                </a:schemeClr>
              </a:solidFill>
              <a:latin typeface="Times New Roman" pitchFamily="18" charset="0"/>
              <a:cs typeface="Times New Roman" pitchFamily="18" charset="0"/>
            </a:endParaRPr>
          </a:p>
        </p:txBody>
      </p:sp>
      <p:sp>
        <p:nvSpPr>
          <p:cNvPr id="128" name="Овал 127"/>
          <p:cNvSpPr/>
          <p:nvPr/>
        </p:nvSpPr>
        <p:spPr>
          <a:xfrm>
            <a:off x="6267450" y="10668000"/>
            <a:ext cx="3810000" cy="171450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chemeClr val="tx1">
                    <a:lumMod val="75000"/>
                  </a:schemeClr>
                </a:solidFill>
                <a:latin typeface="Times New Roman" pitchFamily="18" charset="0"/>
                <a:cs typeface="Times New Roman" pitchFamily="18" charset="0"/>
              </a:rPr>
              <a:t>1 420,00</a:t>
            </a:r>
          </a:p>
          <a:p>
            <a:pPr algn="ctr"/>
            <a:r>
              <a:rPr lang="ru-RU" sz="3200" b="1" dirty="0" smtClean="0">
                <a:solidFill>
                  <a:schemeClr val="tx1">
                    <a:lumMod val="75000"/>
                  </a:schemeClr>
                </a:solidFill>
                <a:latin typeface="Times New Roman" pitchFamily="18" charset="0"/>
                <a:cs typeface="Times New Roman" pitchFamily="18" charset="0"/>
              </a:rPr>
              <a:t> тыс. рублей</a:t>
            </a:r>
            <a:endParaRPr lang="ru-RU" sz="3200" b="1" dirty="0">
              <a:solidFill>
                <a:schemeClr val="tx1">
                  <a:lumMod val="75000"/>
                </a:schemeClr>
              </a:solidFill>
              <a:latin typeface="Times New Roman" pitchFamily="18" charset="0"/>
              <a:cs typeface="Times New Roman" pitchFamily="18" charset="0"/>
            </a:endParaRPr>
          </a:p>
        </p:txBody>
      </p:sp>
      <p:sp>
        <p:nvSpPr>
          <p:cNvPr id="129" name="Овал 128"/>
          <p:cNvSpPr/>
          <p:nvPr/>
        </p:nvSpPr>
        <p:spPr>
          <a:xfrm>
            <a:off x="14992350" y="6019800"/>
            <a:ext cx="3810000" cy="171450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chemeClr val="tx1">
                    <a:lumMod val="75000"/>
                  </a:schemeClr>
                </a:solidFill>
                <a:latin typeface="Times New Roman" pitchFamily="18" charset="0"/>
                <a:cs typeface="Times New Roman" pitchFamily="18" charset="0"/>
              </a:rPr>
              <a:t>263 042,36</a:t>
            </a:r>
          </a:p>
          <a:p>
            <a:pPr algn="ctr"/>
            <a:r>
              <a:rPr lang="ru-RU" sz="3200" b="1" dirty="0" smtClean="0">
                <a:solidFill>
                  <a:schemeClr val="tx1">
                    <a:lumMod val="75000"/>
                  </a:schemeClr>
                </a:solidFill>
                <a:latin typeface="Times New Roman" pitchFamily="18" charset="0"/>
                <a:cs typeface="Times New Roman" pitchFamily="18" charset="0"/>
              </a:rPr>
              <a:t> тыс. рублей</a:t>
            </a:r>
            <a:endParaRPr lang="ru-RU" sz="3200" b="1" dirty="0">
              <a:solidFill>
                <a:schemeClr val="tx1">
                  <a:lumMod val="75000"/>
                </a:schemeClr>
              </a:solidFill>
              <a:latin typeface="Times New Roman" pitchFamily="18" charset="0"/>
              <a:cs typeface="Times New Roman" pitchFamily="18" charset="0"/>
            </a:endParaRPr>
          </a:p>
        </p:txBody>
      </p:sp>
      <p:sp>
        <p:nvSpPr>
          <p:cNvPr id="130" name="Овал 129"/>
          <p:cNvSpPr/>
          <p:nvPr/>
        </p:nvSpPr>
        <p:spPr>
          <a:xfrm>
            <a:off x="14668500" y="10763250"/>
            <a:ext cx="3810000" cy="171450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chemeClr val="tx1">
                    <a:lumMod val="75000"/>
                  </a:schemeClr>
                </a:solidFill>
                <a:latin typeface="Times New Roman" pitchFamily="18" charset="0"/>
                <a:cs typeface="Times New Roman" pitchFamily="18" charset="0"/>
              </a:rPr>
              <a:t>1 345,31</a:t>
            </a:r>
          </a:p>
          <a:p>
            <a:pPr algn="ctr"/>
            <a:r>
              <a:rPr lang="ru-RU" sz="3200" b="1" dirty="0" smtClean="0">
                <a:solidFill>
                  <a:schemeClr val="tx1">
                    <a:lumMod val="75000"/>
                  </a:schemeClr>
                </a:solidFill>
                <a:latin typeface="Times New Roman" pitchFamily="18" charset="0"/>
                <a:cs typeface="Times New Roman" pitchFamily="18" charset="0"/>
              </a:rPr>
              <a:t> тыс. рублей</a:t>
            </a:r>
            <a:endParaRPr lang="ru-RU" sz="3200" b="1" dirty="0">
              <a:solidFill>
                <a:schemeClr val="tx1">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8000" b="-48000"/>
          </a:stretch>
        </a:blipFill>
        <a:effectLst/>
      </p:bgPr>
    </p:bg>
    <p:spTree>
      <p:nvGrpSpPr>
        <p:cNvPr id="1" name="Shape 95"/>
        <p:cNvGrpSpPr/>
        <p:nvPr/>
      </p:nvGrpSpPr>
      <p:grpSpPr>
        <a:xfrm>
          <a:off x="0" y="0"/>
          <a:ext cx="0" cy="0"/>
          <a:chOff x="0" y="0"/>
          <a:chExt cx="0" cy="0"/>
        </a:xfrm>
      </p:grpSpPr>
      <p:grpSp>
        <p:nvGrpSpPr>
          <p:cNvPr id="97" name="Google Shape;97;p4"/>
          <p:cNvGrpSpPr/>
          <p:nvPr/>
        </p:nvGrpSpPr>
        <p:grpSpPr>
          <a:xfrm>
            <a:off x="13670262" y="1643461"/>
            <a:ext cx="10215717" cy="11068196"/>
            <a:chOff x="226699" y="-2543411"/>
            <a:chExt cx="10215715" cy="9492613"/>
          </a:xfrm>
        </p:grpSpPr>
        <p:sp>
          <p:nvSpPr>
            <p:cNvPr id="98" name="Google Shape;98;p4"/>
            <p:cNvSpPr txBox="1"/>
            <p:nvPr/>
          </p:nvSpPr>
          <p:spPr>
            <a:xfrm>
              <a:off x="244324" y="-2543411"/>
              <a:ext cx="10198090" cy="1671772"/>
            </a:xfrm>
            <a:prstGeom prst="rect">
              <a:avLst/>
            </a:prstGeom>
            <a:solidFill>
              <a:schemeClr val="accent4">
                <a:lumMod val="40000"/>
                <a:lumOff val="60000"/>
              </a:schemeClr>
            </a:solidFill>
            <a:ln>
              <a:noFill/>
            </a:ln>
            <a:effectLst>
              <a:softEdge rad="635000"/>
            </a:effectLst>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0000"/>
                </a:buClr>
                <a:buSzPts val="6000"/>
                <a:buFont typeface="Arial"/>
                <a:buNone/>
              </a:pPr>
              <a:r>
                <a:rPr lang="ru-RU" sz="6000" b="1" i="1" u="none" strike="noStrike" cap="none" dirty="0" smtClean="0">
                  <a:solidFill>
                    <a:srgbClr val="000000"/>
                  </a:solidFill>
                  <a:latin typeface="Times New Roman" pitchFamily="18" charset="0"/>
                  <a:cs typeface="Times New Roman" pitchFamily="18" charset="0"/>
                  <a:sym typeface="Arial"/>
                </a:rPr>
                <a:t>Национальный проект  «Жилье и городская среда»</a:t>
              </a:r>
              <a:endParaRPr sz="6000" b="0" i="0" u="none" strike="noStrike" cap="none" dirty="0">
                <a:solidFill>
                  <a:srgbClr val="31333D"/>
                </a:solidFill>
                <a:latin typeface="Times New Roman" pitchFamily="18" charset="0"/>
                <a:cs typeface="Times New Roman" pitchFamily="18" charset="0"/>
                <a:sym typeface="Arial"/>
              </a:endParaRPr>
            </a:p>
          </p:txBody>
        </p:sp>
        <p:sp>
          <p:nvSpPr>
            <p:cNvPr id="99" name="Google Shape;99;p4"/>
            <p:cNvSpPr txBox="1"/>
            <p:nvPr/>
          </p:nvSpPr>
          <p:spPr>
            <a:xfrm>
              <a:off x="226699" y="-107431"/>
              <a:ext cx="9658209" cy="7056633"/>
            </a:xfrm>
            <a:prstGeom prst="rect">
              <a:avLst/>
            </a:prstGeom>
            <a:solidFill>
              <a:schemeClr val="bg1">
                <a:lumMod val="95000"/>
              </a:schemeClr>
            </a:solidFill>
            <a:ln>
              <a:noFill/>
            </a:ln>
            <a:effectLst>
              <a:softEdge rad="635000"/>
            </a:effectLst>
          </p:spPr>
          <p:txBody>
            <a:bodyPr spcFirstLastPara="1" wrap="square" lIns="50800" tIns="50800" rIns="50800" bIns="50800" anchor="t" anchorCtr="0">
              <a:spAutoFit/>
            </a:bodyPr>
            <a:lstStyle/>
            <a:p>
              <a:pPr marL="457200" marR="0" lvl="0" indent="-457200" algn="just" rtl="0">
                <a:lnSpc>
                  <a:spcPct val="120000"/>
                </a:lnSpc>
                <a:spcBef>
                  <a:spcPts val="0"/>
                </a:spcBef>
                <a:spcAft>
                  <a:spcPts val="0"/>
                </a:spcAft>
                <a:buClr>
                  <a:srgbClr val="000000"/>
                </a:buClr>
                <a:buSzPts val="3500"/>
                <a:buFont typeface="Arial"/>
                <a:buChar char="-"/>
              </a:pPr>
              <a:r>
                <a:rPr lang="ru-RU" sz="4000" b="1" i="0" u="none" strike="noStrike" cap="none" dirty="0">
                  <a:solidFill>
                    <a:srgbClr val="000000"/>
                  </a:solidFill>
                  <a:latin typeface="Times New Roman" pitchFamily="18" charset="0"/>
                  <a:cs typeface="Times New Roman" pitchFamily="18" charset="0"/>
                  <a:sym typeface="Arial"/>
                </a:rPr>
                <a:t>Благоустроены дворовые территории по улице Мира, 54, проезду Сафьяновых 14, 18; </a:t>
              </a:r>
              <a:endParaRPr sz="4000" b="1" i="0" u="none" strike="noStrike" cap="none" dirty="0">
                <a:solidFill>
                  <a:srgbClr val="646979"/>
                </a:solidFill>
                <a:latin typeface="Times New Roman" pitchFamily="18" charset="0"/>
                <a:cs typeface="Times New Roman" pitchFamily="18" charset="0"/>
                <a:sym typeface="Arial"/>
              </a:endParaRPr>
            </a:p>
            <a:p>
              <a:pPr marL="457200" marR="0" lvl="0" indent="-457200" algn="just" rtl="0">
                <a:lnSpc>
                  <a:spcPct val="120000"/>
                </a:lnSpc>
                <a:spcBef>
                  <a:spcPts val="0"/>
                </a:spcBef>
                <a:spcAft>
                  <a:spcPts val="0"/>
                </a:spcAft>
                <a:buClr>
                  <a:srgbClr val="000000"/>
                </a:buClr>
                <a:buSzPts val="3500"/>
                <a:buFont typeface="Arial"/>
                <a:buChar char="-"/>
              </a:pPr>
              <a:r>
                <a:rPr lang="ru-RU" sz="4000" b="1" i="0" u="none" strike="noStrike" cap="none" dirty="0">
                  <a:solidFill>
                    <a:srgbClr val="000000"/>
                  </a:solidFill>
                  <a:latin typeface="Times New Roman" pitchFamily="18" charset="0"/>
                  <a:cs typeface="Times New Roman" pitchFamily="18" charset="0"/>
                  <a:sym typeface="Arial"/>
                </a:rPr>
                <a:t>Проведены работы по благоустройству общественного пространства Аллеи Кретова;</a:t>
              </a:r>
              <a:endParaRPr sz="4000" b="1" i="0" u="none" strike="noStrike" cap="none" dirty="0">
                <a:solidFill>
                  <a:srgbClr val="646979"/>
                </a:solidFill>
                <a:latin typeface="Times New Roman" pitchFamily="18" charset="0"/>
                <a:cs typeface="Times New Roman" pitchFamily="18" charset="0"/>
                <a:sym typeface="Arial"/>
              </a:endParaRPr>
            </a:p>
            <a:p>
              <a:pPr marL="457200" marR="0" lvl="0" indent="-457200" algn="just" rtl="0">
                <a:lnSpc>
                  <a:spcPct val="120000"/>
                </a:lnSpc>
                <a:spcBef>
                  <a:spcPts val="0"/>
                </a:spcBef>
                <a:spcAft>
                  <a:spcPts val="0"/>
                </a:spcAft>
                <a:buClr>
                  <a:srgbClr val="000000"/>
                </a:buClr>
                <a:buSzPts val="3500"/>
                <a:buFont typeface="Arial"/>
                <a:buChar char="-"/>
              </a:pPr>
              <a:r>
                <a:rPr lang="ru-RU" sz="4000" b="1" i="0" u="none" strike="noStrike" cap="none" dirty="0">
                  <a:solidFill>
                    <a:srgbClr val="000000"/>
                  </a:solidFill>
                  <a:latin typeface="Times New Roman" pitchFamily="18" charset="0"/>
                  <a:cs typeface="Times New Roman" pitchFamily="18" charset="0"/>
                  <a:sym typeface="Arial"/>
                </a:rPr>
                <a:t>Приобретено жилье для переселения граждан из аварийного жилищного фонда</a:t>
              </a:r>
              <a:r>
                <a:rPr lang="ru-RU" sz="4000" b="1" i="1" u="none" strike="noStrike" cap="none" dirty="0">
                  <a:solidFill>
                    <a:srgbClr val="000000"/>
                  </a:solidFill>
                  <a:latin typeface="Times New Roman" pitchFamily="18" charset="0"/>
                  <a:cs typeface="Times New Roman" pitchFamily="18" charset="0"/>
                  <a:sym typeface="Arial"/>
                </a:rPr>
                <a:t>;</a:t>
              </a:r>
              <a:endParaRPr sz="4000" b="1" i="0" u="none" strike="noStrike" cap="none" dirty="0">
                <a:solidFill>
                  <a:srgbClr val="646979"/>
                </a:solidFill>
                <a:latin typeface="Times New Roman" pitchFamily="18" charset="0"/>
                <a:cs typeface="Times New Roman" pitchFamily="18" charset="0"/>
                <a:sym typeface="Arial"/>
              </a:endParaRPr>
            </a:p>
            <a:p>
              <a:pPr marL="457200" marR="0" lvl="0" indent="-457200" algn="just" rtl="0">
                <a:lnSpc>
                  <a:spcPct val="120000"/>
                </a:lnSpc>
                <a:spcBef>
                  <a:spcPts val="0"/>
                </a:spcBef>
                <a:spcAft>
                  <a:spcPts val="0"/>
                </a:spcAft>
                <a:buClr>
                  <a:srgbClr val="000000"/>
                </a:buClr>
                <a:buSzPts val="3500"/>
                <a:buFont typeface="Arial"/>
                <a:buChar char="-"/>
              </a:pPr>
              <a:r>
                <a:rPr lang="ru-RU" sz="4000" b="1" i="0" u="none" strike="noStrike" cap="none" dirty="0" smtClean="0">
                  <a:solidFill>
                    <a:srgbClr val="000000"/>
                  </a:solidFill>
                  <a:latin typeface="Times New Roman" pitchFamily="18" charset="0"/>
                  <a:cs typeface="Times New Roman" pitchFamily="18" charset="0"/>
                  <a:sym typeface="Arial"/>
                </a:rPr>
                <a:t>Проведены работы </a:t>
              </a:r>
              <a:r>
                <a:rPr lang="ru-RU" sz="4000" b="1" i="0" u="none" strike="noStrike" cap="none" dirty="0">
                  <a:solidFill>
                    <a:srgbClr val="000000"/>
                  </a:solidFill>
                  <a:latin typeface="Times New Roman" pitchFamily="18" charset="0"/>
                  <a:cs typeface="Times New Roman" pitchFamily="18" charset="0"/>
                  <a:sym typeface="Arial"/>
                </a:rPr>
                <a:t>по строительству кольцевого водопровода.</a:t>
              </a:r>
              <a:r>
                <a:rPr lang="ru-RU" sz="3500" b="1" i="0" u="none" strike="noStrike" cap="none" dirty="0">
                  <a:solidFill>
                    <a:srgbClr val="000000"/>
                  </a:solidFill>
                  <a:latin typeface="Arial"/>
                  <a:ea typeface="Arial"/>
                  <a:cs typeface="Arial"/>
                  <a:sym typeface="Arial"/>
                </a:rPr>
                <a:t> </a:t>
              </a:r>
              <a:endParaRPr sz="3500" b="1" i="0" u="none" strike="noStrike" cap="none" dirty="0">
                <a:solidFill>
                  <a:srgbClr val="646979"/>
                </a:solidFill>
                <a:latin typeface="Arial"/>
                <a:ea typeface="Arial"/>
                <a:cs typeface="Arial"/>
                <a:sym typeface="Arial"/>
              </a:endParaRPr>
            </a:p>
          </p:txBody>
        </p:sp>
      </p:grpSp>
      <p:pic>
        <p:nvPicPr>
          <p:cNvPr id="1027" name="Picture 3" descr="\\Nas1fdd59\bux\2022 год\Публичные слушания 2022\Аллея Кретова - фото\IMG_20210619_124347.jpg"/>
          <p:cNvPicPr>
            <a:picLocks noChangeAspect="1" noChangeArrowheads="1"/>
          </p:cNvPicPr>
          <p:nvPr/>
        </p:nvPicPr>
        <p:blipFill>
          <a:blip r:embed="rId4"/>
          <a:srcRect/>
          <a:stretch>
            <a:fillRect/>
          </a:stretch>
        </p:blipFill>
        <p:spPr bwMode="auto">
          <a:xfrm>
            <a:off x="0" y="0"/>
            <a:ext cx="9505950" cy="5875020"/>
          </a:xfrm>
          <a:prstGeom prst="rect">
            <a:avLst/>
          </a:prstGeom>
          <a:noFill/>
          <a:effectLst>
            <a:softEdge rad="635000"/>
          </a:effectLst>
        </p:spPr>
      </p:pic>
      <p:pic>
        <p:nvPicPr>
          <p:cNvPr id="1026" name="Picture 2" descr="\\Nas1fdd59\bux\2022 год\Публичные слушания 2022\Аллея Кретова - фото\IMG_20210610_104021.jpg"/>
          <p:cNvPicPr>
            <a:picLocks noChangeAspect="1" noChangeArrowheads="1"/>
          </p:cNvPicPr>
          <p:nvPr/>
        </p:nvPicPr>
        <p:blipFill>
          <a:blip r:embed="rId5"/>
          <a:srcRect/>
          <a:stretch>
            <a:fillRect/>
          </a:stretch>
        </p:blipFill>
        <p:spPr bwMode="auto">
          <a:xfrm>
            <a:off x="4400550" y="2247900"/>
            <a:ext cx="9544440" cy="5669281"/>
          </a:xfrm>
          <a:prstGeom prst="rect">
            <a:avLst/>
          </a:prstGeom>
          <a:noFill/>
          <a:effectLst>
            <a:softEdge rad="635000"/>
          </a:effectLst>
        </p:spPr>
      </p:pic>
      <p:pic>
        <p:nvPicPr>
          <p:cNvPr id="13" name="Picture 4" descr="https://fondgkh.ru/upload/iblock/2ce/2ce425946f63ba3d7de80518f17e0577.jpg"/>
          <p:cNvPicPr>
            <a:picLocks noChangeAspect="1" noChangeArrowheads="1"/>
          </p:cNvPicPr>
          <p:nvPr/>
        </p:nvPicPr>
        <p:blipFill>
          <a:blip r:embed="rId6" cstate="print"/>
          <a:srcRect/>
          <a:stretch>
            <a:fillRect/>
          </a:stretch>
        </p:blipFill>
        <p:spPr bwMode="auto">
          <a:xfrm>
            <a:off x="0" y="6029325"/>
            <a:ext cx="10401300" cy="5705475"/>
          </a:xfrm>
          <a:prstGeom prst="rect">
            <a:avLst/>
          </a:prstGeom>
          <a:noFill/>
          <a:effectLst>
            <a:softEdge rad="635000"/>
          </a:effectLst>
        </p:spPr>
      </p:pic>
      <p:pic>
        <p:nvPicPr>
          <p:cNvPr id="1029" name="Picture 5" descr="https://i0.wp.com/www.riakchr.ru/upload/iblock/eef/dfmnasp86u0wwbbkc9wmaaa9cymol7rn.jpeg"/>
          <p:cNvPicPr>
            <a:picLocks noChangeAspect="1" noChangeArrowheads="1"/>
          </p:cNvPicPr>
          <p:nvPr/>
        </p:nvPicPr>
        <p:blipFill>
          <a:blip r:embed="rId7"/>
          <a:srcRect/>
          <a:stretch>
            <a:fillRect/>
          </a:stretch>
        </p:blipFill>
        <p:spPr bwMode="auto">
          <a:xfrm>
            <a:off x="3448050" y="8115300"/>
            <a:ext cx="10001249" cy="5600700"/>
          </a:xfrm>
          <a:prstGeom prst="rect">
            <a:avLst/>
          </a:prstGeom>
          <a:noFill/>
          <a:effectLst>
            <a:softEdge rad="6350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8000" r="-28000"/>
          </a:stretch>
        </a:blipFill>
        <a:effectLst/>
      </p:bgPr>
    </p:bg>
    <p:spTree>
      <p:nvGrpSpPr>
        <p:cNvPr id="1" name="Shape 107"/>
        <p:cNvGrpSpPr/>
        <p:nvPr/>
      </p:nvGrpSpPr>
      <p:grpSpPr>
        <a:xfrm>
          <a:off x="0" y="0"/>
          <a:ext cx="0" cy="0"/>
          <a:chOff x="0" y="0"/>
          <a:chExt cx="0" cy="0"/>
        </a:xfrm>
      </p:grpSpPr>
      <p:sp>
        <p:nvSpPr>
          <p:cNvPr id="22" name="Овал 21"/>
          <p:cNvSpPr/>
          <p:nvPr/>
        </p:nvSpPr>
        <p:spPr>
          <a:xfrm>
            <a:off x="7029450" y="0"/>
            <a:ext cx="17354550" cy="10191750"/>
          </a:xfrm>
          <a:prstGeom prst="ellipse">
            <a:avLst/>
          </a:prstGeom>
          <a:solidFill>
            <a:schemeClr val="accent4">
              <a:lumMod val="60000"/>
              <a:lumOff val="40000"/>
            </a:schemeClr>
          </a:solid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23" name="Google Shape;123;p5"/>
          <p:cNvSpPr txBox="1"/>
          <p:nvPr/>
        </p:nvSpPr>
        <p:spPr>
          <a:xfrm>
            <a:off x="7867651" y="5410200"/>
            <a:ext cx="13068300" cy="19389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ru-RU" sz="6000" b="1" i="1" u="none" strike="noStrike" cap="none" dirty="0">
                <a:solidFill>
                  <a:srgbClr val="000000"/>
                </a:solidFill>
                <a:latin typeface="Times New Roman" pitchFamily="18" charset="0"/>
                <a:cs typeface="Times New Roman" pitchFamily="18" charset="0"/>
                <a:sym typeface="Arial"/>
              </a:rPr>
              <a:t>Повышение эффективности бюджетных </a:t>
            </a:r>
            <a:r>
              <a:rPr lang="ru-RU" sz="6000" b="1" i="1" u="none" strike="noStrike" cap="none" dirty="0" smtClean="0">
                <a:solidFill>
                  <a:srgbClr val="000000"/>
                </a:solidFill>
                <a:latin typeface="Times New Roman" pitchFamily="18" charset="0"/>
                <a:cs typeface="Times New Roman" pitchFamily="18" charset="0"/>
                <a:sym typeface="Arial"/>
              </a:rPr>
              <a:t>расходов</a:t>
            </a:r>
            <a:endParaRPr sz="6000" b="1" i="0" u="none" strike="noStrike" cap="none" dirty="0">
              <a:solidFill>
                <a:srgbClr val="000000"/>
              </a:solidFill>
              <a:latin typeface="Times New Roman" pitchFamily="18" charset="0"/>
              <a:cs typeface="Times New Roman" pitchFamily="18" charset="0"/>
              <a:sym typeface="Arial"/>
            </a:endParaRPr>
          </a:p>
        </p:txBody>
      </p:sp>
      <p:pic>
        <p:nvPicPr>
          <p:cNvPr id="21" name="Рисунок 20" descr="Описание: C:\Users\chk1\AppData\Local\Microsoft\Windows\Temporary Internet Files\Content.Outlook\76R87TIE\_Герб города Минусинска (3).pn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23" name="Овал 22"/>
          <p:cNvSpPr/>
          <p:nvPr/>
        </p:nvSpPr>
        <p:spPr>
          <a:xfrm>
            <a:off x="3067050" y="4686300"/>
            <a:ext cx="5200650" cy="4724400"/>
          </a:xfrm>
          <a:prstGeom prst="ellipse">
            <a:avLst/>
          </a:prstGeom>
          <a:blipFill>
            <a:blip r:embed="rId5"/>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4" name="TextBox 23"/>
          <p:cNvSpPr txBox="1"/>
          <p:nvPr/>
        </p:nvSpPr>
        <p:spPr>
          <a:xfrm>
            <a:off x="3333750" y="7886700"/>
            <a:ext cx="4210050" cy="2554545"/>
          </a:xfrm>
          <a:prstGeom prst="rect">
            <a:avLst/>
          </a:prstGeom>
          <a:solidFill>
            <a:schemeClr val="bg1"/>
          </a:solidFill>
          <a:effectLst>
            <a:softEdge rad="317500"/>
          </a:effectLst>
        </p:spPr>
        <p:txBody>
          <a:bodyPr wrap="square" rtlCol="0">
            <a:spAutoFit/>
          </a:bodyPr>
          <a:lstStyle/>
          <a:p>
            <a:r>
              <a:rPr lang="ru-RU" sz="4000" b="1" dirty="0" smtClean="0">
                <a:latin typeface="Times New Roman" pitchFamily="18" charset="0"/>
                <a:cs typeface="Times New Roman" pitchFamily="18" charset="0"/>
              </a:rPr>
              <a:t>Исполнение бюджета в программном формате</a:t>
            </a:r>
            <a:endParaRPr lang="ru-RU" sz="4000" b="1" dirty="0">
              <a:latin typeface="Times New Roman" pitchFamily="18" charset="0"/>
              <a:cs typeface="Times New Roman" pitchFamily="18" charset="0"/>
            </a:endParaRPr>
          </a:p>
        </p:txBody>
      </p:sp>
      <p:sp>
        <p:nvSpPr>
          <p:cNvPr id="25" name="Овал 24"/>
          <p:cNvSpPr/>
          <p:nvPr/>
        </p:nvSpPr>
        <p:spPr>
          <a:xfrm>
            <a:off x="13277850" y="381000"/>
            <a:ext cx="5200650" cy="4724400"/>
          </a:xfrm>
          <a:prstGeom prst="ellipse">
            <a:avLst/>
          </a:prstGeom>
          <a:blipFill>
            <a:blip r:embed="rId6"/>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6" name="TextBox 25"/>
          <p:cNvSpPr txBox="1"/>
          <p:nvPr/>
        </p:nvSpPr>
        <p:spPr>
          <a:xfrm>
            <a:off x="17983200" y="2762250"/>
            <a:ext cx="4591050" cy="2554545"/>
          </a:xfrm>
          <a:prstGeom prst="rect">
            <a:avLst/>
          </a:prstGeom>
          <a:solidFill>
            <a:schemeClr val="bg1"/>
          </a:solidFill>
          <a:effectLst>
            <a:softEdge rad="317500"/>
          </a:effectLst>
        </p:spPr>
        <p:txBody>
          <a:bodyPr wrap="square" rtlCol="0">
            <a:spAutoFit/>
          </a:bodyPr>
          <a:lstStyle/>
          <a:p>
            <a:r>
              <a:rPr lang="ru-RU" sz="4000" b="1" dirty="0" smtClean="0">
                <a:latin typeface="Times New Roman" pitchFamily="18" charset="0"/>
                <a:cs typeface="Times New Roman" pitchFamily="18" charset="0"/>
              </a:rPr>
              <a:t>Внутреннее перераспределение бюджетных средств</a:t>
            </a:r>
            <a:endParaRPr lang="ru-RU" sz="4000" b="1" dirty="0">
              <a:latin typeface="Times New Roman" pitchFamily="18" charset="0"/>
              <a:cs typeface="Times New Roman" pitchFamily="18" charset="0"/>
            </a:endParaRPr>
          </a:p>
        </p:txBody>
      </p:sp>
      <p:sp>
        <p:nvSpPr>
          <p:cNvPr id="27" name="Овал 26"/>
          <p:cNvSpPr/>
          <p:nvPr/>
        </p:nvSpPr>
        <p:spPr>
          <a:xfrm>
            <a:off x="11696700" y="7600950"/>
            <a:ext cx="5200650" cy="4724400"/>
          </a:xfrm>
          <a:prstGeom prst="ellipse">
            <a:avLst/>
          </a:prstGeom>
          <a:blipFill dpi="0" rotWithShape="1">
            <a:blip r:embed="rId7"/>
            <a:srcRect/>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8" name="TextBox 27"/>
          <p:cNvSpPr txBox="1"/>
          <p:nvPr/>
        </p:nvSpPr>
        <p:spPr>
          <a:xfrm>
            <a:off x="16363950" y="9982200"/>
            <a:ext cx="4800600" cy="3170099"/>
          </a:xfrm>
          <a:prstGeom prst="rect">
            <a:avLst/>
          </a:prstGeom>
          <a:solidFill>
            <a:schemeClr val="bg1"/>
          </a:solidFill>
          <a:effectLst>
            <a:softEdge rad="317500"/>
          </a:effectLst>
        </p:spPr>
        <p:txBody>
          <a:bodyPr wrap="square" rtlCol="0">
            <a:spAutoFit/>
          </a:bodyPr>
          <a:lstStyle/>
          <a:p>
            <a:r>
              <a:rPr lang="ru-RU" sz="4000" b="1" dirty="0" smtClean="0">
                <a:latin typeface="Times New Roman" pitchFamily="18" charset="0"/>
                <a:cs typeface="Times New Roman" pitchFamily="18" charset="0"/>
              </a:rPr>
              <a:t>Реализация плана мероприятий по росту доходов и оптимизации расходов</a:t>
            </a:r>
            <a:endParaRPr lang="ru-RU" sz="4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5000"/>
            <a:lum/>
          </a:blip>
          <a:srcRect/>
          <a:stretch>
            <a:fillRect t="-9000" b="-9000"/>
          </a:stretch>
        </a:blipFill>
        <a:effectLst/>
      </p:bgPr>
    </p:bg>
    <p:spTree>
      <p:nvGrpSpPr>
        <p:cNvPr id="1" name="Shape 130"/>
        <p:cNvGrpSpPr/>
        <p:nvPr/>
      </p:nvGrpSpPr>
      <p:grpSpPr>
        <a:xfrm>
          <a:off x="0" y="0"/>
          <a:ext cx="0" cy="0"/>
          <a:chOff x="0" y="0"/>
          <a:chExt cx="0" cy="0"/>
        </a:xfrm>
      </p:grpSpPr>
      <p:sp>
        <p:nvSpPr>
          <p:cNvPr id="20" name="Скругленный прямоугольник 19"/>
          <p:cNvSpPr/>
          <p:nvPr/>
        </p:nvSpPr>
        <p:spPr>
          <a:xfrm>
            <a:off x="13735050" y="247650"/>
            <a:ext cx="9925050" cy="36576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1" name="Google Shape;131;p6"/>
          <p:cNvSpPr/>
          <p:nvPr/>
        </p:nvSpPr>
        <p:spPr>
          <a:xfrm>
            <a:off x="-3273475" y="-73075"/>
            <a:ext cx="18942150" cy="18942150"/>
          </a:xfrm>
          <a:prstGeom prst="ellipse">
            <a:avLst/>
          </a:prstGeom>
          <a:solidFill>
            <a:schemeClr val="accent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Helvetica Neue"/>
              <a:ea typeface="Helvetica Neue"/>
              <a:cs typeface="Helvetica Neue"/>
              <a:sym typeface="Helvetica Neue"/>
            </a:endParaRPr>
          </a:p>
        </p:txBody>
      </p:sp>
      <p:sp>
        <p:nvSpPr>
          <p:cNvPr id="132" name="Google Shape;132;p6"/>
          <p:cNvSpPr/>
          <p:nvPr/>
        </p:nvSpPr>
        <p:spPr>
          <a:xfrm>
            <a:off x="3761531" y="6961931"/>
            <a:ext cx="4872138" cy="4872138"/>
          </a:xfrm>
          <a:prstGeom prst="ellipse">
            <a:avLst/>
          </a:prstGeom>
          <a:solidFill>
            <a:schemeClr val="accent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Helvetica Neue"/>
              <a:ea typeface="Helvetica Neue"/>
              <a:cs typeface="Helvetica Neue"/>
              <a:sym typeface="Helvetica Neue"/>
            </a:endParaRPr>
          </a:p>
        </p:txBody>
      </p:sp>
      <p:sp>
        <p:nvSpPr>
          <p:cNvPr id="133" name="Google Shape;133;p6"/>
          <p:cNvSpPr txBox="1"/>
          <p:nvPr/>
        </p:nvSpPr>
        <p:spPr>
          <a:xfrm>
            <a:off x="8188191" y="4943307"/>
            <a:ext cx="15167109" cy="656590"/>
          </a:xfrm>
          <a:prstGeom prst="rect">
            <a:avLst/>
          </a:prstGeom>
          <a:solidFill>
            <a:schemeClr val="bg1"/>
          </a:solid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3600" b="1" i="0" u="none" strike="noStrike" cap="none" dirty="0">
                <a:solidFill>
                  <a:srgbClr val="0033CC"/>
                </a:solidFill>
                <a:latin typeface="Times New Roman" pitchFamily="18" charset="0"/>
                <a:cs typeface="Times New Roman" pitchFamily="18" charset="0"/>
                <a:sym typeface="Arial"/>
              </a:rPr>
              <a:t>На городском уровне реализовывались 15 муниципальных программ:</a:t>
            </a:r>
            <a:endParaRPr sz="3600" b="1" i="0" u="none" strike="noStrike" cap="none" dirty="0">
              <a:solidFill>
                <a:srgbClr val="0033CC"/>
              </a:solidFill>
              <a:latin typeface="Times New Roman" pitchFamily="18" charset="0"/>
              <a:cs typeface="Times New Roman" pitchFamily="18" charset="0"/>
              <a:sym typeface="Arial"/>
            </a:endParaRPr>
          </a:p>
        </p:txBody>
      </p:sp>
      <p:grpSp>
        <p:nvGrpSpPr>
          <p:cNvPr id="134" name="Google Shape;134;p6"/>
          <p:cNvGrpSpPr/>
          <p:nvPr/>
        </p:nvGrpSpPr>
        <p:grpSpPr>
          <a:xfrm>
            <a:off x="14418181" y="810200"/>
            <a:ext cx="8620171" cy="2587962"/>
            <a:chOff x="22334" y="5562188"/>
            <a:chExt cx="8620170" cy="2587962"/>
          </a:xfrm>
        </p:grpSpPr>
        <p:sp>
          <p:nvSpPr>
            <p:cNvPr id="135" name="Google Shape;135;p6"/>
            <p:cNvSpPr/>
            <p:nvPr/>
          </p:nvSpPr>
          <p:spPr>
            <a:xfrm>
              <a:off x="61073" y="6253980"/>
              <a:ext cx="8581431" cy="486470"/>
            </a:xfrm>
            <a:prstGeom prst="roundRect">
              <a:avLst>
                <a:gd name="adj" fmla="val 21524"/>
              </a:avLst>
            </a:prstGeom>
            <a:solidFill>
              <a:srgbClr val="D4DBE4"/>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136" name="Google Shape;136;p6"/>
            <p:cNvSpPr/>
            <p:nvPr/>
          </p:nvSpPr>
          <p:spPr>
            <a:xfrm>
              <a:off x="61074" y="6253980"/>
              <a:ext cx="8382489" cy="486470"/>
            </a:xfrm>
            <a:prstGeom prst="roundRect">
              <a:avLst>
                <a:gd name="adj" fmla="val 21524"/>
              </a:avLst>
            </a:prstGeom>
            <a:solidFill>
              <a:srgbClr val="47D9B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137" name="Google Shape;137;p6"/>
            <p:cNvSpPr txBox="1"/>
            <p:nvPr/>
          </p:nvSpPr>
          <p:spPr>
            <a:xfrm>
              <a:off x="22335" y="5562189"/>
              <a:ext cx="6023555" cy="502702"/>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chemeClr val="lt2"/>
                </a:buClr>
                <a:buSzPts val="2600"/>
                <a:buFont typeface="Arial"/>
                <a:buNone/>
              </a:pPr>
              <a:r>
                <a:rPr lang="ru-RU" sz="2600" b="1" i="0" u="none" strike="noStrike" cap="none" dirty="0">
                  <a:solidFill>
                    <a:schemeClr val="tx1"/>
                  </a:solidFill>
                  <a:latin typeface="Times New Roman" pitchFamily="18" charset="0"/>
                  <a:cs typeface="Times New Roman" pitchFamily="18" charset="0"/>
                  <a:sym typeface="Arial"/>
                </a:rPr>
                <a:t>ДОЛЯ ПРОГРАММНЫХ РАСХОДОВ</a:t>
              </a:r>
              <a:endParaRPr sz="2600" b="1" i="0" u="none" strike="noStrike" cap="none" dirty="0">
                <a:solidFill>
                  <a:schemeClr val="tx1"/>
                </a:solidFill>
                <a:latin typeface="Times New Roman" pitchFamily="18" charset="0"/>
                <a:cs typeface="Times New Roman" pitchFamily="18" charset="0"/>
                <a:sym typeface="Arial"/>
              </a:endParaRPr>
            </a:p>
          </p:txBody>
        </p:sp>
        <p:sp>
          <p:nvSpPr>
            <p:cNvPr id="138" name="Google Shape;138;p6"/>
            <p:cNvSpPr txBox="1"/>
            <p:nvPr/>
          </p:nvSpPr>
          <p:spPr>
            <a:xfrm>
              <a:off x="7021535" y="5562188"/>
              <a:ext cx="1568637" cy="502702"/>
            </a:xfrm>
            <a:prstGeom prst="rect">
              <a:avLst/>
            </a:prstGeom>
            <a:noFill/>
            <a:ln>
              <a:noFill/>
            </a:ln>
          </p:spPr>
          <p:txBody>
            <a:bodyPr spcFirstLastPara="1" wrap="square" lIns="50800" tIns="50800" rIns="50800" bIns="50800" anchor="ctr" anchorCtr="0">
              <a:spAutoFit/>
            </a:bodyPr>
            <a:lstStyle/>
            <a:p>
              <a:pPr marL="0" marR="0" lvl="0" indent="0" algn="r" rtl="0">
                <a:lnSpc>
                  <a:spcPct val="100000"/>
                </a:lnSpc>
                <a:spcBef>
                  <a:spcPts val="0"/>
                </a:spcBef>
                <a:spcAft>
                  <a:spcPts val="0"/>
                </a:spcAft>
                <a:buClr>
                  <a:srgbClr val="646879"/>
                </a:buClr>
                <a:buSzPts val="2600"/>
                <a:buFont typeface="Maven Pro Medium"/>
                <a:buNone/>
              </a:pPr>
              <a:r>
                <a:rPr lang="ru-RU" sz="2600" b="1" i="0" u="none" strike="noStrike" cap="none" dirty="0">
                  <a:solidFill>
                    <a:schemeClr val="tx1"/>
                  </a:solidFill>
                  <a:latin typeface="Times New Roman" pitchFamily="18" charset="0"/>
                  <a:ea typeface="Maven Pro Medium"/>
                  <a:cs typeface="Times New Roman" pitchFamily="18" charset="0"/>
                  <a:sym typeface="Maven Pro Medium"/>
                </a:rPr>
                <a:t>97,1 %</a:t>
              </a:r>
              <a:endParaRPr b="1" dirty="0">
                <a:solidFill>
                  <a:schemeClr val="tx1"/>
                </a:solidFill>
                <a:latin typeface="Times New Roman" pitchFamily="18" charset="0"/>
                <a:cs typeface="Times New Roman" pitchFamily="18" charset="0"/>
              </a:endParaRPr>
            </a:p>
          </p:txBody>
        </p:sp>
        <p:sp>
          <p:nvSpPr>
            <p:cNvPr id="139" name="Google Shape;139;p6"/>
            <p:cNvSpPr/>
            <p:nvPr/>
          </p:nvSpPr>
          <p:spPr>
            <a:xfrm>
              <a:off x="61073" y="7663680"/>
              <a:ext cx="8581431" cy="486470"/>
            </a:xfrm>
            <a:prstGeom prst="roundRect">
              <a:avLst>
                <a:gd name="adj" fmla="val 21524"/>
              </a:avLst>
            </a:prstGeom>
            <a:solidFill>
              <a:srgbClr val="D4DBE4"/>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140" name="Google Shape;140;p6"/>
            <p:cNvSpPr/>
            <p:nvPr/>
          </p:nvSpPr>
          <p:spPr>
            <a:xfrm>
              <a:off x="61073" y="7663680"/>
              <a:ext cx="8198627" cy="486470"/>
            </a:xfrm>
            <a:prstGeom prst="roundRect">
              <a:avLst>
                <a:gd name="adj" fmla="val 21524"/>
              </a:avLst>
            </a:prstGeom>
            <a:solidFill>
              <a:srgbClr val="47D9B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141" name="Google Shape;141;p6"/>
            <p:cNvSpPr txBox="1"/>
            <p:nvPr/>
          </p:nvSpPr>
          <p:spPr>
            <a:xfrm>
              <a:off x="22334" y="6771833"/>
              <a:ext cx="7732382" cy="902811"/>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chemeClr val="lt2"/>
                </a:buClr>
                <a:buSzPts val="2600"/>
                <a:buFont typeface="Arial"/>
                <a:buNone/>
              </a:pPr>
              <a:r>
                <a:rPr lang="ru-RU" sz="2600" b="1" i="0" u="none" strike="noStrike" cap="none" dirty="0">
                  <a:solidFill>
                    <a:schemeClr val="tx1"/>
                  </a:solidFill>
                  <a:latin typeface="Times New Roman" pitchFamily="18" charset="0"/>
                  <a:cs typeface="Times New Roman" pitchFamily="18" charset="0"/>
                  <a:sym typeface="Arial"/>
                </a:rPr>
                <a:t>ИСПОЛНЕНИЕ БЮДЖЕТА ГОРОДА В РАМКАХ МУНИЦИПАЛЬНЫХ ПРОГРАММ</a:t>
              </a:r>
              <a:endParaRPr sz="2600" b="1" i="0" u="none" strike="noStrike" cap="none" dirty="0">
                <a:solidFill>
                  <a:schemeClr val="tx1"/>
                </a:solidFill>
                <a:latin typeface="Times New Roman" pitchFamily="18" charset="0"/>
                <a:cs typeface="Times New Roman" pitchFamily="18" charset="0"/>
                <a:sym typeface="Arial"/>
              </a:endParaRPr>
            </a:p>
          </p:txBody>
        </p:sp>
        <p:sp>
          <p:nvSpPr>
            <p:cNvPr id="142" name="Google Shape;142;p6"/>
            <p:cNvSpPr txBox="1"/>
            <p:nvPr/>
          </p:nvSpPr>
          <p:spPr>
            <a:xfrm>
              <a:off x="7021535" y="6971888"/>
              <a:ext cx="1568637" cy="502702"/>
            </a:xfrm>
            <a:prstGeom prst="rect">
              <a:avLst/>
            </a:prstGeom>
            <a:noFill/>
            <a:ln>
              <a:noFill/>
            </a:ln>
          </p:spPr>
          <p:txBody>
            <a:bodyPr spcFirstLastPara="1" wrap="square" lIns="50800" tIns="50800" rIns="50800" bIns="50800" anchor="ctr" anchorCtr="0">
              <a:spAutoFit/>
            </a:bodyPr>
            <a:lstStyle/>
            <a:p>
              <a:pPr marL="0" marR="0" lvl="0" indent="0" algn="r" rtl="0">
                <a:lnSpc>
                  <a:spcPct val="100000"/>
                </a:lnSpc>
                <a:spcBef>
                  <a:spcPts val="0"/>
                </a:spcBef>
                <a:spcAft>
                  <a:spcPts val="0"/>
                </a:spcAft>
                <a:buClr>
                  <a:srgbClr val="646879"/>
                </a:buClr>
                <a:buSzPts val="2600"/>
                <a:buFont typeface="Maven Pro Medium"/>
                <a:buNone/>
              </a:pPr>
              <a:r>
                <a:rPr lang="ru-RU" sz="2600" b="1" i="0" u="none" strike="noStrike" cap="none" dirty="0">
                  <a:solidFill>
                    <a:schemeClr val="tx1"/>
                  </a:solidFill>
                  <a:latin typeface="Times New Roman" pitchFamily="18" charset="0"/>
                  <a:ea typeface="Maven Pro Medium"/>
                  <a:cs typeface="Times New Roman" pitchFamily="18" charset="0"/>
                  <a:sym typeface="Maven Pro Medium"/>
                </a:rPr>
                <a:t>95,1 %</a:t>
              </a:r>
              <a:endParaRPr b="1" dirty="0">
                <a:solidFill>
                  <a:schemeClr val="tx1"/>
                </a:solidFill>
                <a:latin typeface="Times New Roman" pitchFamily="18" charset="0"/>
                <a:cs typeface="Times New Roman" pitchFamily="18" charset="0"/>
              </a:endParaRPr>
            </a:p>
          </p:txBody>
        </p:sp>
      </p:grpSp>
      <p:sp>
        <p:nvSpPr>
          <p:cNvPr id="146" name="Google Shape;146;p6"/>
          <p:cNvSpPr txBox="1"/>
          <p:nvPr/>
        </p:nvSpPr>
        <p:spPr>
          <a:xfrm>
            <a:off x="2944949" y="608621"/>
            <a:ext cx="7723051" cy="1579920"/>
          </a:xfrm>
          <a:prstGeom prst="rect">
            <a:avLst/>
          </a:prstGeom>
          <a:noFill/>
          <a:ln>
            <a:noFill/>
          </a:ln>
        </p:spPr>
        <p:txBody>
          <a:bodyPr spcFirstLastPara="1" wrap="square" lIns="50800" tIns="50800" rIns="50800" bIns="50800" anchor="ctr" anchorCtr="0">
            <a:spAutoFit/>
          </a:bodyPr>
          <a:lstStyle/>
          <a:p>
            <a:pPr marL="0" marR="0" lvl="0" indent="0" rtl="0">
              <a:lnSpc>
                <a:spcPct val="100000"/>
              </a:lnSpc>
              <a:spcBef>
                <a:spcPts val="0"/>
              </a:spcBef>
              <a:spcAft>
                <a:spcPts val="0"/>
              </a:spcAft>
              <a:buClr>
                <a:srgbClr val="31333D"/>
              </a:buClr>
              <a:buSzPts val="6000"/>
              <a:buFont typeface="Arial"/>
              <a:buNone/>
            </a:pPr>
            <a:r>
              <a:rPr lang="ru-RU" sz="3200" b="0" i="0" u="none" strike="noStrike" cap="none" dirty="0">
                <a:solidFill>
                  <a:srgbClr val="0033CC"/>
                </a:solidFill>
                <a:latin typeface="Times New Roman" pitchFamily="18" charset="0"/>
                <a:cs typeface="Times New Roman" pitchFamily="18" charset="0"/>
                <a:sym typeface="Arial"/>
              </a:rPr>
              <a:t>Бюджет города в </a:t>
            </a:r>
            <a:r>
              <a:rPr lang="ru-RU" sz="3200" b="1" i="0" u="none" strike="noStrike" cap="none" dirty="0">
                <a:solidFill>
                  <a:srgbClr val="0033CC"/>
                </a:solidFill>
                <a:latin typeface="Times New Roman" pitchFamily="18" charset="0"/>
                <a:cs typeface="Times New Roman" pitchFamily="18" charset="0"/>
                <a:sym typeface="Arial"/>
              </a:rPr>
              <a:t>рамках</a:t>
            </a:r>
            <a:r>
              <a:rPr lang="ru-RU" sz="3200" b="0" i="0" u="none" strike="noStrike" cap="none" dirty="0">
                <a:solidFill>
                  <a:srgbClr val="0033CC"/>
                </a:solidFill>
                <a:latin typeface="Times New Roman" pitchFamily="18" charset="0"/>
                <a:cs typeface="Times New Roman" pitchFamily="18" charset="0"/>
                <a:sym typeface="Arial"/>
              </a:rPr>
              <a:t> </a:t>
            </a:r>
            <a:r>
              <a:rPr lang="ru-RU" sz="3200" b="1" i="0" u="none" strike="noStrike" cap="none" dirty="0">
                <a:solidFill>
                  <a:srgbClr val="0033CC"/>
                </a:solidFill>
                <a:latin typeface="Times New Roman" pitchFamily="18" charset="0"/>
                <a:cs typeface="Times New Roman" pitchFamily="18" charset="0"/>
                <a:sym typeface="Arial"/>
              </a:rPr>
              <a:t>муниципальных программ </a:t>
            </a:r>
            <a:r>
              <a:rPr lang="ru-RU" sz="3200" b="0" i="0" u="none" strike="noStrike" cap="none" dirty="0">
                <a:solidFill>
                  <a:srgbClr val="0033CC"/>
                </a:solidFill>
                <a:latin typeface="Times New Roman" pitchFamily="18" charset="0"/>
                <a:cs typeface="Times New Roman" pitchFamily="18" charset="0"/>
                <a:sym typeface="Arial"/>
              </a:rPr>
              <a:t>в </a:t>
            </a:r>
            <a:r>
              <a:rPr lang="ru-RU" sz="3200" b="1" i="0" u="none" strike="noStrike" cap="none" dirty="0">
                <a:solidFill>
                  <a:srgbClr val="0033CC"/>
                </a:solidFill>
                <a:latin typeface="Times New Roman" pitchFamily="18" charset="0"/>
                <a:cs typeface="Times New Roman" pitchFamily="18" charset="0"/>
                <a:sym typeface="Arial"/>
              </a:rPr>
              <a:t>2021 году </a:t>
            </a:r>
            <a:r>
              <a:rPr lang="ru-RU" sz="3200" b="0" i="0" u="none" strike="noStrike" cap="none" dirty="0" smtClean="0">
                <a:solidFill>
                  <a:srgbClr val="0033CC"/>
                </a:solidFill>
                <a:latin typeface="Times New Roman" pitchFamily="18" charset="0"/>
                <a:cs typeface="Times New Roman" pitchFamily="18" charset="0"/>
                <a:sym typeface="Arial"/>
              </a:rPr>
              <a:t>составляет               </a:t>
            </a:r>
            <a:r>
              <a:rPr lang="ru-RU" sz="3200" b="1" i="0" u="sng" strike="noStrike" cap="none" dirty="0">
                <a:solidFill>
                  <a:srgbClr val="0033CC"/>
                </a:solidFill>
                <a:latin typeface="Times New Roman" pitchFamily="18" charset="0"/>
                <a:cs typeface="Times New Roman" pitchFamily="18" charset="0"/>
                <a:sym typeface="Arial"/>
              </a:rPr>
              <a:t>3 091 </a:t>
            </a:r>
            <a:r>
              <a:rPr lang="ru-RU" sz="3200" b="1" i="0" u="sng" strike="noStrike" cap="none" dirty="0" smtClean="0">
                <a:solidFill>
                  <a:srgbClr val="0033CC"/>
                </a:solidFill>
                <a:latin typeface="Times New Roman" pitchFamily="18" charset="0"/>
                <a:cs typeface="Times New Roman" pitchFamily="18" charset="0"/>
                <a:sym typeface="Arial"/>
              </a:rPr>
              <a:t>684,77 тыс</a:t>
            </a:r>
            <a:r>
              <a:rPr lang="ru-RU" sz="3200" b="1" i="0" u="sng" strike="noStrike" cap="none" dirty="0">
                <a:solidFill>
                  <a:srgbClr val="0033CC"/>
                </a:solidFill>
                <a:latin typeface="Times New Roman" pitchFamily="18" charset="0"/>
                <a:cs typeface="Times New Roman" pitchFamily="18" charset="0"/>
                <a:sym typeface="Arial"/>
              </a:rPr>
              <a:t>. руб.</a:t>
            </a:r>
            <a:endParaRPr sz="3200" b="1" i="0" u="sng" strike="noStrike" cap="none" dirty="0">
              <a:solidFill>
                <a:srgbClr val="0033CC"/>
              </a:solidFill>
              <a:latin typeface="Times New Roman" pitchFamily="18" charset="0"/>
              <a:cs typeface="Times New Roman" pitchFamily="18" charset="0"/>
              <a:sym typeface="Arial"/>
            </a:endParaRPr>
          </a:p>
        </p:txBody>
      </p:sp>
      <p:graphicFrame>
        <p:nvGraphicFramePr>
          <p:cNvPr id="18" name="Диаграмма 17"/>
          <p:cNvGraphicFramePr/>
          <p:nvPr/>
        </p:nvGraphicFramePr>
        <p:xfrm>
          <a:off x="1219200" y="2286000"/>
          <a:ext cx="7277100" cy="4419600"/>
        </p:xfrm>
        <a:graphic>
          <a:graphicData uri="http://schemas.openxmlformats.org/drawingml/2006/chart">
            <c:chart xmlns:c="http://schemas.openxmlformats.org/drawingml/2006/chart" xmlns:r="http://schemas.openxmlformats.org/officeDocument/2006/relationships" r:id="rId4"/>
          </a:graphicData>
        </a:graphic>
      </p:graphicFrame>
      <p:sp>
        <p:nvSpPr>
          <p:cNvPr id="145" name="Google Shape;145;p6"/>
          <p:cNvSpPr txBox="1"/>
          <p:nvPr/>
        </p:nvSpPr>
        <p:spPr>
          <a:xfrm>
            <a:off x="7562850" y="2612462"/>
            <a:ext cx="6229350" cy="1579920"/>
          </a:xfrm>
          <a:prstGeom prst="rect">
            <a:avLst/>
          </a:prstGeom>
          <a:noFill/>
          <a:ln>
            <a:noFill/>
          </a:ln>
        </p:spPr>
        <p:txBody>
          <a:bodyPr spcFirstLastPara="1" wrap="square" lIns="50800" tIns="50800" rIns="50800" bIns="50800" anchor="ctr" anchorCtr="0">
            <a:spAutoFit/>
          </a:bodyPr>
          <a:lstStyle/>
          <a:p>
            <a:pPr marL="0" marR="0" lvl="0" indent="0" rtl="0">
              <a:lnSpc>
                <a:spcPct val="100000"/>
              </a:lnSpc>
              <a:spcBef>
                <a:spcPts val="0"/>
              </a:spcBef>
              <a:spcAft>
                <a:spcPts val="0"/>
              </a:spcAft>
              <a:buClr>
                <a:srgbClr val="31333D"/>
              </a:buClr>
              <a:buSzPts val="3000"/>
              <a:buFont typeface="Arial"/>
              <a:buNone/>
            </a:pPr>
            <a:r>
              <a:rPr lang="ru-RU" sz="32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Исполнение бюджета в рамках </a:t>
            </a:r>
            <a:endParaRPr lang="ru-RU" sz="3200" b="1"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a:p>
            <a:pPr marL="0" marR="0" lvl="0" indent="0" rtl="0">
              <a:lnSpc>
                <a:spcPct val="100000"/>
              </a:lnSpc>
              <a:spcBef>
                <a:spcPts val="0"/>
              </a:spcBef>
              <a:spcAft>
                <a:spcPts val="0"/>
              </a:spcAft>
              <a:buClr>
                <a:srgbClr val="31333D"/>
              </a:buClr>
              <a:buSzPts val="3000"/>
              <a:buFont typeface="Arial"/>
              <a:buNone/>
            </a:pPr>
            <a:r>
              <a:rPr lang="ru-RU" sz="3200" b="1"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муниципальных </a:t>
            </a:r>
            <a:r>
              <a:rPr lang="ru-RU" sz="32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программ </a:t>
            </a:r>
            <a:endParaRPr sz="32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a:p>
            <a:pPr marL="0" marR="0" lvl="0" indent="0" rtl="0">
              <a:lnSpc>
                <a:spcPct val="100000"/>
              </a:lnSpc>
              <a:spcBef>
                <a:spcPts val="0"/>
              </a:spcBef>
              <a:spcAft>
                <a:spcPts val="0"/>
              </a:spcAft>
              <a:buClr>
                <a:srgbClr val="31333D"/>
              </a:buClr>
              <a:buSzPts val="3000"/>
              <a:buFont typeface="Arial"/>
              <a:buNone/>
            </a:pPr>
            <a:r>
              <a:rPr lang="ru-RU" sz="3200" b="1" i="0" u="sng"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2 940 </a:t>
            </a:r>
            <a:r>
              <a:rPr lang="ru-RU" sz="3200" b="1" i="0" u="sng"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800,63 </a:t>
            </a:r>
            <a:r>
              <a:rPr lang="ru-RU" sz="3200" b="1" i="0" u="sng"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тыс. руб.</a:t>
            </a:r>
            <a:endParaRPr sz="3200" b="1" i="0" u="sng"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pic>
        <p:nvPicPr>
          <p:cNvPr id="19" name="Рисунок 18"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26" name="object 8"/>
          <p:cNvSpPr txBox="1">
            <a:spLocks/>
          </p:cNvSpPr>
          <p:nvPr/>
        </p:nvSpPr>
        <p:spPr>
          <a:xfrm>
            <a:off x="5676900" y="6067045"/>
            <a:ext cx="14401800" cy="412292"/>
          </a:xfrm>
          <a:prstGeom prst="rect">
            <a:avLst/>
          </a:prstGeom>
        </p:spPr>
        <p:txBody>
          <a:bodyPr vert="horz" wrap="square" lIns="0" tIns="12065" rIns="0" bIns="0" rtlCol="0">
            <a:spAutoFit/>
          </a:bodyPr>
          <a:lstStyle/>
          <a:p>
            <a:pPr marL="939800" marR="5080" lvl="0" indent="-927735" algn="ctr" defTabSz="914400" eaLnBrk="1" fontAlgn="auto" latinLnBrk="0" hangingPunct="1">
              <a:lnSpc>
                <a:spcPct val="100000"/>
              </a:lnSpc>
              <a:spcBef>
                <a:spcPts val="95"/>
              </a:spcBef>
              <a:spcAft>
                <a:spcPts val="0"/>
              </a:spcAft>
              <a:buClrTx/>
              <a:buSzTx/>
              <a:buFontTx/>
              <a:buNone/>
              <a:tabLst/>
              <a:defRPr/>
            </a:pPr>
            <a:r>
              <a:rPr kumimoji="0" lang="ru-RU" sz="2600" b="1" i="1" u="none" strike="noStrike" kern="0" cap="none" spc="-1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ИСПОЛНЕНИЕ</a:t>
            </a:r>
            <a:r>
              <a:rPr kumimoji="0" lang="ru-RU" sz="2600" b="1" i="1" u="none" strike="noStrike" kern="0" cap="none" spc="2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 </a:t>
            </a:r>
            <a:r>
              <a:rPr kumimoji="0" lang="ru-RU" sz="2600" b="1" i="1" u="none" strike="noStrike" kern="0" cap="none" spc="-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В </a:t>
            </a:r>
            <a:r>
              <a:rPr kumimoji="0" lang="ru-RU" sz="2600" b="1" i="1" u="none" strike="noStrike" kern="0" cap="none" spc="-1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ОБЛАСТИ </a:t>
            </a:r>
            <a:r>
              <a:rPr kumimoji="0" lang="ru-RU" sz="2600" b="1" i="1" u="none" strike="noStrike" kern="0" cap="none" spc="-63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 </a:t>
            </a:r>
            <a:r>
              <a:rPr kumimoji="0" lang="ru-RU" sz="2600" b="1" i="1" u="none" strike="noStrike" kern="0" cap="none" spc="-20"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СОЦИАЛЬНО-КУЛЬТУРНОЙ</a:t>
            </a:r>
            <a:r>
              <a:rPr kumimoji="0" lang="ru-RU" sz="2600" b="1" i="1" u="none" strike="noStrike" kern="0" cap="none" spc="30"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 </a:t>
            </a:r>
            <a:r>
              <a:rPr kumimoji="0" lang="ru-RU" sz="2600" b="1" i="1" u="none" strike="noStrike" kern="0" cap="none" spc="-5" normalizeH="0" baseline="0" noProof="0" dirty="0" smtClean="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rPr>
              <a:t>СФЕРЫ</a:t>
            </a:r>
            <a:endParaRPr kumimoji="0" lang="ru-RU" sz="2600" b="1" i="1" u="none" strike="noStrike" kern="0" cap="none" spc="-35" normalizeH="0" baseline="0" noProof="0" dirty="0">
              <a:ln>
                <a:noFill/>
              </a:ln>
              <a:solidFill>
                <a:srgbClr val="0000FF"/>
              </a:solidFill>
              <a:effectLst>
                <a:outerShdw blurRad="38100" dist="38100" dir="2700000" algn="tl">
                  <a:srgbClr val="000000">
                    <a:alpha val="43137"/>
                  </a:srgbClr>
                </a:outerShdw>
              </a:effectLst>
              <a:uLnTx/>
              <a:uFillTx/>
              <a:latin typeface="Times New Roman"/>
              <a:ea typeface="+mj-ea"/>
              <a:cs typeface="Times New Roman"/>
            </a:endParaRPr>
          </a:p>
        </p:txBody>
      </p:sp>
      <p:grpSp>
        <p:nvGrpSpPr>
          <p:cNvPr id="27" name="object 9"/>
          <p:cNvGrpSpPr/>
          <p:nvPr/>
        </p:nvGrpSpPr>
        <p:grpSpPr>
          <a:xfrm>
            <a:off x="876300" y="6676645"/>
            <a:ext cx="22898100" cy="7030213"/>
            <a:chOff x="368045" y="1626869"/>
            <a:chExt cx="13638276" cy="7030213"/>
          </a:xfrm>
        </p:grpSpPr>
        <p:pic>
          <p:nvPicPr>
            <p:cNvPr id="28" name="object 12"/>
            <p:cNvPicPr/>
            <p:nvPr/>
          </p:nvPicPr>
          <p:blipFill>
            <a:blip r:embed="rId6" cstate="print"/>
            <a:stretch>
              <a:fillRect/>
            </a:stretch>
          </p:blipFill>
          <p:spPr>
            <a:xfrm>
              <a:off x="368045" y="1626869"/>
              <a:ext cx="13638276" cy="3774186"/>
            </a:xfrm>
            <a:prstGeom prst="rect">
              <a:avLst/>
            </a:prstGeom>
          </p:spPr>
        </p:pic>
        <p:sp>
          <p:nvSpPr>
            <p:cNvPr id="29" name="object 13"/>
            <p:cNvSpPr/>
            <p:nvPr/>
          </p:nvSpPr>
          <p:spPr>
            <a:xfrm>
              <a:off x="398144" y="1656969"/>
              <a:ext cx="13531850" cy="3667760"/>
            </a:xfrm>
            <a:custGeom>
              <a:avLst/>
              <a:gdLst/>
              <a:ahLst/>
              <a:cxnLst/>
              <a:rect l="l" t="t" r="r" b="b"/>
              <a:pathLst>
                <a:path w="13531850" h="3667760">
                  <a:moveTo>
                    <a:pt x="13164820" y="0"/>
                  </a:moveTo>
                  <a:lnTo>
                    <a:pt x="366750" y="0"/>
                  </a:lnTo>
                  <a:lnTo>
                    <a:pt x="320745" y="2857"/>
                  </a:lnTo>
                  <a:lnTo>
                    <a:pt x="276446" y="11201"/>
                  </a:lnTo>
                  <a:lnTo>
                    <a:pt x="234196" y="24688"/>
                  </a:lnTo>
                  <a:lnTo>
                    <a:pt x="194338" y="42973"/>
                  </a:lnTo>
                  <a:lnTo>
                    <a:pt x="157217" y="65713"/>
                  </a:lnTo>
                  <a:lnTo>
                    <a:pt x="123176" y="92565"/>
                  </a:lnTo>
                  <a:lnTo>
                    <a:pt x="92558" y="123185"/>
                  </a:lnTo>
                  <a:lnTo>
                    <a:pt x="65709" y="157228"/>
                  </a:lnTo>
                  <a:lnTo>
                    <a:pt x="42970" y="194352"/>
                  </a:lnTo>
                  <a:lnTo>
                    <a:pt x="24686" y="234212"/>
                  </a:lnTo>
                  <a:lnTo>
                    <a:pt x="11200" y="276466"/>
                  </a:lnTo>
                  <a:lnTo>
                    <a:pt x="2857" y="320768"/>
                  </a:lnTo>
                  <a:lnTo>
                    <a:pt x="0" y="366775"/>
                  </a:lnTo>
                  <a:lnTo>
                    <a:pt x="0" y="3300729"/>
                  </a:lnTo>
                  <a:lnTo>
                    <a:pt x="2857" y="3346737"/>
                  </a:lnTo>
                  <a:lnTo>
                    <a:pt x="11200" y="3391039"/>
                  </a:lnTo>
                  <a:lnTo>
                    <a:pt x="24686" y="3433293"/>
                  </a:lnTo>
                  <a:lnTo>
                    <a:pt x="42970" y="3473153"/>
                  </a:lnTo>
                  <a:lnTo>
                    <a:pt x="65709" y="3510277"/>
                  </a:lnTo>
                  <a:lnTo>
                    <a:pt x="92558" y="3544320"/>
                  </a:lnTo>
                  <a:lnTo>
                    <a:pt x="123176" y="3574940"/>
                  </a:lnTo>
                  <a:lnTo>
                    <a:pt x="157217" y="3601792"/>
                  </a:lnTo>
                  <a:lnTo>
                    <a:pt x="194338" y="3624532"/>
                  </a:lnTo>
                  <a:lnTo>
                    <a:pt x="234196" y="3642817"/>
                  </a:lnTo>
                  <a:lnTo>
                    <a:pt x="276446" y="3656304"/>
                  </a:lnTo>
                  <a:lnTo>
                    <a:pt x="320745" y="3664648"/>
                  </a:lnTo>
                  <a:lnTo>
                    <a:pt x="366750" y="3667505"/>
                  </a:lnTo>
                  <a:lnTo>
                    <a:pt x="13164820" y="3667505"/>
                  </a:lnTo>
                  <a:lnTo>
                    <a:pt x="13210827" y="3664648"/>
                  </a:lnTo>
                  <a:lnTo>
                    <a:pt x="13255129" y="3656304"/>
                  </a:lnTo>
                  <a:lnTo>
                    <a:pt x="13297383" y="3642817"/>
                  </a:lnTo>
                  <a:lnTo>
                    <a:pt x="13337243" y="3624532"/>
                  </a:lnTo>
                  <a:lnTo>
                    <a:pt x="13374367" y="3601792"/>
                  </a:lnTo>
                  <a:lnTo>
                    <a:pt x="13408410" y="3574940"/>
                  </a:lnTo>
                  <a:lnTo>
                    <a:pt x="13439030" y="3544320"/>
                  </a:lnTo>
                  <a:lnTo>
                    <a:pt x="13465882" y="3510277"/>
                  </a:lnTo>
                  <a:lnTo>
                    <a:pt x="13488622" y="3473153"/>
                  </a:lnTo>
                  <a:lnTo>
                    <a:pt x="13506907" y="3433293"/>
                  </a:lnTo>
                  <a:lnTo>
                    <a:pt x="13520394" y="3391039"/>
                  </a:lnTo>
                  <a:lnTo>
                    <a:pt x="13528738" y="3346737"/>
                  </a:lnTo>
                  <a:lnTo>
                    <a:pt x="13531596" y="3300729"/>
                  </a:lnTo>
                  <a:lnTo>
                    <a:pt x="13531596" y="366775"/>
                  </a:lnTo>
                  <a:lnTo>
                    <a:pt x="13528738" y="320768"/>
                  </a:lnTo>
                  <a:lnTo>
                    <a:pt x="13520394" y="276466"/>
                  </a:lnTo>
                  <a:lnTo>
                    <a:pt x="13506907" y="234212"/>
                  </a:lnTo>
                  <a:lnTo>
                    <a:pt x="13488622" y="194352"/>
                  </a:lnTo>
                  <a:lnTo>
                    <a:pt x="13465882" y="157228"/>
                  </a:lnTo>
                  <a:lnTo>
                    <a:pt x="13439030" y="123185"/>
                  </a:lnTo>
                  <a:lnTo>
                    <a:pt x="13408410" y="92565"/>
                  </a:lnTo>
                  <a:lnTo>
                    <a:pt x="13374367" y="65713"/>
                  </a:lnTo>
                  <a:lnTo>
                    <a:pt x="13337243" y="42973"/>
                  </a:lnTo>
                  <a:lnTo>
                    <a:pt x="13297383" y="24688"/>
                  </a:lnTo>
                  <a:lnTo>
                    <a:pt x="13255129" y="11201"/>
                  </a:lnTo>
                  <a:lnTo>
                    <a:pt x="13210827" y="2857"/>
                  </a:lnTo>
                  <a:lnTo>
                    <a:pt x="13164820" y="0"/>
                  </a:lnTo>
                  <a:close/>
                </a:path>
              </a:pathLst>
            </a:custGeom>
            <a:solidFill>
              <a:srgbClr val="BDD7E3">
                <a:alpha val="90194"/>
              </a:srgbClr>
            </a:solidFill>
          </p:spPr>
          <p:txBody>
            <a:bodyPr wrap="square" lIns="0" tIns="0" rIns="0" bIns="0" rtlCol="0"/>
            <a:lstStyle/>
            <a:p>
              <a:endParaRPr dirty="0"/>
            </a:p>
          </p:txBody>
        </p:sp>
        <p:sp>
          <p:nvSpPr>
            <p:cNvPr id="30" name="object 14"/>
            <p:cNvSpPr/>
            <p:nvPr/>
          </p:nvSpPr>
          <p:spPr>
            <a:xfrm>
              <a:off x="398144" y="1656969"/>
              <a:ext cx="13531850" cy="3667760"/>
            </a:xfrm>
            <a:custGeom>
              <a:avLst/>
              <a:gdLst/>
              <a:ahLst/>
              <a:cxnLst/>
              <a:rect l="l" t="t" r="r" b="b"/>
              <a:pathLst>
                <a:path w="13531850" h="3667760">
                  <a:moveTo>
                    <a:pt x="0" y="366775"/>
                  </a:moveTo>
                  <a:lnTo>
                    <a:pt x="2857" y="320768"/>
                  </a:lnTo>
                  <a:lnTo>
                    <a:pt x="11200" y="276466"/>
                  </a:lnTo>
                  <a:lnTo>
                    <a:pt x="24686" y="234212"/>
                  </a:lnTo>
                  <a:lnTo>
                    <a:pt x="42970" y="194352"/>
                  </a:lnTo>
                  <a:lnTo>
                    <a:pt x="65709" y="157228"/>
                  </a:lnTo>
                  <a:lnTo>
                    <a:pt x="92558" y="123185"/>
                  </a:lnTo>
                  <a:lnTo>
                    <a:pt x="123176" y="92565"/>
                  </a:lnTo>
                  <a:lnTo>
                    <a:pt x="157217" y="65713"/>
                  </a:lnTo>
                  <a:lnTo>
                    <a:pt x="194338" y="42973"/>
                  </a:lnTo>
                  <a:lnTo>
                    <a:pt x="234196" y="24688"/>
                  </a:lnTo>
                  <a:lnTo>
                    <a:pt x="276446" y="11201"/>
                  </a:lnTo>
                  <a:lnTo>
                    <a:pt x="320745" y="2857"/>
                  </a:lnTo>
                  <a:lnTo>
                    <a:pt x="366750" y="0"/>
                  </a:lnTo>
                  <a:lnTo>
                    <a:pt x="13164820" y="0"/>
                  </a:lnTo>
                  <a:lnTo>
                    <a:pt x="13210827" y="2857"/>
                  </a:lnTo>
                  <a:lnTo>
                    <a:pt x="13255129" y="11201"/>
                  </a:lnTo>
                  <a:lnTo>
                    <a:pt x="13297383" y="24688"/>
                  </a:lnTo>
                  <a:lnTo>
                    <a:pt x="13337243" y="42973"/>
                  </a:lnTo>
                  <a:lnTo>
                    <a:pt x="13374367" y="65713"/>
                  </a:lnTo>
                  <a:lnTo>
                    <a:pt x="13408410" y="92565"/>
                  </a:lnTo>
                  <a:lnTo>
                    <a:pt x="13439030" y="123185"/>
                  </a:lnTo>
                  <a:lnTo>
                    <a:pt x="13465882" y="157228"/>
                  </a:lnTo>
                  <a:lnTo>
                    <a:pt x="13488622" y="194352"/>
                  </a:lnTo>
                  <a:lnTo>
                    <a:pt x="13506907" y="234212"/>
                  </a:lnTo>
                  <a:lnTo>
                    <a:pt x="13520394" y="276466"/>
                  </a:lnTo>
                  <a:lnTo>
                    <a:pt x="13528738" y="320768"/>
                  </a:lnTo>
                  <a:lnTo>
                    <a:pt x="13531596" y="366775"/>
                  </a:lnTo>
                  <a:lnTo>
                    <a:pt x="13531596" y="3300729"/>
                  </a:lnTo>
                  <a:lnTo>
                    <a:pt x="13528738" y="3346737"/>
                  </a:lnTo>
                  <a:lnTo>
                    <a:pt x="13520394" y="3391039"/>
                  </a:lnTo>
                  <a:lnTo>
                    <a:pt x="13506907" y="3433293"/>
                  </a:lnTo>
                  <a:lnTo>
                    <a:pt x="13488622" y="3473153"/>
                  </a:lnTo>
                  <a:lnTo>
                    <a:pt x="13465882" y="3510277"/>
                  </a:lnTo>
                  <a:lnTo>
                    <a:pt x="13439030" y="3544320"/>
                  </a:lnTo>
                  <a:lnTo>
                    <a:pt x="13408410" y="3574940"/>
                  </a:lnTo>
                  <a:lnTo>
                    <a:pt x="13374367" y="3601792"/>
                  </a:lnTo>
                  <a:lnTo>
                    <a:pt x="13337243" y="3624532"/>
                  </a:lnTo>
                  <a:lnTo>
                    <a:pt x="13297383" y="3642817"/>
                  </a:lnTo>
                  <a:lnTo>
                    <a:pt x="13255129" y="3656304"/>
                  </a:lnTo>
                  <a:lnTo>
                    <a:pt x="13210827" y="3664648"/>
                  </a:lnTo>
                  <a:lnTo>
                    <a:pt x="13164820" y="3667505"/>
                  </a:lnTo>
                  <a:lnTo>
                    <a:pt x="366750" y="3667505"/>
                  </a:lnTo>
                  <a:lnTo>
                    <a:pt x="320745" y="3664648"/>
                  </a:lnTo>
                  <a:lnTo>
                    <a:pt x="276446" y="3656304"/>
                  </a:lnTo>
                  <a:lnTo>
                    <a:pt x="234196" y="3642817"/>
                  </a:lnTo>
                  <a:lnTo>
                    <a:pt x="194338" y="3624532"/>
                  </a:lnTo>
                  <a:lnTo>
                    <a:pt x="157217" y="3601792"/>
                  </a:lnTo>
                  <a:lnTo>
                    <a:pt x="123176" y="3574940"/>
                  </a:lnTo>
                  <a:lnTo>
                    <a:pt x="92558" y="3544320"/>
                  </a:lnTo>
                  <a:lnTo>
                    <a:pt x="65709" y="3510277"/>
                  </a:lnTo>
                  <a:lnTo>
                    <a:pt x="42970" y="3473153"/>
                  </a:lnTo>
                  <a:lnTo>
                    <a:pt x="24686" y="3433293"/>
                  </a:lnTo>
                  <a:lnTo>
                    <a:pt x="11200" y="3391039"/>
                  </a:lnTo>
                  <a:lnTo>
                    <a:pt x="2857" y="3346737"/>
                  </a:lnTo>
                  <a:lnTo>
                    <a:pt x="0" y="3300729"/>
                  </a:lnTo>
                  <a:lnTo>
                    <a:pt x="0" y="366775"/>
                  </a:lnTo>
                  <a:close/>
                </a:path>
              </a:pathLst>
            </a:custGeom>
            <a:ln w="9906">
              <a:solidFill>
                <a:srgbClr val="BDD7E3"/>
              </a:solidFill>
            </a:ln>
          </p:spPr>
          <p:txBody>
            <a:bodyPr wrap="square" lIns="0" tIns="0" rIns="0" bIns="0" rtlCol="0"/>
            <a:lstStyle/>
            <a:p>
              <a:endParaRPr dirty="0"/>
            </a:p>
          </p:txBody>
        </p:sp>
        <p:pic>
          <p:nvPicPr>
            <p:cNvPr id="31" name="object 15"/>
            <p:cNvPicPr/>
            <p:nvPr/>
          </p:nvPicPr>
          <p:blipFill>
            <a:blip r:embed="rId7" cstate="print"/>
            <a:stretch>
              <a:fillRect/>
            </a:stretch>
          </p:blipFill>
          <p:spPr>
            <a:xfrm>
              <a:off x="752855" y="2097786"/>
              <a:ext cx="2531194" cy="5450586"/>
            </a:xfrm>
            <a:prstGeom prst="rect">
              <a:avLst/>
            </a:prstGeom>
          </p:spPr>
        </p:pic>
        <p:pic>
          <p:nvPicPr>
            <p:cNvPr id="32" name="object 16"/>
            <p:cNvPicPr/>
            <p:nvPr/>
          </p:nvPicPr>
          <p:blipFill>
            <a:blip r:embed="rId8" cstate="print"/>
            <a:stretch>
              <a:fillRect/>
            </a:stretch>
          </p:blipFill>
          <p:spPr>
            <a:xfrm>
              <a:off x="772668" y="5320284"/>
              <a:ext cx="2488689" cy="3336798"/>
            </a:xfrm>
            <a:prstGeom prst="rect">
              <a:avLst/>
            </a:prstGeom>
          </p:spPr>
        </p:pic>
        <p:sp>
          <p:nvSpPr>
            <p:cNvPr id="34" name="object 18"/>
            <p:cNvSpPr/>
            <p:nvPr/>
          </p:nvSpPr>
          <p:spPr>
            <a:xfrm>
              <a:off x="797813" y="5345429"/>
              <a:ext cx="2429504" cy="3240405"/>
            </a:xfrm>
            <a:custGeom>
              <a:avLst/>
              <a:gdLst/>
              <a:ahLst/>
              <a:cxnLst/>
              <a:rect l="l" t="t" r="r" b="b"/>
              <a:pathLst>
                <a:path w="2956560" h="3240404">
                  <a:moveTo>
                    <a:pt x="2956560" y="0"/>
                  </a:moveTo>
                  <a:lnTo>
                    <a:pt x="0" y="0"/>
                  </a:lnTo>
                  <a:lnTo>
                    <a:pt x="0" y="2929636"/>
                  </a:lnTo>
                  <a:lnTo>
                    <a:pt x="3365" y="2975509"/>
                  </a:lnTo>
                  <a:lnTo>
                    <a:pt x="13143" y="3019290"/>
                  </a:lnTo>
                  <a:lnTo>
                    <a:pt x="28853" y="3060499"/>
                  </a:lnTo>
                  <a:lnTo>
                    <a:pt x="50013" y="3098657"/>
                  </a:lnTo>
                  <a:lnTo>
                    <a:pt x="76145" y="3133284"/>
                  </a:lnTo>
                  <a:lnTo>
                    <a:pt x="106768" y="3163900"/>
                  </a:lnTo>
                  <a:lnTo>
                    <a:pt x="141401" y="3190025"/>
                  </a:lnTo>
                  <a:lnTo>
                    <a:pt x="179565" y="3211180"/>
                  </a:lnTo>
                  <a:lnTo>
                    <a:pt x="220780" y="3226884"/>
                  </a:lnTo>
                  <a:lnTo>
                    <a:pt x="264564" y="3236659"/>
                  </a:lnTo>
                  <a:lnTo>
                    <a:pt x="31043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60" y="2929636"/>
                  </a:lnTo>
                  <a:lnTo>
                    <a:pt x="2956560" y="0"/>
                  </a:lnTo>
                  <a:close/>
                </a:path>
              </a:pathLst>
            </a:custGeom>
            <a:solidFill>
              <a:srgbClr val="A6A6A6"/>
            </a:solidFill>
          </p:spPr>
          <p:txBody>
            <a:bodyPr wrap="square" lIns="0" tIns="0" rIns="0" bIns="0" rtlCol="0"/>
            <a:lstStyle/>
            <a:p>
              <a:endParaRPr dirty="0"/>
            </a:p>
          </p:txBody>
        </p:sp>
      </p:grpSp>
      <p:sp>
        <p:nvSpPr>
          <p:cNvPr id="35" name="object 22"/>
          <p:cNvSpPr txBox="1"/>
          <p:nvPr/>
        </p:nvSpPr>
        <p:spPr>
          <a:xfrm>
            <a:off x="1866900" y="10696195"/>
            <a:ext cx="3429000" cy="1733808"/>
          </a:xfrm>
          <a:prstGeom prst="rect">
            <a:avLst/>
          </a:prstGeom>
        </p:spPr>
        <p:txBody>
          <a:bodyPr vert="horz" wrap="square" lIns="0" tIns="55880" rIns="0" bIns="0" rtlCol="0">
            <a:spAutoFit/>
          </a:bodyPr>
          <a:lstStyle/>
          <a:p>
            <a:pPr marL="274955" marR="266700" algn="ctr">
              <a:spcBef>
                <a:spcPts val="440"/>
              </a:spcBef>
            </a:pPr>
            <a:r>
              <a:rPr lang="ru-RU" sz="2800" b="1" spc="-25" dirty="0" smtClean="0">
                <a:latin typeface="Times New Roman"/>
                <a:cs typeface="Times New Roman"/>
              </a:rPr>
              <a:t>Культура города Минусинска</a:t>
            </a:r>
          </a:p>
          <a:p>
            <a:pPr marL="274955" marR="266700" algn="ctr">
              <a:lnSpc>
                <a:spcPts val="2070"/>
              </a:lnSpc>
              <a:spcBef>
                <a:spcPts val="440"/>
              </a:spcBef>
            </a:pPr>
            <a:endParaRPr sz="2000" dirty="0">
              <a:latin typeface="Times New Roman"/>
              <a:cs typeface="Times New Roman"/>
            </a:endParaRPr>
          </a:p>
          <a:p>
            <a:pPr algn="ctr">
              <a:lnSpc>
                <a:spcPct val="100000"/>
              </a:lnSpc>
              <a:spcBef>
                <a:spcPts val="459"/>
              </a:spcBef>
            </a:pPr>
            <a:r>
              <a:rPr lang="ru-RU" sz="2800" b="1" spc="-5" dirty="0" smtClean="0">
                <a:solidFill>
                  <a:srgbClr val="0D03DB"/>
                </a:solidFill>
                <a:latin typeface="Times New Roman"/>
                <a:cs typeface="Times New Roman"/>
              </a:rPr>
              <a:t>297 340,11</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20" dirty="0">
                <a:solidFill>
                  <a:srgbClr val="0D03DB"/>
                </a:solidFill>
                <a:latin typeface="Times New Roman"/>
                <a:cs typeface="Times New Roman"/>
              </a:rPr>
              <a:t> </a:t>
            </a:r>
            <a:r>
              <a:rPr sz="2800" b="1" spc="-15" dirty="0">
                <a:solidFill>
                  <a:srgbClr val="0D03DB"/>
                </a:solidFill>
                <a:latin typeface="Times New Roman"/>
                <a:cs typeface="Times New Roman"/>
              </a:rPr>
              <a:t>руб.</a:t>
            </a:r>
            <a:endParaRPr sz="2800" dirty="0">
              <a:latin typeface="Times New Roman"/>
              <a:cs typeface="Times New Roman"/>
            </a:endParaRPr>
          </a:p>
        </p:txBody>
      </p:sp>
      <p:grpSp>
        <p:nvGrpSpPr>
          <p:cNvPr id="36" name="object 23"/>
          <p:cNvGrpSpPr/>
          <p:nvPr/>
        </p:nvGrpSpPr>
        <p:grpSpPr>
          <a:xfrm>
            <a:off x="7505700" y="7156704"/>
            <a:ext cx="3943350" cy="6559296"/>
            <a:chOff x="4019550" y="2097786"/>
            <a:chExt cx="3067810" cy="6559296"/>
          </a:xfrm>
        </p:grpSpPr>
        <p:pic>
          <p:nvPicPr>
            <p:cNvPr id="37" name="object 24"/>
            <p:cNvPicPr/>
            <p:nvPr/>
          </p:nvPicPr>
          <p:blipFill>
            <a:blip r:embed="rId9" cstate="print"/>
            <a:stretch>
              <a:fillRect/>
            </a:stretch>
          </p:blipFill>
          <p:spPr>
            <a:xfrm>
              <a:off x="4019550" y="2097786"/>
              <a:ext cx="3034283" cy="5450586"/>
            </a:xfrm>
            <a:prstGeom prst="rect">
              <a:avLst/>
            </a:prstGeom>
          </p:spPr>
        </p:pic>
        <p:pic>
          <p:nvPicPr>
            <p:cNvPr id="38" name="object 25"/>
            <p:cNvPicPr/>
            <p:nvPr/>
          </p:nvPicPr>
          <p:blipFill>
            <a:blip r:embed="rId8" cstate="print"/>
            <a:stretch>
              <a:fillRect/>
            </a:stretch>
          </p:blipFill>
          <p:spPr>
            <a:xfrm>
              <a:off x="4034027" y="5320284"/>
              <a:ext cx="3053333" cy="3336798"/>
            </a:xfrm>
            <a:prstGeom prst="rect">
              <a:avLst/>
            </a:prstGeom>
          </p:spPr>
        </p:pic>
        <p:pic>
          <p:nvPicPr>
            <p:cNvPr id="39" name="object 26"/>
            <p:cNvPicPr/>
            <p:nvPr/>
          </p:nvPicPr>
          <p:blipFill>
            <a:blip r:embed="rId10" cstate="print"/>
            <a:stretch>
              <a:fillRect/>
            </a:stretch>
          </p:blipFill>
          <p:spPr>
            <a:xfrm>
              <a:off x="4130039" y="5361432"/>
              <a:ext cx="2926080" cy="1786889"/>
            </a:xfrm>
            <a:prstGeom prst="rect">
              <a:avLst/>
            </a:prstGeom>
          </p:spPr>
        </p:pic>
        <p:sp>
          <p:nvSpPr>
            <p:cNvPr id="40" name="object 27"/>
            <p:cNvSpPr/>
            <p:nvPr/>
          </p:nvSpPr>
          <p:spPr>
            <a:xfrm>
              <a:off x="4059173" y="5345430"/>
              <a:ext cx="2956560" cy="3240405"/>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92D050"/>
            </a:solidFill>
          </p:spPr>
          <p:txBody>
            <a:bodyPr wrap="square" lIns="0" tIns="0" rIns="0" bIns="0" rtlCol="0"/>
            <a:lstStyle/>
            <a:p>
              <a:endParaRPr dirty="0"/>
            </a:p>
          </p:txBody>
        </p:sp>
      </p:grpSp>
      <p:sp>
        <p:nvSpPr>
          <p:cNvPr id="41" name="object 30"/>
          <p:cNvSpPr txBox="1"/>
          <p:nvPr/>
        </p:nvSpPr>
        <p:spPr>
          <a:xfrm>
            <a:off x="7505700" y="10715245"/>
            <a:ext cx="3790950" cy="2705869"/>
          </a:xfrm>
          <a:prstGeom prst="rect">
            <a:avLst/>
          </a:prstGeom>
        </p:spPr>
        <p:txBody>
          <a:bodyPr vert="horz" wrap="square" lIns="0" tIns="55880" rIns="0" bIns="0" rtlCol="0">
            <a:spAutoFit/>
          </a:bodyPr>
          <a:lstStyle/>
          <a:p>
            <a:pPr marL="163195" marR="5080" indent="-151130" algn="ctr">
              <a:spcBef>
                <a:spcPts val="440"/>
              </a:spcBef>
            </a:pPr>
            <a:r>
              <a:rPr lang="ru-RU" sz="2800" b="1" spc="-5" dirty="0" smtClean="0">
                <a:latin typeface="Times New Roman"/>
                <a:cs typeface="Times New Roman"/>
              </a:rPr>
              <a:t>Физическая культура и спорт в муниципальном образовании город Минусинск</a:t>
            </a:r>
            <a:endParaRPr sz="2800" dirty="0">
              <a:latin typeface="Times New Roman"/>
              <a:cs typeface="Times New Roman"/>
            </a:endParaRPr>
          </a:p>
          <a:p>
            <a:pPr marL="201295">
              <a:spcBef>
                <a:spcPts val="459"/>
              </a:spcBef>
            </a:pPr>
            <a:r>
              <a:rPr lang="ru-RU" sz="2800" b="1" spc="-5" dirty="0" smtClean="0">
                <a:solidFill>
                  <a:srgbClr val="0D03DB"/>
                </a:solidFill>
                <a:latin typeface="Times New Roman"/>
                <a:cs typeface="Times New Roman"/>
              </a:rPr>
              <a:t>82 456,09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20" dirty="0">
                <a:solidFill>
                  <a:srgbClr val="0D03DB"/>
                </a:solidFill>
                <a:latin typeface="Times New Roman"/>
                <a:cs typeface="Times New Roman"/>
              </a:rPr>
              <a:t> </a:t>
            </a:r>
            <a:r>
              <a:rPr sz="2800" b="1" spc="-15" dirty="0">
                <a:solidFill>
                  <a:srgbClr val="0D03DB"/>
                </a:solidFill>
                <a:latin typeface="Times New Roman"/>
                <a:cs typeface="Times New Roman"/>
              </a:rPr>
              <a:t>руб.</a:t>
            </a:r>
            <a:endParaRPr sz="2800" dirty="0">
              <a:latin typeface="Times New Roman"/>
              <a:cs typeface="Times New Roman"/>
            </a:endParaRPr>
          </a:p>
        </p:txBody>
      </p:sp>
      <p:grpSp>
        <p:nvGrpSpPr>
          <p:cNvPr id="42" name="object 31"/>
          <p:cNvGrpSpPr/>
          <p:nvPr/>
        </p:nvGrpSpPr>
        <p:grpSpPr>
          <a:xfrm>
            <a:off x="13315950" y="10379202"/>
            <a:ext cx="3982212" cy="3336798"/>
            <a:chOff x="7312913" y="5320284"/>
            <a:chExt cx="3052572" cy="3336798"/>
          </a:xfrm>
        </p:grpSpPr>
        <p:pic>
          <p:nvPicPr>
            <p:cNvPr id="43" name="object 33"/>
            <p:cNvPicPr/>
            <p:nvPr/>
          </p:nvPicPr>
          <p:blipFill>
            <a:blip r:embed="rId8" cstate="print"/>
            <a:stretch>
              <a:fillRect/>
            </a:stretch>
          </p:blipFill>
          <p:spPr>
            <a:xfrm>
              <a:off x="7312913" y="5320284"/>
              <a:ext cx="3052572" cy="3336798"/>
            </a:xfrm>
            <a:prstGeom prst="rect">
              <a:avLst/>
            </a:prstGeom>
          </p:spPr>
        </p:pic>
        <p:pic>
          <p:nvPicPr>
            <p:cNvPr id="44" name="object 34"/>
            <p:cNvPicPr/>
            <p:nvPr/>
          </p:nvPicPr>
          <p:blipFill>
            <a:blip r:embed="rId11" cstate="print"/>
            <a:stretch>
              <a:fillRect/>
            </a:stretch>
          </p:blipFill>
          <p:spPr>
            <a:xfrm>
              <a:off x="7440929" y="5361432"/>
              <a:ext cx="2860548" cy="2881122"/>
            </a:xfrm>
            <a:prstGeom prst="rect">
              <a:avLst/>
            </a:prstGeom>
          </p:spPr>
        </p:pic>
        <p:pic>
          <p:nvPicPr>
            <p:cNvPr id="45" name="object 35"/>
            <p:cNvPicPr/>
            <p:nvPr/>
          </p:nvPicPr>
          <p:blipFill>
            <a:blip r:embed="rId12" cstate="print"/>
            <a:stretch>
              <a:fillRect/>
            </a:stretch>
          </p:blipFill>
          <p:spPr>
            <a:xfrm>
              <a:off x="7338059" y="5345430"/>
              <a:ext cx="2955798" cy="3240024"/>
            </a:xfrm>
            <a:prstGeom prst="rect">
              <a:avLst/>
            </a:prstGeom>
          </p:spPr>
        </p:pic>
      </p:grpSp>
      <p:sp>
        <p:nvSpPr>
          <p:cNvPr id="46" name="object 38"/>
          <p:cNvSpPr txBox="1"/>
          <p:nvPr/>
        </p:nvSpPr>
        <p:spPr>
          <a:xfrm>
            <a:off x="13411200" y="10867645"/>
            <a:ext cx="3771900" cy="1812676"/>
          </a:xfrm>
          <a:prstGeom prst="rect">
            <a:avLst/>
          </a:prstGeom>
        </p:spPr>
        <p:txBody>
          <a:bodyPr vert="horz" wrap="square" lIns="0" tIns="12065" rIns="0" bIns="0" rtlCol="0">
            <a:spAutoFit/>
          </a:bodyPr>
          <a:lstStyle/>
          <a:p>
            <a:pPr algn="ctr">
              <a:spcBef>
                <a:spcPts val="95"/>
              </a:spcBef>
            </a:pPr>
            <a:r>
              <a:rPr lang="ru-RU" sz="2800" b="1" spc="-10" dirty="0" smtClean="0">
                <a:latin typeface="Times New Roman"/>
                <a:cs typeface="Times New Roman"/>
              </a:rPr>
              <a:t>Молодежь </a:t>
            </a:r>
          </a:p>
          <a:p>
            <a:pPr algn="ctr">
              <a:spcBef>
                <a:spcPts val="95"/>
              </a:spcBef>
            </a:pPr>
            <a:r>
              <a:rPr lang="ru-RU" sz="2800" b="1" spc="-10" dirty="0" smtClean="0">
                <a:latin typeface="Times New Roman"/>
                <a:cs typeface="Times New Roman"/>
              </a:rPr>
              <a:t>Минусинска</a:t>
            </a:r>
          </a:p>
          <a:p>
            <a:pPr algn="ctr">
              <a:spcBef>
                <a:spcPts val="95"/>
              </a:spcBef>
            </a:pPr>
            <a:endParaRPr lang="ru-RU" sz="2800" b="1" spc="-10" dirty="0" smtClean="0">
              <a:latin typeface="Times New Roman"/>
              <a:cs typeface="Times New Roman"/>
            </a:endParaRPr>
          </a:p>
          <a:p>
            <a:pPr algn="ctr">
              <a:lnSpc>
                <a:spcPct val="100000"/>
              </a:lnSpc>
              <a:spcBef>
                <a:spcPts val="430"/>
              </a:spcBef>
            </a:pPr>
            <a:r>
              <a:rPr lang="ru-RU" sz="2800" b="1" dirty="0" smtClean="0">
                <a:solidFill>
                  <a:srgbClr val="0D03DB"/>
                </a:solidFill>
                <a:latin typeface="Times New Roman"/>
                <a:cs typeface="Times New Roman"/>
              </a:rPr>
              <a:t>23 381,12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30" dirty="0">
                <a:solidFill>
                  <a:srgbClr val="0D03DB"/>
                </a:solidFill>
                <a:latin typeface="Times New Roman"/>
                <a:cs typeface="Times New Roman"/>
              </a:rPr>
              <a:t> </a:t>
            </a:r>
            <a:r>
              <a:rPr sz="2800" b="1" spc="-20" dirty="0">
                <a:solidFill>
                  <a:srgbClr val="0D03DB"/>
                </a:solidFill>
                <a:latin typeface="Times New Roman"/>
                <a:cs typeface="Times New Roman"/>
              </a:rPr>
              <a:t>руб.</a:t>
            </a:r>
            <a:endParaRPr sz="2800" dirty="0">
              <a:latin typeface="Times New Roman"/>
              <a:cs typeface="Times New Roman"/>
            </a:endParaRPr>
          </a:p>
        </p:txBody>
      </p:sp>
      <p:grpSp>
        <p:nvGrpSpPr>
          <p:cNvPr id="47" name="object 39"/>
          <p:cNvGrpSpPr/>
          <p:nvPr/>
        </p:nvGrpSpPr>
        <p:grpSpPr>
          <a:xfrm>
            <a:off x="18935700" y="7133845"/>
            <a:ext cx="3905250" cy="6582155"/>
            <a:chOff x="10500359" y="2074926"/>
            <a:chExt cx="3090672" cy="6582155"/>
          </a:xfrm>
        </p:grpSpPr>
        <p:pic>
          <p:nvPicPr>
            <p:cNvPr id="48" name="object 40"/>
            <p:cNvPicPr/>
            <p:nvPr/>
          </p:nvPicPr>
          <p:blipFill>
            <a:blip r:embed="rId13" cstate="print"/>
            <a:stretch>
              <a:fillRect/>
            </a:stretch>
          </p:blipFill>
          <p:spPr>
            <a:xfrm>
              <a:off x="10500359" y="2074926"/>
              <a:ext cx="3079242" cy="5539740"/>
            </a:xfrm>
            <a:prstGeom prst="rect">
              <a:avLst/>
            </a:prstGeom>
          </p:spPr>
        </p:pic>
        <p:pic>
          <p:nvPicPr>
            <p:cNvPr id="49" name="object 41"/>
            <p:cNvPicPr/>
            <p:nvPr/>
          </p:nvPicPr>
          <p:blipFill>
            <a:blip r:embed="rId8" cstate="print"/>
            <a:stretch>
              <a:fillRect/>
            </a:stretch>
          </p:blipFill>
          <p:spPr>
            <a:xfrm>
              <a:off x="10537697" y="5320283"/>
              <a:ext cx="3053334" cy="3336798"/>
            </a:xfrm>
            <a:prstGeom prst="rect">
              <a:avLst/>
            </a:prstGeom>
          </p:spPr>
        </p:pic>
        <p:pic>
          <p:nvPicPr>
            <p:cNvPr id="50" name="object 42"/>
            <p:cNvPicPr/>
            <p:nvPr/>
          </p:nvPicPr>
          <p:blipFill>
            <a:blip r:embed="rId14" cstate="print"/>
            <a:stretch>
              <a:fillRect/>
            </a:stretch>
          </p:blipFill>
          <p:spPr>
            <a:xfrm>
              <a:off x="10722863" y="5361432"/>
              <a:ext cx="2704337" cy="2312670"/>
            </a:xfrm>
            <a:prstGeom prst="rect">
              <a:avLst/>
            </a:prstGeom>
          </p:spPr>
        </p:pic>
        <p:sp>
          <p:nvSpPr>
            <p:cNvPr id="51" name="object 43"/>
            <p:cNvSpPr/>
            <p:nvPr/>
          </p:nvSpPr>
          <p:spPr>
            <a:xfrm>
              <a:off x="10562843" y="5345429"/>
              <a:ext cx="2956560" cy="3240405"/>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7" y="3240024"/>
                  </a:lnTo>
                  <a:lnTo>
                    <a:pt x="2646171"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3399FF"/>
            </a:solidFill>
          </p:spPr>
          <p:txBody>
            <a:bodyPr wrap="square" lIns="0" tIns="0" rIns="0" bIns="0" rtlCol="0"/>
            <a:lstStyle/>
            <a:p>
              <a:endParaRPr dirty="0"/>
            </a:p>
          </p:txBody>
        </p:sp>
      </p:grpSp>
      <p:sp>
        <p:nvSpPr>
          <p:cNvPr id="52" name="object 47"/>
          <p:cNvSpPr txBox="1"/>
          <p:nvPr/>
        </p:nvSpPr>
        <p:spPr>
          <a:xfrm>
            <a:off x="19030950" y="10725149"/>
            <a:ext cx="3714750" cy="2339102"/>
          </a:xfrm>
          <a:prstGeom prst="rect">
            <a:avLst/>
          </a:prstGeom>
        </p:spPr>
        <p:txBody>
          <a:bodyPr vert="horz" wrap="square" lIns="0" tIns="55880" rIns="0" bIns="0" rtlCol="0">
            <a:spAutoFit/>
          </a:bodyPr>
          <a:lstStyle/>
          <a:p>
            <a:pPr marL="107950" marR="98425" algn="ctr">
              <a:spcBef>
                <a:spcPts val="440"/>
              </a:spcBef>
            </a:pPr>
            <a:r>
              <a:rPr lang="ru-RU" sz="2800" b="1" spc="-5" dirty="0" smtClean="0">
                <a:latin typeface="Times New Roman"/>
                <a:cs typeface="Times New Roman"/>
              </a:rPr>
              <a:t>Развитие образования города Минусинска</a:t>
            </a:r>
          </a:p>
          <a:p>
            <a:pPr algn="ctr">
              <a:lnSpc>
                <a:spcPct val="100000"/>
              </a:lnSpc>
              <a:spcBef>
                <a:spcPts val="480"/>
              </a:spcBef>
            </a:pPr>
            <a:endParaRPr lang="ru-RU" sz="2800" b="1" spc="-5" dirty="0" smtClean="0">
              <a:solidFill>
                <a:srgbClr val="0D03DB"/>
              </a:solidFill>
              <a:latin typeface="Times New Roman"/>
              <a:cs typeface="Times New Roman"/>
            </a:endParaRPr>
          </a:p>
          <a:p>
            <a:pPr algn="ctr">
              <a:lnSpc>
                <a:spcPct val="100000"/>
              </a:lnSpc>
              <a:spcBef>
                <a:spcPts val="480"/>
              </a:spcBef>
            </a:pPr>
            <a:r>
              <a:rPr lang="ru-RU" sz="2800" b="1" spc="-5" dirty="0" smtClean="0">
                <a:solidFill>
                  <a:srgbClr val="0D03DB"/>
                </a:solidFill>
                <a:latin typeface="Times New Roman"/>
                <a:cs typeface="Times New Roman"/>
              </a:rPr>
              <a:t>1 628 203,09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15" dirty="0">
                <a:solidFill>
                  <a:srgbClr val="0D03DB"/>
                </a:solidFill>
                <a:latin typeface="Times New Roman"/>
                <a:cs typeface="Times New Roman"/>
              </a:rPr>
              <a:t> руб.</a:t>
            </a:r>
            <a:endParaRPr sz="2800" dirty="0">
              <a:latin typeface="Times New Roman"/>
              <a:cs typeface="Times New Roman"/>
            </a:endParaRPr>
          </a:p>
        </p:txBody>
      </p:sp>
      <p:sp>
        <p:nvSpPr>
          <p:cNvPr id="53" name="Скругленный прямоугольник 52"/>
          <p:cNvSpPr/>
          <p:nvPr/>
        </p:nvSpPr>
        <p:spPr>
          <a:xfrm>
            <a:off x="13430250" y="6486145"/>
            <a:ext cx="3924300" cy="2667000"/>
          </a:xfrm>
          <a:prstGeom prst="roundRect">
            <a:avLst/>
          </a:prstGeom>
          <a:blipFill>
            <a:blip r:embed="rId15"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5000"/>
            <a:lum/>
          </a:blip>
          <a:srcRect/>
          <a:stretch>
            <a:fillRect t="-9000" b="-9000"/>
          </a:stretch>
        </a:blipFill>
        <a:effectLst/>
      </p:bgPr>
    </p:bg>
    <p:spTree>
      <p:nvGrpSpPr>
        <p:cNvPr id="1" name="Shape 130"/>
        <p:cNvGrpSpPr/>
        <p:nvPr/>
      </p:nvGrpSpPr>
      <p:grpSpPr>
        <a:xfrm>
          <a:off x="0" y="0"/>
          <a:ext cx="0" cy="0"/>
          <a:chOff x="0" y="0"/>
          <a:chExt cx="0" cy="0"/>
        </a:xfrm>
      </p:grpSpPr>
      <p:sp>
        <p:nvSpPr>
          <p:cNvPr id="131" name="Google Shape;131;p6"/>
          <p:cNvSpPr/>
          <p:nvPr/>
        </p:nvSpPr>
        <p:spPr>
          <a:xfrm>
            <a:off x="-1616125" y="-777925"/>
            <a:ext cx="18942150" cy="18942150"/>
          </a:xfrm>
          <a:prstGeom prst="ellipse">
            <a:avLst/>
          </a:prstGeom>
          <a:solidFill>
            <a:schemeClr val="accent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Helvetica Neue"/>
              <a:ea typeface="Helvetica Neue"/>
              <a:cs typeface="Helvetica Neue"/>
              <a:sym typeface="Helvetica Neue"/>
            </a:endParaRPr>
          </a:p>
        </p:txBody>
      </p:sp>
      <p:pic>
        <p:nvPicPr>
          <p:cNvPr id="19" name="Рисунок 18" descr="Описание: C:\Users\chk1\AppData\Local\Microsoft\Windows\Temporary Internet Files\Content.Outlook\76R87TIE\_Герб города Минусинска (3).pn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23850" y="0"/>
            <a:ext cx="1352550" cy="1733550"/>
          </a:xfrm>
          <a:prstGeom prst="rect">
            <a:avLst/>
          </a:prstGeom>
          <a:noFill/>
          <a:ln>
            <a:noFill/>
          </a:ln>
        </p:spPr>
      </p:pic>
      <p:sp>
        <p:nvSpPr>
          <p:cNvPr id="47" name="object 27"/>
          <p:cNvSpPr/>
          <p:nvPr/>
        </p:nvSpPr>
        <p:spPr>
          <a:xfrm>
            <a:off x="10515600" y="10229850"/>
            <a:ext cx="3848100" cy="3028950"/>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37F2F7"/>
          </a:solidFill>
        </p:spPr>
        <p:txBody>
          <a:bodyPr wrap="square" lIns="0" tIns="0" rIns="0" bIns="0" rtlCol="0"/>
          <a:lstStyle/>
          <a:p>
            <a:endParaRPr dirty="0"/>
          </a:p>
        </p:txBody>
      </p:sp>
      <p:sp>
        <p:nvSpPr>
          <p:cNvPr id="54" name="object 8"/>
          <p:cNvSpPr txBox="1">
            <a:spLocks/>
          </p:cNvSpPr>
          <p:nvPr/>
        </p:nvSpPr>
        <p:spPr>
          <a:xfrm>
            <a:off x="3619500" y="345186"/>
            <a:ext cx="15430500" cy="627736"/>
          </a:xfrm>
          <a:prstGeom prst="rect">
            <a:avLst/>
          </a:prstGeom>
          <a:solidFill>
            <a:schemeClr val="bg1"/>
          </a:solidFill>
        </p:spPr>
        <p:txBody>
          <a:bodyPr vert="horz" wrap="square" lIns="0" tIns="12065" rIns="0" bIns="0" rtlCol="0">
            <a:spAutoFit/>
          </a:bodyPr>
          <a:lstStyle/>
          <a:p>
            <a:pPr marL="939800" marR="5080" lvl="0" indent="-927735" algn="l" defTabSz="914400" rtl="0" eaLnBrk="1" fontAlgn="auto" latinLnBrk="0" hangingPunct="1">
              <a:lnSpc>
                <a:spcPct val="100000"/>
              </a:lnSpc>
              <a:spcBef>
                <a:spcPts val="95"/>
              </a:spcBef>
              <a:spcAft>
                <a:spcPts val="0"/>
              </a:spcAft>
              <a:buClr>
                <a:srgbClr val="000000"/>
              </a:buClr>
              <a:buSzTx/>
              <a:buFont typeface="Arial"/>
              <a:buNone/>
              <a:tabLst/>
              <a:defRPr/>
            </a:pPr>
            <a:r>
              <a:rPr kumimoji="0" lang="ru-RU" sz="4000" b="1" i="0" u="none" strike="noStrike" kern="0" cap="none" spc="-1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ИСПОЛНЕНИЕ</a:t>
            </a:r>
            <a:r>
              <a:rPr kumimoji="0" lang="ru-RU" sz="4000" b="1" i="0" u="none" strike="noStrike" kern="0" cap="none" spc="2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4000" b="1" i="0"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МУНИЦИПАЛЬНЫХ</a:t>
            </a:r>
            <a:r>
              <a:rPr kumimoji="0" lang="ru-RU" sz="4000" b="1" i="0" u="none" strike="noStrike" kern="0" cap="none" spc="2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4000" b="1" i="0" u="none" strike="noStrike" kern="0" cap="none" spc="-4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ПРОГРАММ</a:t>
            </a:r>
            <a:r>
              <a:rPr kumimoji="0" lang="ru-RU" sz="4000" b="1" i="0" u="none" strike="noStrike" kern="0" cap="none" spc="2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4000" b="1" i="1"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В</a:t>
            </a:r>
            <a:r>
              <a:rPr kumimoji="0" lang="ru-RU" sz="4000" b="1" i="1" u="none" strike="noStrike" kern="0" cap="none" spc="-1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4000" b="1" i="1" u="none" strike="noStrike" kern="0" cap="none" spc="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2021 </a:t>
            </a:r>
            <a:r>
              <a:rPr kumimoji="0" lang="ru-RU" sz="4000" b="1" i="1" u="none" strike="noStrike" kern="0" cap="none" spc="-3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ГОДУ</a:t>
            </a:r>
            <a:endParaRPr kumimoji="0" lang="ru-RU" sz="4000" b="1" i="1" u="none" strike="noStrike" kern="0" cap="none" spc="-35" normalizeH="0" baseline="0" noProof="0" dirty="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endParaRPr>
          </a:p>
        </p:txBody>
      </p:sp>
      <p:grpSp>
        <p:nvGrpSpPr>
          <p:cNvPr id="55" name="object 9"/>
          <p:cNvGrpSpPr/>
          <p:nvPr/>
        </p:nvGrpSpPr>
        <p:grpSpPr>
          <a:xfrm>
            <a:off x="1428750" y="1247774"/>
            <a:ext cx="22383750" cy="5686426"/>
            <a:chOff x="368045" y="1626870"/>
            <a:chExt cx="13638276" cy="5301461"/>
          </a:xfrm>
        </p:grpSpPr>
        <p:pic>
          <p:nvPicPr>
            <p:cNvPr id="56" name="object 12"/>
            <p:cNvPicPr/>
            <p:nvPr/>
          </p:nvPicPr>
          <p:blipFill>
            <a:blip r:embed="rId5" cstate="print"/>
            <a:stretch>
              <a:fillRect/>
            </a:stretch>
          </p:blipFill>
          <p:spPr>
            <a:xfrm>
              <a:off x="368045" y="1626870"/>
              <a:ext cx="13638276" cy="2617542"/>
            </a:xfrm>
            <a:prstGeom prst="rect">
              <a:avLst/>
            </a:prstGeom>
          </p:spPr>
        </p:pic>
        <p:sp>
          <p:nvSpPr>
            <p:cNvPr id="57" name="object 13"/>
            <p:cNvSpPr/>
            <p:nvPr/>
          </p:nvSpPr>
          <p:spPr>
            <a:xfrm>
              <a:off x="398144" y="1656970"/>
              <a:ext cx="13531850" cy="2503005"/>
            </a:xfrm>
            <a:custGeom>
              <a:avLst/>
              <a:gdLst/>
              <a:ahLst/>
              <a:cxnLst/>
              <a:rect l="l" t="t" r="r" b="b"/>
              <a:pathLst>
                <a:path w="13531850" h="3667760">
                  <a:moveTo>
                    <a:pt x="13164820" y="0"/>
                  </a:moveTo>
                  <a:lnTo>
                    <a:pt x="366750" y="0"/>
                  </a:lnTo>
                  <a:lnTo>
                    <a:pt x="320745" y="2857"/>
                  </a:lnTo>
                  <a:lnTo>
                    <a:pt x="276446" y="11201"/>
                  </a:lnTo>
                  <a:lnTo>
                    <a:pt x="234196" y="24688"/>
                  </a:lnTo>
                  <a:lnTo>
                    <a:pt x="194338" y="42973"/>
                  </a:lnTo>
                  <a:lnTo>
                    <a:pt x="157217" y="65713"/>
                  </a:lnTo>
                  <a:lnTo>
                    <a:pt x="123176" y="92565"/>
                  </a:lnTo>
                  <a:lnTo>
                    <a:pt x="92558" y="123185"/>
                  </a:lnTo>
                  <a:lnTo>
                    <a:pt x="65709" y="157228"/>
                  </a:lnTo>
                  <a:lnTo>
                    <a:pt x="42970" y="194352"/>
                  </a:lnTo>
                  <a:lnTo>
                    <a:pt x="24686" y="234212"/>
                  </a:lnTo>
                  <a:lnTo>
                    <a:pt x="11200" y="276466"/>
                  </a:lnTo>
                  <a:lnTo>
                    <a:pt x="2857" y="320768"/>
                  </a:lnTo>
                  <a:lnTo>
                    <a:pt x="0" y="366775"/>
                  </a:lnTo>
                  <a:lnTo>
                    <a:pt x="0" y="3300729"/>
                  </a:lnTo>
                  <a:lnTo>
                    <a:pt x="2857" y="3346737"/>
                  </a:lnTo>
                  <a:lnTo>
                    <a:pt x="11200" y="3391039"/>
                  </a:lnTo>
                  <a:lnTo>
                    <a:pt x="24686" y="3433293"/>
                  </a:lnTo>
                  <a:lnTo>
                    <a:pt x="42970" y="3473153"/>
                  </a:lnTo>
                  <a:lnTo>
                    <a:pt x="65709" y="3510277"/>
                  </a:lnTo>
                  <a:lnTo>
                    <a:pt x="92558" y="3544320"/>
                  </a:lnTo>
                  <a:lnTo>
                    <a:pt x="123176" y="3574940"/>
                  </a:lnTo>
                  <a:lnTo>
                    <a:pt x="157217" y="3601792"/>
                  </a:lnTo>
                  <a:lnTo>
                    <a:pt x="194338" y="3624532"/>
                  </a:lnTo>
                  <a:lnTo>
                    <a:pt x="234196" y="3642817"/>
                  </a:lnTo>
                  <a:lnTo>
                    <a:pt x="276446" y="3656304"/>
                  </a:lnTo>
                  <a:lnTo>
                    <a:pt x="320745" y="3664648"/>
                  </a:lnTo>
                  <a:lnTo>
                    <a:pt x="366750" y="3667505"/>
                  </a:lnTo>
                  <a:lnTo>
                    <a:pt x="13164820" y="3667505"/>
                  </a:lnTo>
                  <a:lnTo>
                    <a:pt x="13210827" y="3664648"/>
                  </a:lnTo>
                  <a:lnTo>
                    <a:pt x="13255129" y="3656304"/>
                  </a:lnTo>
                  <a:lnTo>
                    <a:pt x="13297383" y="3642817"/>
                  </a:lnTo>
                  <a:lnTo>
                    <a:pt x="13337243" y="3624532"/>
                  </a:lnTo>
                  <a:lnTo>
                    <a:pt x="13374367" y="3601792"/>
                  </a:lnTo>
                  <a:lnTo>
                    <a:pt x="13408410" y="3574940"/>
                  </a:lnTo>
                  <a:lnTo>
                    <a:pt x="13439030" y="3544320"/>
                  </a:lnTo>
                  <a:lnTo>
                    <a:pt x="13465882" y="3510277"/>
                  </a:lnTo>
                  <a:lnTo>
                    <a:pt x="13488622" y="3473153"/>
                  </a:lnTo>
                  <a:lnTo>
                    <a:pt x="13506907" y="3433293"/>
                  </a:lnTo>
                  <a:lnTo>
                    <a:pt x="13520394" y="3391039"/>
                  </a:lnTo>
                  <a:lnTo>
                    <a:pt x="13528738" y="3346737"/>
                  </a:lnTo>
                  <a:lnTo>
                    <a:pt x="13531596" y="3300729"/>
                  </a:lnTo>
                  <a:lnTo>
                    <a:pt x="13531596" y="366775"/>
                  </a:lnTo>
                  <a:lnTo>
                    <a:pt x="13528738" y="320768"/>
                  </a:lnTo>
                  <a:lnTo>
                    <a:pt x="13520394" y="276466"/>
                  </a:lnTo>
                  <a:lnTo>
                    <a:pt x="13506907" y="234212"/>
                  </a:lnTo>
                  <a:lnTo>
                    <a:pt x="13488622" y="194352"/>
                  </a:lnTo>
                  <a:lnTo>
                    <a:pt x="13465882" y="157228"/>
                  </a:lnTo>
                  <a:lnTo>
                    <a:pt x="13439030" y="123185"/>
                  </a:lnTo>
                  <a:lnTo>
                    <a:pt x="13408410" y="92565"/>
                  </a:lnTo>
                  <a:lnTo>
                    <a:pt x="13374367" y="65713"/>
                  </a:lnTo>
                  <a:lnTo>
                    <a:pt x="13337243" y="42973"/>
                  </a:lnTo>
                  <a:lnTo>
                    <a:pt x="13297383" y="24688"/>
                  </a:lnTo>
                  <a:lnTo>
                    <a:pt x="13255129" y="11201"/>
                  </a:lnTo>
                  <a:lnTo>
                    <a:pt x="13210827" y="2857"/>
                  </a:lnTo>
                  <a:lnTo>
                    <a:pt x="13164820" y="0"/>
                  </a:lnTo>
                  <a:close/>
                </a:path>
              </a:pathLst>
            </a:custGeom>
            <a:solidFill>
              <a:srgbClr val="BDD7E3">
                <a:alpha val="90194"/>
              </a:srgbClr>
            </a:solidFill>
          </p:spPr>
          <p:txBody>
            <a:bodyPr wrap="square" lIns="0" tIns="0" rIns="0" bIns="0" rtlCol="0"/>
            <a:lstStyle/>
            <a:p>
              <a:endParaRPr dirty="0"/>
            </a:p>
          </p:txBody>
        </p:sp>
        <p:sp>
          <p:nvSpPr>
            <p:cNvPr id="58" name="object 14"/>
            <p:cNvSpPr/>
            <p:nvPr/>
          </p:nvSpPr>
          <p:spPr>
            <a:xfrm>
              <a:off x="398144" y="1656969"/>
              <a:ext cx="13531850" cy="3667760"/>
            </a:xfrm>
            <a:custGeom>
              <a:avLst/>
              <a:gdLst/>
              <a:ahLst/>
              <a:cxnLst/>
              <a:rect l="l" t="t" r="r" b="b"/>
              <a:pathLst>
                <a:path w="13531850" h="3667760">
                  <a:moveTo>
                    <a:pt x="0" y="366775"/>
                  </a:moveTo>
                  <a:lnTo>
                    <a:pt x="2857" y="320768"/>
                  </a:lnTo>
                  <a:lnTo>
                    <a:pt x="11200" y="276466"/>
                  </a:lnTo>
                  <a:lnTo>
                    <a:pt x="24686" y="234212"/>
                  </a:lnTo>
                  <a:lnTo>
                    <a:pt x="42970" y="194352"/>
                  </a:lnTo>
                  <a:lnTo>
                    <a:pt x="65709" y="157228"/>
                  </a:lnTo>
                  <a:lnTo>
                    <a:pt x="92558" y="123185"/>
                  </a:lnTo>
                  <a:lnTo>
                    <a:pt x="123176" y="92565"/>
                  </a:lnTo>
                  <a:lnTo>
                    <a:pt x="157217" y="65713"/>
                  </a:lnTo>
                  <a:lnTo>
                    <a:pt x="194338" y="42973"/>
                  </a:lnTo>
                  <a:lnTo>
                    <a:pt x="234196" y="24688"/>
                  </a:lnTo>
                  <a:lnTo>
                    <a:pt x="276446" y="11201"/>
                  </a:lnTo>
                  <a:lnTo>
                    <a:pt x="320745" y="2857"/>
                  </a:lnTo>
                  <a:lnTo>
                    <a:pt x="366750" y="0"/>
                  </a:lnTo>
                  <a:lnTo>
                    <a:pt x="13164820" y="0"/>
                  </a:lnTo>
                  <a:lnTo>
                    <a:pt x="13210827" y="2857"/>
                  </a:lnTo>
                  <a:lnTo>
                    <a:pt x="13255129" y="11201"/>
                  </a:lnTo>
                  <a:lnTo>
                    <a:pt x="13297383" y="24688"/>
                  </a:lnTo>
                  <a:lnTo>
                    <a:pt x="13337243" y="42973"/>
                  </a:lnTo>
                  <a:lnTo>
                    <a:pt x="13374367" y="65713"/>
                  </a:lnTo>
                  <a:lnTo>
                    <a:pt x="13408410" y="92565"/>
                  </a:lnTo>
                  <a:lnTo>
                    <a:pt x="13439030" y="123185"/>
                  </a:lnTo>
                  <a:lnTo>
                    <a:pt x="13465882" y="157228"/>
                  </a:lnTo>
                  <a:lnTo>
                    <a:pt x="13488622" y="194352"/>
                  </a:lnTo>
                  <a:lnTo>
                    <a:pt x="13506907" y="234212"/>
                  </a:lnTo>
                  <a:lnTo>
                    <a:pt x="13520394" y="276466"/>
                  </a:lnTo>
                  <a:lnTo>
                    <a:pt x="13528738" y="320768"/>
                  </a:lnTo>
                  <a:lnTo>
                    <a:pt x="13531596" y="366775"/>
                  </a:lnTo>
                  <a:lnTo>
                    <a:pt x="13531596" y="3300729"/>
                  </a:lnTo>
                  <a:lnTo>
                    <a:pt x="13528738" y="3346737"/>
                  </a:lnTo>
                  <a:lnTo>
                    <a:pt x="13520394" y="3391039"/>
                  </a:lnTo>
                  <a:lnTo>
                    <a:pt x="13506907" y="3433293"/>
                  </a:lnTo>
                  <a:lnTo>
                    <a:pt x="13488622" y="3473153"/>
                  </a:lnTo>
                  <a:lnTo>
                    <a:pt x="13465882" y="3510277"/>
                  </a:lnTo>
                  <a:lnTo>
                    <a:pt x="13439030" y="3544320"/>
                  </a:lnTo>
                  <a:lnTo>
                    <a:pt x="13408410" y="3574940"/>
                  </a:lnTo>
                  <a:lnTo>
                    <a:pt x="13374367" y="3601792"/>
                  </a:lnTo>
                  <a:lnTo>
                    <a:pt x="13337243" y="3624532"/>
                  </a:lnTo>
                  <a:lnTo>
                    <a:pt x="13297383" y="3642817"/>
                  </a:lnTo>
                  <a:lnTo>
                    <a:pt x="13255129" y="3656304"/>
                  </a:lnTo>
                  <a:lnTo>
                    <a:pt x="13210827" y="3664648"/>
                  </a:lnTo>
                  <a:lnTo>
                    <a:pt x="13164820" y="3667505"/>
                  </a:lnTo>
                  <a:lnTo>
                    <a:pt x="366750" y="3667505"/>
                  </a:lnTo>
                  <a:lnTo>
                    <a:pt x="320745" y="3664648"/>
                  </a:lnTo>
                  <a:lnTo>
                    <a:pt x="276446" y="3656304"/>
                  </a:lnTo>
                  <a:lnTo>
                    <a:pt x="234196" y="3642817"/>
                  </a:lnTo>
                  <a:lnTo>
                    <a:pt x="194338" y="3624532"/>
                  </a:lnTo>
                  <a:lnTo>
                    <a:pt x="157217" y="3601792"/>
                  </a:lnTo>
                  <a:lnTo>
                    <a:pt x="123176" y="3574940"/>
                  </a:lnTo>
                  <a:lnTo>
                    <a:pt x="92558" y="3544320"/>
                  </a:lnTo>
                  <a:lnTo>
                    <a:pt x="65709" y="3510277"/>
                  </a:lnTo>
                  <a:lnTo>
                    <a:pt x="42970" y="3473153"/>
                  </a:lnTo>
                  <a:lnTo>
                    <a:pt x="24686" y="3433293"/>
                  </a:lnTo>
                  <a:lnTo>
                    <a:pt x="11200" y="3391039"/>
                  </a:lnTo>
                  <a:lnTo>
                    <a:pt x="2857" y="3346737"/>
                  </a:lnTo>
                  <a:lnTo>
                    <a:pt x="0" y="3300729"/>
                  </a:lnTo>
                  <a:lnTo>
                    <a:pt x="0" y="366775"/>
                  </a:lnTo>
                  <a:close/>
                </a:path>
              </a:pathLst>
            </a:custGeom>
            <a:ln w="9906">
              <a:solidFill>
                <a:srgbClr val="BDD7E3"/>
              </a:solidFill>
            </a:ln>
          </p:spPr>
          <p:txBody>
            <a:bodyPr wrap="square" lIns="0" tIns="0" rIns="0" bIns="0" rtlCol="0"/>
            <a:lstStyle/>
            <a:p>
              <a:endParaRPr dirty="0"/>
            </a:p>
          </p:txBody>
        </p:sp>
        <p:sp>
          <p:nvSpPr>
            <p:cNvPr id="59" name="object 18"/>
            <p:cNvSpPr/>
            <p:nvPr/>
          </p:nvSpPr>
          <p:spPr>
            <a:xfrm>
              <a:off x="620606" y="4159976"/>
              <a:ext cx="2208132" cy="2768355"/>
            </a:xfrm>
            <a:custGeom>
              <a:avLst/>
              <a:gdLst/>
              <a:ahLst/>
              <a:cxnLst/>
              <a:rect l="l" t="t" r="r" b="b"/>
              <a:pathLst>
                <a:path w="2956560" h="3240404">
                  <a:moveTo>
                    <a:pt x="2956560" y="0"/>
                  </a:moveTo>
                  <a:lnTo>
                    <a:pt x="0" y="0"/>
                  </a:lnTo>
                  <a:lnTo>
                    <a:pt x="0" y="2929636"/>
                  </a:lnTo>
                  <a:lnTo>
                    <a:pt x="3365" y="2975509"/>
                  </a:lnTo>
                  <a:lnTo>
                    <a:pt x="13143" y="3019290"/>
                  </a:lnTo>
                  <a:lnTo>
                    <a:pt x="28853" y="3060499"/>
                  </a:lnTo>
                  <a:lnTo>
                    <a:pt x="50013" y="3098657"/>
                  </a:lnTo>
                  <a:lnTo>
                    <a:pt x="76145" y="3133284"/>
                  </a:lnTo>
                  <a:lnTo>
                    <a:pt x="106768" y="3163900"/>
                  </a:lnTo>
                  <a:lnTo>
                    <a:pt x="141401" y="3190025"/>
                  </a:lnTo>
                  <a:lnTo>
                    <a:pt x="179565" y="3211180"/>
                  </a:lnTo>
                  <a:lnTo>
                    <a:pt x="220780" y="3226884"/>
                  </a:lnTo>
                  <a:lnTo>
                    <a:pt x="264564" y="3236659"/>
                  </a:lnTo>
                  <a:lnTo>
                    <a:pt x="31043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60" y="2929636"/>
                  </a:lnTo>
                  <a:lnTo>
                    <a:pt x="2956560" y="0"/>
                  </a:lnTo>
                  <a:close/>
                </a:path>
              </a:pathLst>
            </a:custGeom>
            <a:solidFill>
              <a:srgbClr val="A6A6A6"/>
            </a:solidFill>
          </p:spPr>
          <p:txBody>
            <a:bodyPr wrap="square" lIns="0" tIns="0" rIns="0" bIns="0" rtlCol="0"/>
            <a:lstStyle/>
            <a:p>
              <a:endParaRPr dirty="0"/>
            </a:p>
          </p:txBody>
        </p:sp>
      </p:grpSp>
      <p:sp>
        <p:nvSpPr>
          <p:cNvPr id="60" name="object 22"/>
          <p:cNvSpPr txBox="1"/>
          <p:nvPr/>
        </p:nvSpPr>
        <p:spPr>
          <a:xfrm>
            <a:off x="1790700" y="4010025"/>
            <a:ext cx="3657600" cy="2877711"/>
          </a:xfrm>
          <a:prstGeom prst="rect">
            <a:avLst/>
          </a:prstGeom>
        </p:spPr>
        <p:txBody>
          <a:bodyPr vert="horz" wrap="square" lIns="0" tIns="55880" rIns="0" bIns="0" rtlCol="0">
            <a:spAutoFit/>
          </a:bodyPr>
          <a:lstStyle/>
          <a:p>
            <a:pPr marL="274955" marR="266700" algn="ctr">
              <a:spcBef>
                <a:spcPts val="440"/>
              </a:spcBef>
            </a:pPr>
            <a:r>
              <a:rPr lang="ru-RU" sz="1900" b="1" dirty="0" smtClean="0">
                <a:latin typeface="Times New Roman" pitchFamily="18" charset="0"/>
                <a:cs typeface="Times New Roman" pitchFamily="18" charset="0"/>
              </a:rPr>
              <a:t>Реформирование и модернизация жилищно-коммунального хозяйства и повышение  энергетической эффективности муниципального образования город Минусинск</a:t>
            </a:r>
          </a:p>
          <a:p>
            <a:pPr marL="274955" marR="266700" algn="ctr">
              <a:spcBef>
                <a:spcPts val="440"/>
              </a:spcBef>
            </a:pPr>
            <a:r>
              <a:rPr lang="ru-RU" sz="2800" b="1" spc="-5" dirty="0" smtClean="0">
                <a:solidFill>
                  <a:srgbClr val="0D03DB"/>
                </a:solidFill>
                <a:latin typeface="Times New Roman"/>
                <a:cs typeface="Times New Roman"/>
              </a:rPr>
              <a:t>171 124,04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20" dirty="0">
                <a:solidFill>
                  <a:srgbClr val="0D03DB"/>
                </a:solidFill>
                <a:latin typeface="Times New Roman"/>
                <a:cs typeface="Times New Roman"/>
              </a:rPr>
              <a:t> </a:t>
            </a:r>
            <a:r>
              <a:rPr sz="2800" b="1" spc="-15" dirty="0">
                <a:solidFill>
                  <a:srgbClr val="0D03DB"/>
                </a:solidFill>
                <a:latin typeface="Times New Roman"/>
                <a:cs typeface="Times New Roman"/>
              </a:rPr>
              <a:t>руб.</a:t>
            </a:r>
            <a:endParaRPr sz="2800" dirty="0">
              <a:latin typeface="Times New Roman"/>
              <a:cs typeface="Times New Roman"/>
            </a:endParaRPr>
          </a:p>
        </p:txBody>
      </p:sp>
      <p:sp>
        <p:nvSpPr>
          <p:cNvPr id="61" name="object 27"/>
          <p:cNvSpPr/>
          <p:nvPr/>
        </p:nvSpPr>
        <p:spPr>
          <a:xfrm>
            <a:off x="6115050" y="4010024"/>
            <a:ext cx="3770755" cy="2943225"/>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92D050"/>
          </a:solidFill>
        </p:spPr>
        <p:txBody>
          <a:bodyPr wrap="square" lIns="0" tIns="0" rIns="0" bIns="0" rtlCol="0"/>
          <a:lstStyle/>
          <a:p>
            <a:endParaRPr dirty="0"/>
          </a:p>
        </p:txBody>
      </p:sp>
      <p:sp>
        <p:nvSpPr>
          <p:cNvPr id="62" name="object 30"/>
          <p:cNvSpPr txBox="1"/>
          <p:nvPr/>
        </p:nvSpPr>
        <p:spPr>
          <a:xfrm>
            <a:off x="6115050" y="3952875"/>
            <a:ext cx="3695700" cy="3123932"/>
          </a:xfrm>
          <a:prstGeom prst="rect">
            <a:avLst/>
          </a:prstGeom>
        </p:spPr>
        <p:txBody>
          <a:bodyPr vert="horz" wrap="square" lIns="0" tIns="55880" rIns="0" bIns="0" rtlCol="0">
            <a:spAutoFit/>
          </a:bodyPr>
          <a:lstStyle/>
          <a:p>
            <a:pPr marL="163195" marR="5080" indent="-151130" algn="ctr">
              <a:spcBef>
                <a:spcPts val="440"/>
              </a:spcBef>
            </a:pPr>
            <a:r>
              <a:rPr lang="ru-RU" sz="2700" b="1" dirty="0" smtClean="0">
                <a:latin typeface="Times New Roman" pitchFamily="18" charset="0"/>
                <a:cs typeface="Times New Roman" pitchFamily="18" charset="0"/>
              </a:rPr>
              <a:t>Обеспечение транспортной инфраструктуры муниципального образования город Минусинск</a:t>
            </a:r>
          </a:p>
          <a:p>
            <a:pPr marL="163195" marR="5080" indent="-151130" algn="ctr">
              <a:spcBef>
                <a:spcPts val="440"/>
              </a:spcBef>
            </a:pPr>
            <a:r>
              <a:rPr lang="ru-RU" sz="2700" b="1" spc="-5" dirty="0" smtClean="0">
                <a:solidFill>
                  <a:srgbClr val="0D03DB"/>
                </a:solidFill>
                <a:latin typeface="Times New Roman"/>
                <a:cs typeface="Times New Roman"/>
              </a:rPr>
              <a:t>297 134,73 </a:t>
            </a:r>
            <a:r>
              <a:rPr sz="2700" b="1" spc="-5" dirty="0" smtClean="0">
                <a:solidFill>
                  <a:srgbClr val="0D03DB"/>
                </a:solidFill>
                <a:latin typeface="Times New Roman"/>
                <a:cs typeface="Times New Roman"/>
              </a:rPr>
              <a:t>тыс</a:t>
            </a:r>
            <a:r>
              <a:rPr sz="2700" b="1" spc="-5" dirty="0">
                <a:solidFill>
                  <a:srgbClr val="0D03DB"/>
                </a:solidFill>
                <a:latin typeface="Times New Roman"/>
                <a:cs typeface="Times New Roman"/>
              </a:rPr>
              <a:t>.</a:t>
            </a:r>
            <a:r>
              <a:rPr sz="2700" b="1" spc="-20" dirty="0">
                <a:solidFill>
                  <a:srgbClr val="0D03DB"/>
                </a:solidFill>
                <a:latin typeface="Times New Roman"/>
                <a:cs typeface="Times New Roman"/>
              </a:rPr>
              <a:t> </a:t>
            </a:r>
            <a:r>
              <a:rPr sz="2700" b="1" spc="-15" dirty="0">
                <a:solidFill>
                  <a:srgbClr val="0D03DB"/>
                </a:solidFill>
                <a:latin typeface="Times New Roman"/>
                <a:cs typeface="Times New Roman"/>
              </a:rPr>
              <a:t>руб.</a:t>
            </a:r>
            <a:endParaRPr sz="2700" dirty="0">
              <a:latin typeface="Times New Roman"/>
              <a:cs typeface="Times New Roman"/>
            </a:endParaRPr>
          </a:p>
        </p:txBody>
      </p:sp>
      <p:pic>
        <p:nvPicPr>
          <p:cNvPr id="63" name="object 35"/>
          <p:cNvPicPr/>
          <p:nvPr/>
        </p:nvPicPr>
        <p:blipFill>
          <a:blip r:embed="rId6" cstate="print"/>
          <a:stretch>
            <a:fillRect/>
          </a:stretch>
        </p:blipFill>
        <p:spPr>
          <a:xfrm>
            <a:off x="10496550" y="4029075"/>
            <a:ext cx="3894484" cy="2886075"/>
          </a:xfrm>
          <a:prstGeom prst="rect">
            <a:avLst/>
          </a:prstGeom>
        </p:spPr>
      </p:pic>
      <p:sp>
        <p:nvSpPr>
          <p:cNvPr id="64" name="object 38"/>
          <p:cNvSpPr txBox="1"/>
          <p:nvPr/>
        </p:nvSpPr>
        <p:spPr>
          <a:xfrm>
            <a:off x="10496550" y="4295775"/>
            <a:ext cx="3848100" cy="2230739"/>
          </a:xfrm>
          <a:prstGeom prst="rect">
            <a:avLst/>
          </a:prstGeom>
        </p:spPr>
        <p:txBody>
          <a:bodyPr vert="horz" wrap="square" lIns="0" tIns="12065" rIns="0" bIns="0" rtlCol="0">
            <a:spAutoFit/>
          </a:bodyPr>
          <a:lstStyle/>
          <a:p>
            <a:pPr algn="ctr">
              <a:spcBef>
                <a:spcPts val="95"/>
              </a:spcBef>
            </a:pPr>
            <a:r>
              <a:rPr lang="ru-RU" sz="2800" b="1" dirty="0" smtClean="0">
                <a:latin typeface="Times New Roman" pitchFamily="18" charset="0"/>
                <a:cs typeface="Times New Roman" pitchFamily="18" charset="0"/>
              </a:rPr>
              <a:t>Обеспечение жизнедеятельности территории</a:t>
            </a:r>
            <a:endParaRPr lang="ru-RU" sz="2800" b="1" spc="-10" dirty="0" smtClean="0">
              <a:latin typeface="Times New Roman"/>
              <a:cs typeface="Times New Roman"/>
            </a:endParaRPr>
          </a:p>
          <a:p>
            <a:pPr algn="ctr">
              <a:spcBef>
                <a:spcPts val="95"/>
              </a:spcBef>
            </a:pPr>
            <a:endParaRPr sz="2800" dirty="0" smtClean="0">
              <a:latin typeface="Times New Roman"/>
              <a:cs typeface="Times New Roman"/>
            </a:endParaRPr>
          </a:p>
          <a:p>
            <a:pPr algn="ctr">
              <a:lnSpc>
                <a:spcPct val="100000"/>
              </a:lnSpc>
              <a:spcBef>
                <a:spcPts val="430"/>
              </a:spcBef>
            </a:pPr>
            <a:r>
              <a:rPr lang="ru-RU" sz="2800" b="1" dirty="0" smtClean="0">
                <a:solidFill>
                  <a:srgbClr val="0D03DB"/>
                </a:solidFill>
                <a:latin typeface="Times New Roman"/>
                <a:cs typeface="Times New Roman"/>
              </a:rPr>
              <a:t>131 056,80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30" dirty="0">
                <a:solidFill>
                  <a:srgbClr val="0D03DB"/>
                </a:solidFill>
                <a:latin typeface="Times New Roman"/>
                <a:cs typeface="Times New Roman"/>
              </a:rPr>
              <a:t> </a:t>
            </a:r>
            <a:r>
              <a:rPr sz="2800" b="1" spc="-20" dirty="0">
                <a:solidFill>
                  <a:srgbClr val="0D03DB"/>
                </a:solidFill>
                <a:latin typeface="Times New Roman"/>
                <a:cs typeface="Times New Roman"/>
              </a:rPr>
              <a:t>руб.</a:t>
            </a:r>
            <a:endParaRPr sz="2800" dirty="0">
              <a:latin typeface="Times New Roman"/>
              <a:cs typeface="Times New Roman"/>
            </a:endParaRPr>
          </a:p>
        </p:txBody>
      </p:sp>
      <p:grpSp>
        <p:nvGrpSpPr>
          <p:cNvPr id="65" name="object 39"/>
          <p:cNvGrpSpPr/>
          <p:nvPr/>
        </p:nvGrpSpPr>
        <p:grpSpPr>
          <a:xfrm>
            <a:off x="15182850" y="4000500"/>
            <a:ext cx="3810000" cy="2952750"/>
            <a:chOff x="10537697" y="5320283"/>
            <a:chExt cx="3053334" cy="3336798"/>
          </a:xfrm>
          <a:solidFill>
            <a:schemeClr val="accent2">
              <a:lumMod val="60000"/>
              <a:lumOff val="40000"/>
            </a:schemeClr>
          </a:solidFill>
        </p:grpSpPr>
        <p:pic>
          <p:nvPicPr>
            <p:cNvPr id="66" name="object 41"/>
            <p:cNvPicPr/>
            <p:nvPr/>
          </p:nvPicPr>
          <p:blipFill>
            <a:blip r:embed="rId7" cstate="print"/>
            <a:stretch>
              <a:fillRect/>
            </a:stretch>
          </p:blipFill>
          <p:spPr>
            <a:xfrm>
              <a:off x="10537697" y="5320283"/>
              <a:ext cx="3053334" cy="3336798"/>
            </a:xfrm>
            <a:prstGeom prst="rect">
              <a:avLst/>
            </a:prstGeom>
            <a:grpFill/>
          </p:spPr>
        </p:pic>
        <p:pic>
          <p:nvPicPr>
            <p:cNvPr id="67" name="object 42"/>
            <p:cNvPicPr/>
            <p:nvPr/>
          </p:nvPicPr>
          <p:blipFill>
            <a:blip r:embed="rId8" cstate="print"/>
            <a:stretch>
              <a:fillRect/>
            </a:stretch>
          </p:blipFill>
          <p:spPr>
            <a:xfrm>
              <a:off x="10722863" y="5361432"/>
              <a:ext cx="2704337" cy="2312670"/>
            </a:xfrm>
            <a:prstGeom prst="rect">
              <a:avLst/>
            </a:prstGeom>
            <a:grpFill/>
          </p:spPr>
        </p:pic>
        <p:sp>
          <p:nvSpPr>
            <p:cNvPr id="68" name="object 43"/>
            <p:cNvSpPr/>
            <p:nvPr/>
          </p:nvSpPr>
          <p:spPr>
            <a:xfrm>
              <a:off x="10562843" y="5345429"/>
              <a:ext cx="2956560" cy="3240405"/>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7" y="3240024"/>
                  </a:lnTo>
                  <a:lnTo>
                    <a:pt x="2646171"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grpFill/>
          </p:spPr>
          <p:txBody>
            <a:bodyPr wrap="square" lIns="0" tIns="0" rIns="0" bIns="0" rtlCol="0"/>
            <a:lstStyle/>
            <a:p>
              <a:endParaRPr dirty="0"/>
            </a:p>
          </p:txBody>
        </p:sp>
      </p:grpSp>
      <p:sp>
        <p:nvSpPr>
          <p:cNvPr id="69" name="object 47"/>
          <p:cNvSpPr txBox="1"/>
          <p:nvPr/>
        </p:nvSpPr>
        <p:spPr>
          <a:xfrm>
            <a:off x="15201900" y="4086225"/>
            <a:ext cx="3676650" cy="2705869"/>
          </a:xfrm>
          <a:prstGeom prst="rect">
            <a:avLst/>
          </a:prstGeom>
        </p:spPr>
        <p:txBody>
          <a:bodyPr vert="horz" wrap="square" lIns="0" tIns="55880" rIns="0" bIns="0" rtlCol="0">
            <a:spAutoFit/>
          </a:bodyPr>
          <a:lstStyle/>
          <a:p>
            <a:pPr marL="107950" marR="98425" algn="ctr">
              <a:spcBef>
                <a:spcPts val="440"/>
              </a:spcBef>
            </a:pPr>
            <a:r>
              <a:rPr lang="ru-RU" sz="2800" b="1" dirty="0" smtClean="0">
                <a:latin typeface="Times New Roman" pitchFamily="18" charset="0"/>
                <a:cs typeface="Times New Roman" pitchFamily="18" charset="0"/>
              </a:rPr>
              <a:t>Благоустройство территории муниципального образования город Минусинск</a:t>
            </a:r>
            <a:endParaRPr lang="ru-RU" sz="2800" b="1" spc="-5" dirty="0" smtClean="0">
              <a:latin typeface="Times New Roman"/>
              <a:cs typeface="Times New Roman"/>
            </a:endParaRPr>
          </a:p>
          <a:p>
            <a:pPr algn="ctr">
              <a:lnSpc>
                <a:spcPct val="100000"/>
              </a:lnSpc>
              <a:spcBef>
                <a:spcPts val="480"/>
              </a:spcBef>
            </a:pPr>
            <a:r>
              <a:rPr lang="ru-RU" sz="2800" b="1" spc="-5" dirty="0" smtClean="0">
                <a:solidFill>
                  <a:srgbClr val="0D03DB"/>
                </a:solidFill>
                <a:latin typeface="Times New Roman"/>
                <a:cs typeface="Times New Roman"/>
              </a:rPr>
              <a:t>16 012,98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15" dirty="0">
                <a:solidFill>
                  <a:srgbClr val="0D03DB"/>
                </a:solidFill>
                <a:latin typeface="Times New Roman"/>
                <a:cs typeface="Times New Roman"/>
              </a:rPr>
              <a:t> руб.</a:t>
            </a:r>
            <a:endParaRPr sz="2800" dirty="0">
              <a:latin typeface="Times New Roman"/>
              <a:cs typeface="Times New Roman"/>
            </a:endParaRPr>
          </a:p>
        </p:txBody>
      </p:sp>
      <p:sp>
        <p:nvSpPr>
          <p:cNvPr id="70" name="Скругленный прямоугольник 69"/>
          <p:cNvSpPr/>
          <p:nvPr/>
        </p:nvSpPr>
        <p:spPr>
          <a:xfrm>
            <a:off x="10420350" y="1428750"/>
            <a:ext cx="4057650" cy="2400300"/>
          </a:xfrm>
          <a:prstGeom prst="roundRect">
            <a:avLst/>
          </a:prstGeom>
          <a:blipFill>
            <a:blip r:embed="rId9"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1" name="Скругленный прямоугольник 70"/>
          <p:cNvSpPr/>
          <p:nvPr/>
        </p:nvSpPr>
        <p:spPr>
          <a:xfrm>
            <a:off x="2133600" y="1390650"/>
            <a:ext cx="3581400" cy="2371725"/>
          </a:xfrm>
          <a:prstGeom prst="roundRect">
            <a:avLst/>
          </a:prstGeom>
          <a:blipFill>
            <a:blip r:embed="rId10"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2" name="Скругленный прямоугольник 71"/>
          <p:cNvSpPr/>
          <p:nvPr/>
        </p:nvSpPr>
        <p:spPr>
          <a:xfrm>
            <a:off x="6057900" y="1447800"/>
            <a:ext cx="3771900" cy="2362199"/>
          </a:xfrm>
          <a:prstGeom prst="roundRect">
            <a:avLst/>
          </a:prstGeom>
          <a:blipFill>
            <a:blip r:embed="rId11"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3" name="Скругленный прямоугольник 72"/>
          <p:cNvSpPr/>
          <p:nvPr/>
        </p:nvSpPr>
        <p:spPr>
          <a:xfrm>
            <a:off x="15201900" y="1409700"/>
            <a:ext cx="3790950" cy="2295525"/>
          </a:xfrm>
          <a:prstGeom prst="roundRect">
            <a:avLst/>
          </a:prstGeom>
          <a:blipFill>
            <a:blip r:embed="rId12"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4" name="Скругленный прямоугольник 73"/>
          <p:cNvSpPr/>
          <p:nvPr/>
        </p:nvSpPr>
        <p:spPr>
          <a:xfrm>
            <a:off x="19526250" y="1400175"/>
            <a:ext cx="3733800" cy="2390775"/>
          </a:xfrm>
          <a:prstGeom prst="roundRect">
            <a:avLst/>
          </a:prstGeom>
          <a:blipFill>
            <a:blip r:embed="rId13"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75" name="object 39"/>
          <p:cNvGrpSpPr/>
          <p:nvPr/>
        </p:nvGrpSpPr>
        <p:grpSpPr>
          <a:xfrm>
            <a:off x="19469100" y="4000500"/>
            <a:ext cx="3924300" cy="2971799"/>
            <a:chOff x="10537697" y="5320283"/>
            <a:chExt cx="3053334" cy="3336798"/>
          </a:xfrm>
        </p:grpSpPr>
        <p:pic>
          <p:nvPicPr>
            <p:cNvPr id="76" name="object 41"/>
            <p:cNvPicPr/>
            <p:nvPr/>
          </p:nvPicPr>
          <p:blipFill>
            <a:blip r:embed="rId7" cstate="print"/>
            <a:stretch>
              <a:fillRect/>
            </a:stretch>
          </p:blipFill>
          <p:spPr>
            <a:xfrm>
              <a:off x="10537697" y="5320283"/>
              <a:ext cx="3053334" cy="3336798"/>
            </a:xfrm>
            <a:prstGeom prst="rect">
              <a:avLst/>
            </a:prstGeom>
          </p:spPr>
        </p:pic>
        <p:pic>
          <p:nvPicPr>
            <p:cNvPr id="77" name="object 42"/>
            <p:cNvPicPr/>
            <p:nvPr/>
          </p:nvPicPr>
          <p:blipFill>
            <a:blip r:embed="rId8" cstate="print"/>
            <a:stretch>
              <a:fillRect/>
            </a:stretch>
          </p:blipFill>
          <p:spPr>
            <a:xfrm>
              <a:off x="10722863" y="5361432"/>
              <a:ext cx="2704337" cy="2312670"/>
            </a:xfrm>
            <a:prstGeom prst="rect">
              <a:avLst/>
            </a:prstGeom>
          </p:spPr>
        </p:pic>
        <p:sp>
          <p:nvSpPr>
            <p:cNvPr id="78" name="object 43"/>
            <p:cNvSpPr/>
            <p:nvPr/>
          </p:nvSpPr>
          <p:spPr>
            <a:xfrm>
              <a:off x="10562843" y="5345429"/>
              <a:ext cx="2956560" cy="3240405"/>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7" y="3240024"/>
                  </a:lnTo>
                  <a:lnTo>
                    <a:pt x="2646171"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FA06EE"/>
            </a:solidFill>
          </p:spPr>
          <p:txBody>
            <a:bodyPr wrap="square" lIns="0" tIns="0" rIns="0" bIns="0" rtlCol="0"/>
            <a:lstStyle/>
            <a:p>
              <a:endParaRPr dirty="0"/>
            </a:p>
          </p:txBody>
        </p:sp>
      </p:grpSp>
      <p:sp>
        <p:nvSpPr>
          <p:cNvPr id="79" name="object 47"/>
          <p:cNvSpPr txBox="1"/>
          <p:nvPr/>
        </p:nvSpPr>
        <p:spPr>
          <a:xfrm>
            <a:off x="19507200" y="4238625"/>
            <a:ext cx="3810000" cy="2313454"/>
          </a:xfrm>
          <a:prstGeom prst="rect">
            <a:avLst/>
          </a:prstGeom>
        </p:spPr>
        <p:txBody>
          <a:bodyPr vert="horz" wrap="square" lIns="0" tIns="55880" rIns="0" bIns="0" rtlCol="0">
            <a:spAutoFit/>
          </a:bodyPr>
          <a:lstStyle/>
          <a:p>
            <a:pPr marL="107950" marR="98425" algn="ctr">
              <a:spcBef>
                <a:spcPts val="440"/>
              </a:spcBef>
            </a:pPr>
            <a:r>
              <a:rPr lang="ru-RU" sz="2800" b="1" dirty="0" smtClean="0">
                <a:latin typeface="Times New Roman" pitchFamily="18" charset="0"/>
                <a:cs typeface="Times New Roman" pitchFamily="18" charset="0"/>
              </a:rPr>
              <a:t>Управление муниципальными финансами </a:t>
            </a:r>
          </a:p>
          <a:p>
            <a:pPr marL="107950" marR="98425" algn="ctr">
              <a:spcBef>
                <a:spcPts val="440"/>
              </a:spcBef>
            </a:pPr>
            <a:endParaRPr lang="ru-RU" sz="2800" b="1" dirty="0" smtClean="0">
              <a:latin typeface="Times New Roman" pitchFamily="18" charset="0"/>
              <a:cs typeface="Times New Roman" pitchFamily="18" charset="0"/>
            </a:endParaRPr>
          </a:p>
          <a:p>
            <a:pPr marL="107950" marR="98425" algn="ctr">
              <a:spcBef>
                <a:spcPts val="440"/>
              </a:spcBef>
            </a:pPr>
            <a:r>
              <a:rPr lang="ru-RU" sz="2800" b="1" spc="-5" dirty="0" smtClean="0">
                <a:solidFill>
                  <a:srgbClr val="0D03DB"/>
                </a:solidFill>
                <a:latin typeface="Times New Roman"/>
                <a:cs typeface="Times New Roman"/>
              </a:rPr>
              <a:t>41 474,40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15" dirty="0">
                <a:solidFill>
                  <a:srgbClr val="0D03DB"/>
                </a:solidFill>
                <a:latin typeface="Times New Roman"/>
                <a:cs typeface="Times New Roman"/>
              </a:rPr>
              <a:t> руб.</a:t>
            </a:r>
            <a:endParaRPr sz="2800" dirty="0">
              <a:latin typeface="Times New Roman"/>
              <a:cs typeface="Times New Roman"/>
            </a:endParaRPr>
          </a:p>
        </p:txBody>
      </p:sp>
      <p:grpSp>
        <p:nvGrpSpPr>
          <p:cNvPr id="80" name="object 9"/>
          <p:cNvGrpSpPr/>
          <p:nvPr/>
        </p:nvGrpSpPr>
        <p:grpSpPr>
          <a:xfrm>
            <a:off x="1485900" y="7410450"/>
            <a:ext cx="22307550" cy="5886450"/>
            <a:chOff x="368045" y="1626870"/>
            <a:chExt cx="13638276" cy="5235086"/>
          </a:xfrm>
        </p:grpSpPr>
        <p:pic>
          <p:nvPicPr>
            <p:cNvPr id="81" name="object 12"/>
            <p:cNvPicPr/>
            <p:nvPr/>
          </p:nvPicPr>
          <p:blipFill>
            <a:blip r:embed="rId5" cstate="print"/>
            <a:stretch>
              <a:fillRect/>
            </a:stretch>
          </p:blipFill>
          <p:spPr>
            <a:xfrm>
              <a:off x="368045" y="1626870"/>
              <a:ext cx="13638276" cy="2617542"/>
            </a:xfrm>
            <a:prstGeom prst="rect">
              <a:avLst/>
            </a:prstGeom>
          </p:spPr>
        </p:pic>
        <p:sp>
          <p:nvSpPr>
            <p:cNvPr id="82" name="object 13"/>
            <p:cNvSpPr/>
            <p:nvPr/>
          </p:nvSpPr>
          <p:spPr>
            <a:xfrm>
              <a:off x="398144" y="1656970"/>
              <a:ext cx="13531850" cy="2503005"/>
            </a:xfrm>
            <a:custGeom>
              <a:avLst/>
              <a:gdLst/>
              <a:ahLst/>
              <a:cxnLst/>
              <a:rect l="l" t="t" r="r" b="b"/>
              <a:pathLst>
                <a:path w="13531850" h="3667760">
                  <a:moveTo>
                    <a:pt x="13164820" y="0"/>
                  </a:moveTo>
                  <a:lnTo>
                    <a:pt x="366750" y="0"/>
                  </a:lnTo>
                  <a:lnTo>
                    <a:pt x="320745" y="2857"/>
                  </a:lnTo>
                  <a:lnTo>
                    <a:pt x="276446" y="11201"/>
                  </a:lnTo>
                  <a:lnTo>
                    <a:pt x="234196" y="24688"/>
                  </a:lnTo>
                  <a:lnTo>
                    <a:pt x="194338" y="42973"/>
                  </a:lnTo>
                  <a:lnTo>
                    <a:pt x="157217" y="65713"/>
                  </a:lnTo>
                  <a:lnTo>
                    <a:pt x="123176" y="92565"/>
                  </a:lnTo>
                  <a:lnTo>
                    <a:pt x="92558" y="123185"/>
                  </a:lnTo>
                  <a:lnTo>
                    <a:pt x="65709" y="157228"/>
                  </a:lnTo>
                  <a:lnTo>
                    <a:pt x="42970" y="194352"/>
                  </a:lnTo>
                  <a:lnTo>
                    <a:pt x="24686" y="234212"/>
                  </a:lnTo>
                  <a:lnTo>
                    <a:pt x="11200" y="276466"/>
                  </a:lnTo>
                  <a:lnTo>
                    <a:pt x="2857" y="320768"/>
                  </a:lnTo>
                  <a:lnTo>
                    <a:pt x="0" y="366775"/>
                  </a:lnTo>
                  <a:lnTo>
                    <a:pt x="0" y="3300729"/>
                  </a:lnTo>
                  <a:lnTo>
                    <a:pt x="2857" y="3346737"/>
                  </a:lnTo>
                  <a:lnTo>
                    <a:pt x="11200" y="3391039"/>
                  </a:lnTo>
                  <a:lnTo>
                    <a:pt x="24686" y="3433293"/>
                  </a:lnTo>
                  <a:lnTo>
                    <a:pt x="42970" y="3473153"/>
                  </a:lnTo>
                  <a:lnTo>
                    <a:pt x="65709" y="3510277"/>
                  </a:lnTo>
                  <a:lnTo>
                    <a:pt x="92558" y="3544320"/>
                  </a:lnTo>
                  <a:lnTo>
                    <a:pt x="123176" y="3574940"/>
                  </a:lnTo>
                  <a:lnTo>
                    <a:pt x="157217" y="3601792"/>
                  </a:lnTo>
                  <a:lnTo>
                    <a:pt x="194338" y="3624532"/>
                  </a:lnTo>
                  <a:lnTo>
                    <a:pt x="234196" y="3642817"/>
                  </a:lnTo>
                  <a:lnTo>
                    <a:pt x="276446" y="3656304"/>
                  </a:lnTo>
                  <a:lnTo>
                    <a:pt x="320745" y="3664648"/>
                  </a:lnTo>
                  <a:lnTo>
                    <a:pt x="366750" y="3667505"/>
                  </a:lnTo>
                  <a:lnTo>
                    <a:pt x="13164820" y="3667505"/>
                  </a:lnTo>
                  <a:lnTo>
                    <a:pt x="13210827" y="3664648"/>
                  </a:lnTo>
                  <a:lnTo>
                    <a:pt x="13255129" y="3656304"/>
                  </a:lnTo>
                  <a:lnTo>
                    <a:pt x="13297383" y="3642817"/>
                  </a:lnTo>
                  <a:lnTo>
                    <a:pt x="13337243" y="3624532"/>
                  </a:lnTo>
                  <a:lnTo>
                    <a:pt x="13374367" y="3601792"/>
                  </a:lnTo>
                  <a:lnTo>
                    <a:pt x="13408410" y="3574940"/>
                  </a:lnTo>
                  <a:lnTo>
                    <a:pt x="13439030" y="3544320"/>
                  </a:lnTo>
                  <a:lnTo>
                    <a:pt x="13465882" y="3510277"/>
                  </a:lnTo>
                  <a:lnTo>
                    <a:pt x="13488622" y="3473153"/>
                  </a:lnTo>
                  <a:lnTo>
                    <a:pt x="13506907" y="3433293"/>
                  </a:lnTo>
                  <a:lnTo>
                    <a:pt x="13520394" y="3391039"/>
                  </a:lnTo>
                  <a:lnTo>
                    <a:pt x="13528738" y="3346737"/>
                  </a:lnTo>
                  <a:lnTo>
                    <a:pt x="13531596" y="3300729"/>
                  </a:lnTo>
                  <a:lnTo>
                    <a:pt x="13531596" y="366775"/>
                  </a:lnTo>
                  <a:lnTo>
                    <a:pt x="13528738" y="320768"/>
                  </a:lnTo>
                  <a:lnTo>
                    <a:pt x="13520394" y="276466"/>
                  </a:lnTo>
                  <a:lnTo>
                    <a:pt x="13506907" y="234212"/>
                  </a:lnTo>
                  <a:lnTo>
                    <a:pt x="13488622" y="194352"/>
                  </a:lnTo>
                  <a:lnTo>
                    <a:pt x="13465882" y="157228"/>
                  </a:lnTo>
                  <a:lnTo>
                    <a:pt x="13439030" y="123185"/>
                  </a:lnTo>
                  <a:lnTo>
                    <a:pt x="13408410" y="92565"/>
                  </a:lnTo>
                  <a:lnTo>
                    <a:pt x="13374367" y="65713"/>
                  </a:lnTo>
                  <a:lnTo>
                    <a:pt x="13337243" y="42973"/>
                  </a:lnTo>
                  <a:lnTo>
                    <a:pt x="13297383" y="24688"/>
                  </a:lnTo>
                  <a:lnTo>
                    <a:pt x="13255129" y="11201"/>
                  </a:lnTo>
                  <a:lnTo>
                    <a:pt x="13210827" y="2857"/>
                  </a:lnTo>
                  <a:lnTo>
                    <a:pt x="13164820" y="0"/>
                  </a:lnTo>
                  <a:close/>
                </a:path>
              </a:pathLst>
            </a:custGeom>
            <a:solidFill>
              <a:srgbClr val="BDD7E3">
                <a:alpha val="90194"/>
              </a:srgbClr>
            </a:solidFill>
          </p:spPr>
          <p:txBody>
            <a:bodyPr wrap="square" lIns="0" tIns="0" rIns="0" bIns="0" rtlCol="0"/>
            <a:lstStyle/>
            <a:p>
              <a:endParaRPr dirty="0"/>
            </a:p>
          </p:txBody>
        </p:sp>
        <p:sp>
          <p:nvSpPr>
            <p:cNvPr id="83" name="object 14"/>
            <p:cNvSpPr/>
            <p:nvPr/>
          </p:nvSpPr>
          <p:spPr>
            <a:xfrm>
              <a:off x="398144" y="1656969"/>
              <a:ext cx="13531850" cy="3667760"/>
            </a:xfrm>
            <a:custGeom>
              <a:avLst/>
              <a:gdLst/>
              <a:ahLst/>
              <a:cxnLst/>
              <a:rect l="l" t="t" r="r" b="b"/>
              <a:pathLst>
                <a:path w="13531850" h="3667760">
                  <a:moveTo>
                    <a:pt x="0" y="366775"/>
                  </a:moveTo>
                  <a:lnTo>
                    <a:pt x="2857" y="320768"/>
                  </a:lnTo>
                  <a:lnTo>
                    <a:pt x="11200" y="276466"/>
                  </a:lnTo>
                  <a:lnTo>
                    <a:pt x="24686" y="234212"/>
                  </a:lnTo>
                  <a:lnTo>
                    <a:pt x="42970" y="194352"/>
                  </a:lnTo>
                  <a:lnTo>
                    <a:pt x="65709" y="157228"/>
                  </a:lnTo>
                  <a:lnTo>
                    <a:pt x="92558" y="123185"/>
                  </a:lnTo>
                  <a:lnTo>
                    <a:pt x="123176" y="92565"/>
                  </a:lnTo>
                  <a:lnTo>
                    <a:pt x="157217" y="65713"/>
                  </a:lnTo>
                  <a:lnTo>
                    <a:pt x="194338" y="42973"/>
                  </a:lnTo>
                  <a:lnTo>
                    <a:pt x="234196" y="24688"/>
                  </a:lnTo>
                  <a:lnTo>
                    <a:pt x="276446" y="11201"/>
                  </a:lnTo>
                  <a:lnTo>
                    <a:pt x="320745" y="2857"/>
                  </a:lnTo>
                  <a:lnTo>
                    <a:pt x="366750" y="0"/>
                  </a:lnTo>
                  <a:lnTo>
                    <a:pt x="13164820" y="0"/>
                  </a:lnTo>
                  <a:lnTo>
                    <a:pt x="13210827" y="2857"/>
                  </a:lnTo>
                  <a:lnTo>
                    <a:pt x="13255129" y="11201"/>
                  </a:lnTo>
                  <a:lnTo>
                    <a:pt x="13297383" y="24688"/>
                  </a:lnTo>
                  <a:lnTo>
                    <a:pt x="13337243" y="42973"/>
                  </a:lnTo>
                  <a:lnTo>
                    <a:pt x="13374367" y="65713"/>
                  </a:lnTo>
                  <a:lnTo>
                    <a:pt x="13408410" y="92565"/>
                  </a:lnTo>
                  <a:lnTo>
                    <a:pt x="13439030" y="123185"/>
                  </a:lnTo>
                  <a:lnTo>
                    <a:pt x="13465882" y="157228"/>
                  </a:lnTo>
                  <a:lnTo>
                    <a:pt x="13488622" y="194352"/>
                  </a:lnTo>
                  <a:lnTo>
                    <a:pt x="13506907" y="234212"/>
                  </a:lnTo>
                  <a:lnTo>
                    <a:pt x="13520394" y="276466"/>
                  </a:lnTo>
                  <a:lnTo>
                    <a:pt x="13528738" y="320768"/>
                  </a:lnTo>
                  <a:lnTo>
                    <a:pt x="13531596" y="366775"/>
                  </a:lnTo>
                  <a:lnTo>
                    <a:pt x="13531596" y="3300729"/>
                  </a:lnTo>
                  <a:lnTo>
                    <a:pt x="13528738" y="3346737"/>
                  </a:lnTo>
                  <a:lnTo>
                    <a:pt x="13520394" y="3391039"/>
                  </a:lnTo>
                  <a:lnTo>
                    <a:pt x="13506907" y="3433293"/>
                  </a:lnTo>
                  <a:lnTo>
                    <a:pt x="13488622" y="3473153"/>
                  </a:lnTo>
                  <a:lnTo>
                    <a:pt x="13465882" y="3510277"/>
                  </a:lnTo>
                  <a:lnTo>
                    <a:pt x="13439030" y="3544320"/>
                  </a:lnTo>
                  <a:lnTo>
                    <a:pt x="13408410" y="3574940"/>
                  </a:lnTo>
                  <a:lnTo>
                    <a:pt x="13374367" y="3601792"/>
                  </a:lnTo>
                  <a:lnTo>
                    <a:pt x="13337243" y="3624532"/>
                  </a:lnTo>
                  <a:lnTo>
                    <a:pt x="13297383" y="3642817"/>
                  </a:lnTo>
                  <a:lnTo>
                    <a:pt x="13255129" y="3656304"/>
                  </a:lnTo>
                  <a:lnTo>
                    <a:pt x="13210827" y="3664648"/>
                  </a:lnTo>
                  <a:lnTo>
                    <a:pt x="13164820" y="3667505"/>
                  </a:lnTo>
                  <a:lnTo>
                    <a:pt x="366750" y="3667505"/>
                  </a:lnTo>
                  <a:lnTo>
                    <a:pt x="320745" y="3664648"/>
                  </a:lnTo>
                  <a:lnTo>
                    <a:pt x="276446" y="3656304"/>
                  </a:lnTo>
                  <a:lnTo>
                    <a:pt x="234196" y="3642817"/>
                  </a:lnTo>
                  <a:lnTo>
                    <a:pt x="194338" y="3624532"/>
                  </a:lnTo>
                  <a:lnTo>
                    <a:pt x="157217" y="3601792"/>
                  </a:lnTo>
                  <a:lnTo>
                    <a:pt x="123176" y="3574940"/>
                  </a:lnTo>
                  <a:lnTo>
                    <a:pt x="92558" y="3544320"/>
                  </a:lnTo>
                  <a:lnTo>
                    <a:pt x="65709" y="3510277"/>
                  </a:lnTo>
                  <a:lnTo>
                    <a:pt x="42970" y="3473153"/>
                  </a:lnTo>
                  <a:lnTo>
                    <a:pt x="24686" y="3433293"/>
                  </a:lnTo>
                  <a:lnTo>
                    <a:pt x="11200" y="3391039"/>
                  </a:lnTo>
                  <a:lnTo>
                    <a:pt x="2857" y="3346737"/>
                  </a:lnTo>
                  <a:lnTo>
                    <a:pt x="0" y="3300729"/>
                  </a:lnTo>
                  <a:lnTo>
                    <a:pt x="0" y="366775"/>
                  </a:lnTo>
                  <a:close/>
                </a:path>
              </a:pathLst>
            </a:custGeom>
            <a:ln w="9906">
              <a:noFill/>
            </a:ln>
          </p:spPr>
          <p:txBody>
            <a:bodyPr wrap="square" lIns="0" tIns="0" rIns="0" bIns="0" rtlCol="0"/>
            <a:lstStyle/>
            <a:p>
              <a:endParaRPr dirty="0"/>
            </a:p>
          </p:txBody>
        </p:sp>
        <p:sp>
          <p:nvSpPr>
            <p:cNvPr id="84" name="object 18"/>
            <p:cNvSpPr/>
            <p:nvPr/>
          </p:nvSpPr>
          <p:spPr>
            <a:xfrm>
              <a:off x="548445" y="4159976"/>
              <a:ext cx="2311992" cy="2701980"/>
            </a:xfrm>
            <a:custGeom>
              <a:avLst/>
              <a:gdLst/>
              <a:ahLst/>
              <a:cxnLst/>
              <a:rect l="l" t="t" r="r" b="b"/>
              <a:pathLst>
                <a:path w="2956560" h="3240404">
                  <a:moveTo>
                    <a:pt x="2956560" y="0"/>
                  </a:moveTo>
                  <a:lnTo>
                    <a:pt x="0" y="0"/>
                  </a:lnTo>
                  <a:lnTo>
                    <a:pt x="0" y="2929636"/>
                  </a:lnTo>
                  <a:lnTo>
                    <a:pt x="3365" y="2975509"/>
                  </a:lnTo>
                  <a:lnTo>
                    <a:pt x="13143" y="3019290"/>
                  </a:lnTo>
                  <a:lnTo>
                    <a:pt x="28853" y="3060499"/>
                  </a:lnTo>
                  <a:lnTo>
                    <a:pt x="50013" y="3098657"/>
                  </a:lnTo>
                  <a:lnTo>
                    <a:pt x="76145" y="3133284"/>
                  </a:lnTo>
                  <a:lnTo>
                    <a:pt x="106768" y="3163900"/>
                  </a:lnTo>
                  <a:lnTo>
                    <a:pt x="141401" y="3190025"/>
                  </a:lnTo>
                  <a:lnTo>
                    <a:pt x="179565" y="3211180"/>
                  </a:lnTo>
                  <a:lnTo>
                    <a:pt x="220780" y="3226884"/>
                  </a:lnTo>
                  <a:lnTo>
                    <a:pt x="264564" y="3236659"/>
                  </a:lnTo>
                  <a:lnTo>
                    <a:pt x="31043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60" y="2929636"/>
                  </a:lnTo>
                  <a:lnTo>
                    <a:pt x="2956560" y="0"/>
                  </a:lnTo>
                  <a:close/>
                </a:path>
              </a:pathLst>
            </a:custGeom>
            <a:solidFill>
              <a:srgbClr val="FFFF00"/>
            </a:solidFill>
          </p:spPr>
          <p:txBody>
            <a:bodyPr wrap="square" lIns="0" tIns="0" rIns="0" bIns="0" rtlCol="0"/>
            <a:lstStyle/>
            <a:p>
              <a:endParaRPr dirty="0"/>
            </a:p>
          </p:txBody>
        </p:sp>
      </p:grpSp>
      <p:sp>
        <p:nvSpPr>
          <p:cNvPr id="85" name="object 22"/>
          <p:cNvSpPr txBox="1"/>
          <p:nvPr/>
        </p:nvSpPr>
        <p:spPr>
          <a:xfrm>
            <a:off x="1771650" y="11077575"/>
            <a:ext cx="3752850" cy="1451679"/>
          </a:xfrm>
          <a:prstGeom prst="rect">
            <a:avLst/>
          </a:prstGeom>
        </p:spPr>
        <p:txBody>
          <a:bodyPr vert="horz" wrap="square" lIns="0" tIns="55880" rIns="0" bIns="0" rtlCol="0">
            <a:spAutoFit/>
          </a:bodyPr>
          <a:lstStyle/>
          <a:p>
            <a:pPr marL="274955" marR="266700" algn="ctr">
              <a:spcBef>
                <a:spcPts val="440"/>
              </a:spcBef>
            </a:pPr>
            <a:r>
              <a:rPr lang="ru-RU" sz="2800" b="1" dirty="0" smtClean="0">
                <a:latin typeface="Times New Roman" pitchFamily="18" charset="0"/>
                <a:cs typeface="Times New Roman" pitchFamily="18" charset="0"/>
              </a:rPr>
              <a:t>Безопасный город </a:t>
            </a:r>
          </a:p>
          <a:p>
            <a:pPr marL="274955" marR="266700" algn="ctr">
              <a:spcBef>
                <a:spcPts val="440"/>
              </a:spcBef>
            </a:pPr>
            <a:endParaRPr lang="ru-RU" sz="2800" b="1" spc="-5" dirty="0" smtClean="0">
              <a:solidFill>
                <a:srgbClr val="0D03DB"/>
              </a:solidFill>
              <a:latin typeface="Times New Roman" pitchFamily="18" charset="0"/>
              <a:cs typeface="Times New Roman" pitchFamily="18" charset="0"/>
            </a:endParaRPr>
          </a:p>
          <a:p>
            <a:pPr marL="274955" marR="266700" algn="ctr">
              <a:spcBef>
                <a:spcPts val="440"/>
              </a:spcBef>
            </a:pPr>
            <a:r>
              <a:rPr lang="ru-RU" sz="2800" b="1" spc="-5" dirty="0" smtClean="0">
                <a:solidFill>
                  <a:srgbClr val="0D03DB"/>
                </a:solidFill>
                <a:latin typeface="Times New Roman"/>
                <a:cs typeface="Times New Roman"/>
              </a:rPr>
              <a:t>3 309,31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20" dirty="0">
                <a:solidFill>
                  <a:srgbClr val="0D03DB"/>
                </a:solidFill>
                <a:latin typeface="Times New Roman"/>
                <a:cs typeface="Times New Roman"/>
              </a:rPr>
              <a:t> </a:t>
            </a:r>
            <a:r>
              <a:rPr sz="2800" b="1" spc="-15" dirty="0">
                <a:solidFill>
                  <a:srgbClr val="0D03DB"/>
                </a:solidFill>
                <a:latin typeface="Times New Roman"/>
                <a:cs typeface="Times New Roman"/>
              </a:rPr>
              <a:t>руб.</a:t>
            </a:r>
            <a:endParaRPr sz="2800" dirty="0">
              <a:latin typeface="Times New Roman"/>
              <a:cs typeface="Times New Roman"/>
            </a:endParaRPr>
          </a:p>
        </p:txBody>
      </p:sp>
      <p:sp>
        <p:nvSpPr>
          <p:cNvPr id="86" name="object 27"/>
          <p:cNvSpPr/>
          <p:nvPr/>
        </p:nvSpPr>
        <p:spPr>
          <a:xfrm>
            <a:off x="6132576" y="10248900"/>
            <a:ext cx="3773424" cy="3028950"/>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8" y="3240024"/>
                </a:lnTo>
                <a:lnTo>
                  <a:pt x="2646172"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chemeClr val="accent2">
              <a:lumMod val="40000"/>
              <a:lumOff val="60000"/>
            </a:schemeClr>
          </a:solidFill>
        </p:spPr>
        <p:txBody>
          <a:bodyPr wrap="square" lIns="0" tIns="0" rIns="0" bIns="0" rtlCol="0"/>
          <a:lstStyle/>
          <a:p>
            <a:endParaRPr dirty="0"/>
          </a:p>
        </p:txBody>
      </p:sp>
      <p:sp>
        <p:nvSpPr>
          <p:cNvPr id="87" name="object 30"/>
          <p:cNvSpPr txBox="1"/>
          <p:nvPr/>
        </p:nvSpPr>
        <p:spPr>
          <a:xfrm>
            <a:off x="6134100" y="10666978"/>
            <a:ext cx="3714750" cy="2313454"/>
          </a:xfrm>
          <a:prstGeom prst="rect">
            <a:avLst/>
          </a:prstGeom>
        </p:spPr>
        <p:txBody>
          <a:bodyPr vert="horz" wrap="square" lIns="0" tIns="55880" rIns="0" bIns="0" rtlCol="0">
            <a:spAutoFit/>
          </a:bodyPr>
          <a:lstStyle/>
          <a:p>
            <a:pPr marL="163195" marR="5080" indent="-151130" algn="ctr">
              <a:spcBef>
                <a:spcPts val="440"/>
              </a:spcBef>
            </a:pPr>
            <a:r>
              <a:rPr lang="ru-RU" sz="2800" b="1" dirty="0" smtClean="0">
                <a:latin typeface="Times New Roman" pitchFamily="18" charset="0"/>
                <a:cs typeface="Times New Roman" pitchFamily="18" charset="0"/>
              </a:rPr>
              <a:t>Формирование современной городской среды</a:t>
            </a:r>
          </a:p>
          <a:p>
            <a:pPr marL="163195" marR="5080" indent="-151130" algn="ctr">
              <a:spcBef>
                <a:spcPts val="440"/>
              </a:spcBef>
            </a:pPr>
            <a:r>
              <a:rPr lang="ru-RU" sz="2800" b="1" dirty="0" smtClean="0">
                <a:latin typeface="Times New Roman" pitchFamily="18" charset="0"/>
                <a:cs typeface="Times New Roman" pitchFamily="18" charset="0"/>
              </a:rPr>
              <a:t> на 2018-2024 годы </a:t>
            </a:r>
          </a:p>
          <a:p>
            <a:pPr marL="163195" marR="5080" indent="-151130" algn="ctr">
              <a:spcBef>
                <a:spcPts val="440"/>
              </a:spcBef>
            </a:pPr>
            <a:r>
              <a:rPr lang="ru-RU" sz="2800" b="1" spc="-5" dirty="0" smtClean="0">
                <a:solidFill>
                  <a:srgbClr val="0D03DB"/>
                </a:solidFill>
                <a:latin typeface="Times New Roman"/>
                <a:cs typeface="Times New Roman"/>
              </a:rPr>
              <a:t>78 473,24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20" dirty="0">
                <a:solidFill>
                  <a:srgbClr val="0D03DB"/>
                </a:solidFill>
                <a:latin typeface="Times New Roman"/>
                <a:cs typeface="Times New Roman"/>
              </a:rPr>
              <a:t> </a:t>
            </a:r>
            <a:r>
              <a:rPr sz="2800" b="1" spc="-15" dirty="0">
                <a:solidFill>
                  <a:srgbClr val="0D03DB"/>
                </a:solidFill>
                <a:latin typeface="Times New Roman"/>
                <a:cs typeface="Times New Roman"/>
              </a:rPr>
              <a:t>руб.</a:t>
            </a:r>
            <a:endParaRPr sz="2800" dirty="0">
              <a:latin typeface="Times New Roman"/>
              <a:cs typeface="Times New Roman"/>
            </a:endParaRPr>
          </a:p>
        </p:txBody>
      </p:sp>
      <p:sp>
        <p:nvSpPr>
          <p:cNvPr id="88" name="object 38"/>
          <p:cNvSpPr txBox="1"/>
          <p:nvPr/>
        </p:nvSpPr>
        <p:spPr>
          <a:xfrm>
            <a:off x="10553700" y="10791825"/>
            <a:ext cx="3771900" cy="2217915"/>
          </a:xfrm>
          <a:prstGeom prst="rect">
            <a:avLst/>
          </a:prstGeom>
        </p:spPr>
        <p:txBody>
          <a:bodyPr vert="horz" wrap="square" lIns="0" tIns="12065" rIns="0" bIns="0" rtlCol="0">
            <a:spAutoFit/>
          </a:bodyPr>
          <a:lstStyle/>
          <a:p>
            <a:pPr algn="ctr">
              <a:spcBef>
                <a:spcPts val="95"/>
              </a:spcBef>
            </a:pPr>
            <a:r>
              <a:rPr lang="ru-RU" sz="2800" b="1" dirty="0" smtClean="0">
                <a:latin typeface="Times New Roman" pitchFamily="18" charset="0"/>
                <a:cs typeface="Times New Roman" pitchFamily="18" charset="0"/>
              </a:rPr>
              <a:t>Эффективное управление муниципальным имуществом</a:t>
            </a:r>
          </a:p>
          <a:p>
            <a:pPr algn="ctr">
              <a:lnSpc>
                <a:spcPct val="100000"/>
              </a:lnSpc>
              <a:spcBef>
                <a:spcPts val="430"/>
              </a:spcBef>
            </a:pPr>
            <a:r>
              <a:rPr lang="ru-RU" sz="2800" b="1" dirty="0" smtClean="0">
                <a:solidFill>
                  <a:srgbClr val="0D03DB"/>
                </a:solidFill>
                <a:latin typeface="Times New Roman"/>
                <a:cs typeface="Times New Roman"/>
              </a:rPr>
              <a:t>147 448,26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30" dirty="0">
                <a:solidFill>
                  <a:srgbClr val="0D03DB"/>
                </a:solidFill>
                <a:latin typeface="Times New Roman"/>
                <a:cs typeface="Times New Roman"/>
              </a:rPr>
              <a:t> </a:t>
            </a:r>
            <a:r>
              <a:rPr sz="2800" b="1" spc="-20" dirty="0">
                <a:solidFill>
                  <a:srgbClr val="0D03DB"/>
                </a:solidFill>
                <a:latin typeface="Times New Roman"/>
                <a:cs typeface="Times New Roman"/>
              </a:rPr>
              <a:t>руб.</a:t>
            </a:r>
            <a:endParaRPr sz="2800" dirty="0">
              <a:latin typeface="Times New Roman"/>
              <a:cs typeface="Times New Roman"/>
            </a:endParaRPr>
          </a:p>
        </p:txBody>
      </p:sp>
      <p:grpSp>
        <p:nvGrpSpPr>
          <p:cNvPr id="89" name="object 39"/>
          <p:cNvGrpSpPr/>
          <p:nvPr/>
        </p:nvGrpSpPr>
        <p:grpSpPr>
          <a:xfrm>
            <a:off x="15219426" y="10286999"/>
            <a:ext cx="3982974" cy="3067051"/>
            <a:chOff x="10537697" y="5320283"/>
            <a:chExt cx="3053334" cy="3444436"/>
          </a:xfrm>
        </p:grpSpPr>
        <p:pic>
          <p:nvPicPr>
            <p:cNvPr id="90" name="object 41"/>
            <p:cNvPicPr/>
            <p:nvPr/>
          </p:nvPicPr>
          <p:blipFill>
            <a:blip r:embed="rId7" cstate="print"/>
            <a:stretch>
              <a:fillRect/>
            </a:stretch>
          </p:blipFill>
          <p:spPr>
            <a:xfrm>
              <a:off x="10537697" y="5320283"/>
              <a:ext cx="3053334" cy="3336798"/>
            </a:xfrm>
            <a:prstGeom prst="rect">
              <a:avLst/>
            </a:prstGeom>
          </p:spPr>
        </p:pic>
        <p:pic>
          <p:nvPicPr>
            <p:cNvPr id="91" name="object 42"/>
            <p:cNvPicPr/>
            <p:nvPr/>
          </p:nvPicPr>
          <p:blipFill>
            <a:blip r:embed="rId8" cstate="print"/>
            <a:stretch>
              <a:fillRect/>
            </a:stretch>
          </p:blipFill>
          <p:spPr>
            <a:xfrm>
              <a:off x="10722863" y="5361432"/>
              <a:ext cx="2704337" cy="2312670"/>
            </a:xfrm>
            <a:prstGeom prst="rect">
              <a:avLst/>
            </a:prstGeom>
          </p:spPr>
        </p:pic>
        <p:sp>
          <p:nvSpPr>
            <p:cNvPr id="92" name="object 43"/>
            <p:cNvSpPr/>
            <p:nvPr/>
          </p:nvSpPr>
          <p:spPr>
            <a:xfrm>
              <a:off x="10562843" y="5345428"/>
              <a:ext cx="2956560" cy="3419291"/>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7" y="3240024"/>
                  </a:lnTo>
                  <a:lnTo>
                    <a:pt x="2646171"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CF9FFF"/>
            </a:solidFill>
          </p:spPr>
          <p:txBody>
            <a:bodyPr wrap="square" lIns="0" tIns="0" rIns="0" bIns="0" rtlCol="0"/>
            <a:lstStyle/>
            <a:p>
              <a:endParaRPr dirty="0"/>
            </a:p>
          </p:txBody>
        </p:sp>
      </p:grpSp>
      <p:sp>
        <p:nvSpPr>
          <p:cNvPr id="93" name="object 47"/>
          <p:cNvSpPr txBox="1"/>
          <p:nvPr/>
        </p:nvSpPr>
        <p:spPr>
          <a:xfrm>
            <a:off x="15316200" y="10394012"/>
            <a:ext cx="3829050" cy="2705869"/>
          </a:xfrm>
          <a:prstGeom prst="rect">
            <a:avLst/>
          </a:prstGeom>
        </p:spPr>
        <p:txBody>
          <a:bodyPr vert="horz" wrap="square" lIns="0" tIns="55880" rIns="0" bIns="0" rtlCol="0">
            <a:spAutoFit/>
          </a:bodyPr>
          <a:lstStyle/>
          <a:p>
            <a:pPr marL="107950" marR="98425" algn="ctr">
              <a:spcBef>
                <a:spcPts val="440"/>
              </a:spcBef>
            </a:pPr>
            <a:r>
              <a:rPr lang="ru-RU" sz="2800" b="1" dirty="0" smtClean="0">
                <a:latin typeface="Times New Roman" pitchFamily="18" charset="0"/>
                <a:cs typeface="Times New Roman" pitchFamily="18" charset="0"/>
              </a:rPr>
              <a:t>Информационное общество муниципального образования город Минусинск</a:t>
            </a:r>
            <a:endParaRPr lang="ru-RU" sz="2800" b="1" spc="-5" dirty="0" smtClean="0">
              <a:latin typeface="Times New Roman"/>
              <a:cs typeface="Times New Roman"/>
            </a:endParaRPr>
          </a:p>
          <a:p>
            <a:pPr algn="ctr">
              <a:lnSpc>
                <a:spcPct val="100000"/>
              </a:lnSpc>
              <a:spcBef>
                <a:spcPts val="480"/>
              </a:spcBef>
            </a:pPr>
            <a:r>
              <a:rPr lang="ru-RU" sz="2800" b="1" spc="-5" dirty="0" smtClean="0">
                <a:solidFill>
                  <a:srgbClr val="0D03DB"/>
                </a:solidFill>
                <a:latin typeface="Times New Roman"/>
                <a:cs typeface="Times New Roman"/>
              </a:rPr>
              <a:t>1 471,67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15" dirty="0">
                <a:solidFill>
                  <a:srgbClr val="0D03DB"/>
                </a:solidFill>
                <a:latin typeface="Times New Roman"/>
                <a:cs typeface="Times New Roman"/>
              </a:rPr>
              <a:t> руб.</a:t>
            </a:r>
            <a:endParaRPr sz="2800" dirty="0">
              <a:latin typeface="Times New Roman"/>
              <a:cs typeface="Times New Roman"/>
            </a:endParaRPr>
          </a:p>
        </p:txBody>
      </p:sp>
      <p:sp>
        <p:nvSpPr>
          <p:cNvPr id="94" name="Скругленный прямоугольник 93"/>
          <p:cNvSpPr/>
          <p:nvPr/>
        </p:nvSpPr>
        <p:spPr>
          <a:xfrm>
            <a:off x="10553700" y="7620000"/>
            <a:ext cx="3886200" cy="2343149"/>
          </a:xfrm>
          <a:prstGeom prst="roundRect">
            <a:avLst/>
          </a:prstGeom>
          <a:blipFill>
            <a:blip r:embed="rId14"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5" name="Скругленный прямоугольник 94"/>
          <p:cNvSpPr/>
          <p:nvPr/>
        </p:nvSpPr>
        <p:spPr>
          <a:xfrm>
            <a:off x="1828800" y="7658100"/>
            <a:ext cx="3867150" cy="2362200"/>
          </a:xfrm>
          <a:prstGeom prst="roundRect">
            <a:avLst/>
          </a:prstGeom>
          <a:blipFill>
            <a:blip r:embed="rId15"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6" name="Скругленный прямоугольник 95"/>
          <p:cNvSpPr/>
          <p:nvPr/>
        </p:nvSpPr>
        <p:spPr>
          <a:xfrm>
            <a:off x="6096000" y="7639050"/>
            <a:ext cx="3848100" cy="2343149"/>
          </a:xfrm>
          <a:prstGeom prst="roundRect">
            <a:avLst/>
          </a:prstGeom>
          <a:blipFill>
            <a:blip r:embed="rId16"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7" name="Скругленный прямоугольник 96"/>
          <p:cNvSpPr/>
          <p:nvPr/>
        </p:nvSpPr>
        <p:spPr>
          <a:xfrm>
            <a:off x="15181326" y="7639050"/>
            <a:ext cx="3849624" cy="2457450"/>
          </a:xfrm>
          <a:prstGeom prst="roundRect">
            <a:avLst/>
          </a:prstGeom>
          <a:blipFill>
            <a:blip r:embed="rId17"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8" name="object 43"/>
          <p:cNvSpPr/>
          <p:nvPr/>
        </p:nvSpPr>
        <p:spPr>
          <a:xfrm>
            <a:off x="19716750" y="10325100"/>
            <a:ext cx="3810000" cy="2952750"/>
          </a:xfrm>
          <a:custGeom>
            <a:avLst/>
            <a:gdLst/>
            <a:ahLst/>
            <a:cxnLst/>
            <a:rect l="l" t="t" r="r" b="b"/>
            <a:pathLst>
              <a:path w="2956559" h="3240404">
                <a:moveTo>
                  <a:pt x="2956559" y="0"/>
                </a:moveTo>
                <a:lnTo>
                  <a:pt x="0" y="0"/>
                </a:lnTo>
                <a:lnTo>
                  <a:pt x="0" y="2929636"/>
                </a:lnTo>
                <a:lnTo>
                  <a:pt x="3364" y="2975509"/>
                </a:lnTo>
                <a:lnTo>
                  <a:pt x="13139" y="3019290"/>
                </a:lnTo>
                <a:lnTo>
                  <a:pt x="28843" y="3060499"/>
                </a:lnTo>
                <a:lnTo>
                  <a:pt x="49998" y="3098657"/>
                </a:lnTo>
                <a:lnTo>
                  <a:pt x="76123" y="3133284"/>
                </a:lnTo>
                <a:lnTo>
                  <a:pt x="106739" y="3163900"/>
                </a:lnTo>
                <a:lnTo>
                  <a:pt x="141366" y="3190025"/>
                </a:lnTo>
                <a:lnTo>
                  <a:pt x="179524" y="3211180"/>
                </a:lnTo>
                <a:lnTo>
                  <a:pt x="220733" y="3226884"/>
                </a:lnTo>
                <a:lnTo>
                  <a:pt x="264514" y="3236659"/>
                </a:lnTo>
                <a:lnTo>
                  <a:pt x="310387" y="3240024"/>
                </a:lnTo>
                <a:lnTo>
                  <a:pt x="2646171" y="3240024"/>
                </a:lnTo>
                <a:lnTo>
                  <a:pt x="2692045" y="3236659"/>
                </a:lnTo>
                <a:lnTo>
                  <a:pt x="2735826" y="3226884"/>
                </a:lnTo>
                <a:lnTo>
                  <a:pt x="2777035" y="3211180"/>
                </a:lnTo>
                <a:lnTo>
                  <a:pt x="2815193" y="3190025"/>
                </a:lnTo>
                <a:lnTo>
                  <a:pt x="2849820" y="3163900"/>
                </a:lnTo>
                <a:lnTo>
                  <a:pt x="2880436" y="3133284"/>
                </a:lnTo>
                <a:lnTo>
                  <a:pt x="2906561" y="3098657"/>
                </a:lnTo>
                <a:lnTo>
                  <a:pt x="2927716" y="3060499"/>
                </a:lnTo>
                <a:lnTo>
                  <a:pt x="2943420" y="3019290"/>
                </a:lnTo>
                <a:lnTo>
                  <a:pt x="2953195" y="2975509"/>
                </a:lnTo>
                <a:lnTo>
                  <a:pt x="2956559" y="2929636"/>
                </a:lnTo>
                <a:lnTo>
                  <a:pt x="2956559" y="0"/>
                </a:lnTo>
                <a:close/>
              </a:path>
            </a:pathLst>
          </a:custGeom>
          <a:solidFill>
            <a:srgbClr val="07F924"/>
          </a:solidFill>
        </p:spPr>
        <p:txBody>
          <a:bodyPr wrap="square" lIns="0" tIns="0" rIns="0" bIns="0" rtlCol="0"/>
          <a:lstStyle/>
          <a:p>
            <a:endParaRPr dirty="0"/>
          </a:p>
        </p:txBody>
      </p:sp>
      <p:sp>
        <p:nvSpPr>
          <p:cNvPr id="99" name="Скругленный прямоугольник 98"/>
          <p:cNvSpPr/>
          <p:nvPr/>
        </p:nvSpPr>
        <p:spPr>
          <a:xfrm>
            <a:off x="19526250" y="7600950"/>
            <a:ext cx="3829050" cy="2438400"/>
          </a:xfrm>
          <a:prstGeom prst="roundRect">
            <a:avLst/>
          </a:prstGeom>
          <a:blipFill>
            <a:blip r:embed="rId18" cstate="print"/>
            <a:stretch>
              <a:fillRect/>
            </a:stretch>
          </a:blipFill>
          <a:ln>
            <a:noFill/>
          </a:ln>
          <a:effectLst>
            <a:outerShdw blurRad="50800" dist="38100" dir="5400000" algn="t"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0" name="object 47"/>
          <p:cNvSpPr txBox="1"/>
          <p:nvPr/>
        </p:nvSpPr>
        <p:spPr>
          <a:xfrm>
            <a:off x="19697700" y="10439400"/>
            <a:ext cx="3810000" cy="2705869"/>
          </a:xfrm>
          <a:prstGeom prst="rect">
            <a:avLst/>
          </a:prstGeom>
        </p:spPr>
        <p:txBody>
          <a:bodyPr vert="horz" wrap="square" lIns="0" tIns="55880" rIns="0" bIns="0" rtlCol="0">
            <a:spAutoFit/>
          </a:bodyPr>
          <a:lstStyle/>
          <a:p>
            <a:pPr marL="107950" marR="98425" algn="ctr">
              <a:spcBef>
                <a:spcPts val="440"/>
              </a:spcBef>
            </a:pPr>
            <a:r>
              <a:rPr lang="ru-RU" sz="2800" b="1" dirty="0" smtClean="0">
                <a:latin typeface="Times New Roman" pitchFamily="18" charset="0"/>
                <a:cs typeface="Times New Roman" pitchFamily="18" charset="0"/>
              </a:rPr>
              <a:t>Социально – экономическая поддержка интересов населения города Минусинска</a:t>
            </a:r>
            <a:endParaRPr lang="ru-RU" sz="2800" b="1" spc="-5" dirty="0" smtClean="0">
              <a:latin typeface="Times New Roman"/>
              <a:cs typeface="Times New Roman"/>
            </a:endParaRPr>
          </a:p>
          <a:p>
            <a:pPr algn="ctr">
              <a:lnSpc>
                <a:spcPct val="100000"/>
              </a:lnSpc>
              <a:spcBef>
                <a:spcPts val="480"/>
              </a:spcBef>
            </a:pPr>
            <a:r>
              <a:rPr lang="ru-RU" sz="2800" b="1" spc="-5" dirty="0" smtClean="0">
                <a:solidFill>
                  <a:srgbClr val="0D03DB"/>
                </a:solidFill>
                <a:latin typeface="Times New Roman"/>
                <a:cs typeface="Times New Roman"/>
              </a:rPr>
              <a:t>21 914,79 </a:t>
            </a:r>
            <a:r>
              <a:rPr sz="2800" b="1" spc="-5" dirty="0" smtClean="0">
                <a:solidFill>
                  <a:srgbClr val="0D03DB"/>
                </a:solidFill>
                <a:latin typeface="Times New Roman"/>
                <a:cs typeface="Times New Roman"/>
              </a:rPr>
              <a:t>тыс</a:t>
            </a:r>
            <a:r>
              <a:rPr sz="2800" b="1" spc="-5" dirty="0">
                <a:solidFill>
                  <a:srgbClr val="0D03DB"/>
                </a:solidFill>
                <a:latin typeface="Times New Roman"/>
                <a:cs typeface="Times New Roman"/>
              </a:rPr>
              <a:t>.</a:t>
            </a:r>
            <a:r>
              <a:rPr sz="2800" b="1" spc="-15" dirty="0">
                <a:solidFill>
                  <a:srgbClr val="0D03DB"/>
                </a:solidFill>
                <a:latin typeface="Times New Roman"/>
                <a:cs typeface="Times New Roman"/>
              </a:rPr>
              <a:t> руб.</a:t>
            </a:r>
            <a:endParaRPr sz="2800" dirty="0">
              <a:latin typeface="Times New Roman"/>
              <a:cs typeface="Times New Roman"/>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8000" b="-18000"/>
          </a:stretch>
        </a:blipFill>
        <a:effectLst/>
      </p:bgPr>
    </p:bg>
    <p:spTree>
      <p:nvGrpSpPr>
        <p:cNvPr id="1" name="Shape 150"/>
        <p:cNvGrpSpPr/>
        <p:nvPr/>
      </p:nvGrpSpPr>
      <p:grpSpPr>
        <a:xfrm>
          <a:off x="0" y="0"/>
          <a:ext cx="0" cy="0"/>
          <a:chOff x="0" y="0"/>
          <a:chExt cx="0" cy="0"/>
        </a:xfrm>
      </p:grpSpPr>
      <p:sp>
        <p:nvSpPr>
          <p:cNvPr id="17" name="Стрелка вниз 16"/>
          <p:cNvSpPr/>
          <p:nvPr/>
        </p:nvSpPr>
        <p:spPr>
          <a:xfrm>
            <a:off x="12611100" y="4476750"/>
            <a:ext cx="1009650" cy="1104900"/>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dirty="0"/>
          </a:p>
        </p:txBody>
      </p:sp>
      <p:sp>
        <p:nvSpPr>
          <p:cNvPr id="23" name="Стрелка вниз 22"/>
          <p:cNvSpPr/>
          <p:nvPr/>
        </p:nvSpPr>
        <p:spPr>
          <a:xfrm>
            <a:off x="12496800" y="8458200"/>
            <a:ext cx="1009650" cy="1104900"/>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
        <p:nvSpPr>
          <p:cNvPr id="18" name="Стрелка вниз 17"/>
          <p:cNvSpPr/>
          <p:nvPr/>
        </p:nvSpPr>
        <p:spPr>
          <a:xfrm rot="16200000">
            <a:off x="7598534" y="4779315"/>
            <a:ext cx="1009650" cy="2460623"/>
          </a:xfrm>
          <a:prstGeom prst="down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dirty="0"/>
          </a:p>
        </p:txBody>
      </p:sp>
      <p:sp>
        <p:nvSpPr>
          <p:cNvPr id="26" name="Прямоугольник 25"/>
          <p:cNvSpPr/>
          <p:nvPr/>
        </p:nvSpPr>
        <p:spPr>
          <a:xfrm>
            <a:off x="1619250" y="3181350"/>
            <a:ext cx="5905500" cy="45339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 name="Стрелка вниз 24"/>
          <p:cNvSpPr/>
          <p:nvPr/>
        </p:nvSpPr>
        <p:spPr>
          <a:xfrm rot="2874485">
            <a:off x="8512931" y="7046269"/>
            <a:ext cx="1009650" cy="2460623"/>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
        <p:nvSpPr>
          <p:cNvPr id="24" name="Стрелка вниз 23"/>
          <p:cNvSpPr/>
          <p:nvPr/>
        </p:nvSpPr>
        <p:spPr>
          <a:xfrm rot="18577013">
            <a:off x="16609182" y="7027218"/>
            <a:ext cx="1009650" cy="2460623"/>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
        <p:nvSpPr>
          <p:cNvPr id="19" name="Стрелка вниз 18"/>
          <p:cNvSpPr/>
          <p:nvPr/>
        </p:nvSpPr>
        <p:spPr>
          <a:xfrm rot="5400000">
            <a:off x="17180681" y="4969817"/>
            <a:ext cx="1009650" cy="2460623"/>
          </a:xfrm>
          <a:prstGeom prst="downArrow">
            <a:avLst/>
          </a:prstGeom>
          <a:solidFill>
            <a:schemeClr val="bg1"/>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dirty="0"/>
          </a:p>
        </p:txBody>
      </p:sp>
      <p:sp>
        <p:nvSpPr>
          <p:cNvPr id="156" name="Google Shape;156;p7"/>
          <p:cNvSpPr/>
          <p:nvPr/>
        </p:nvSpPr>
        <p:spPr>
          <a:xfrm>
            <a:off x="0" y="0"/>
            <a:ext cx="24384000" cy="1015622"/>
          </a:xfrm>
          <a:prstGeom prst="rect">
            <a:avLst/>
          </a:prstGeom>
          <a:noFill/>
          <a:ln>
            <a:noFill/>
          </a:ln>
        </p:spPr>
        <p:txBody>
          <a:bodyPr spcFirstLastPara="1" wrap="square" lIns="91425" tIns="45700" rIns="91425" bIns="45700" anchor="ctr" anchorCtr="0">
            <a:spAutoFit/>
          </a:bodyPr>
          <a:lstStyle/>
          <a:p>
            <a:pPr marL="0" marR="0" lvl="0" indent="446088" algn="ctr" rtl="0">
              <a:lnSpc>
                <a:spcPct val="100000"/>
              </a:lnSpc>
              <a:spcBef>
                <a:spcPts val="0"/>
              </a:spcBef>
              <a:spcAft>
                <a:spcPts val="0"/>
              </a:spcAft>
              <a:buClr>
                <a:schemeClr val="dk1"/>
              </a:buClr>
              <a:buSzPts val="6000"/>
              <a:buFont typeface="Arial"/>
              <a:buNone/>
            </a:pPr>
            <a:r>
              <a:rPr lang="ru-RU" sz="6000" b="1"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ПРИМЕНЕНИЕ БЮДЖЕТНОГО МАНЕВРА</a:t>
            </a:r>
            <a:endParaRPr sz="6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pic>
        <p:nvPicPr>
          <p:cNvPr id="9" name="Рисунок 8"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10" name="Скругленный прямоугольник 9"/>
          <p:cNvSpPr/>
          <p:nvPr/>
        </p:nvSpPr>
        <p:spPr>
          <a:xfrm>
            <a:off x="9315450" y="5543550"/>
            <a:ext cx="7124700" cy="3200400"/>
          </a:xfrm>
          <a:prstGeom prst="roundRect">
            <a:avLst/>
          </a:prstGeom>
          <a:blipFill>
            <a:blip r:embed="rId6"/>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Прямоугольник 14"/>
          <p:cNvSpPr/>
          <p:nvPr/>
        </p:nvSpPr>
        <p:spPr>
          <a:xfrm>
            <a:off x="9620250" y="914400"/>
            <a:ext cx="7010400" cy="3676650"/>
          </a:xfrm>
          <a:prstGeom prst="rect">
            <a:avLst/>
          </a:prstGeom>
          <a:blipFill>
            <a:blip r:embed="rId7"/>
            <a:stretch>
              <a:fillRect/>
            </a:stretch>
          </a:blip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sz="4000" b="1" dirty="0">
              <a:latin typeface="Times New Roman" pitchFamily="18" charset="0"/>
              <a:cs typeface="Times New Roman" pitchFamily="18" charset="0"/>
            </a:endParaRPr>
          </a:p>
        </p:txBody>
      </p:sp>
      <p:sp>
        <p:nvSpPr>
          <p:cNvPr id="27" name="Прямоугольник 26"/>
          <p:cNvSpPr/>
          <p:nvPr/>
        </p:nvSpPr>
        <p:spPr>
          <a:xfrm>
            <a:off x="18040350" y="9144000"/>
            <a:ext cx="5867400" cy="4267200"/>
          </a:xfrm>
          <a:prstGeom prst="rect">
            <a:avLst/>
          </a:prstGeom>
          <a:blipFill>
            <a:blip r:embed="rId8"/>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8" name="Прямоугольник 27"/>
          <p:cNvSpPr/>
          <p:nvPr/>
        </p:nvSpPr>
        <p:spPr>
          <a:xfrm>
            <a:off x="9925050" y="9601200"/>
            <a:ext cx="6896100" cy="3848100"/>
          </a:xfrm>
          <a:prstGeom prst="rect">
            <a:avLst/>
          </a:prstGeom>
          <a:blipFill dpi="0" rotWithShape="1">
            <a:blip r:embed="rId9"/>
            <a:srcRect/>
            <a:stretch>
              <a:fillRect t="1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29" name="Прямоугольник 28"/>
          <p:cNvSpPr/>
          <p:nvPr/>
        </p:nvSpPr>
        <p:spPr>
          <a:xfrm>
            <a:off x="9563100" y="9753600"/>
            <a:ext cx="7372350" cy="1323439"/>
          </a:xfrm>
          <a:prstGeom prst="rect">
            <a:avLst/>
          </a:prstGeom>
          <a:noFill/>
          <a:ln>
            <a:solidFill>
              <a:schemeClr val="bg1"/>
            </a:solidFill>
            <a:prstDash val="solid"/>
          </a:ln>
          <a:effectLst>
            <a:softEdge rad="635000"/>
          </a:effectLst>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4000" b="1" cap="none" spc="50" dirty="0" smtClean="0">
                <a:ln w="11430"/>
                <a:solidFill>
                  <a:srgbClr val="0033CC"/>
                </a:solidFill>
                <a:effectLst>
                  <a:outerShdw blurRad="38100" dist="38100" dir="2700000" algn="tl">
                    <a:srgbClr val="000000">
                      <a:alpha val="43137"/>
                    </a:srgbClr>
                  </a:outerShdw>
                </a:effectLst>
              </a:rPr>
              <a:t>Подготовка</a:t>
            </a:r>
            <a:r>
              <a:rPr lang="ru-RU" sz="4000" b="1" cap="none" spc="50" dirty="0" smtClean="0">
                <a:ln w="11430"/>
                <a:solidFill>
                  <a:schemeClr val="accent6">
                    <a:lumMod val="50000"/>
                  </a:schemeClr>
                </a:solidFill>
                <a:effectLst>
                  <a:outerShdw blurRad="38100" dist="38100" dir="2700000" algn="tl">
                    <a:srgbClr val="000000">
                      <a:alpha val="43137"/>
                    </a:srgbClr>
                  </a:outerShdw>
                </a:effectLst>
              </a:rPr>
              <a:t> </a:t>
            </a:r>
            <a:r>
              <a:rPr lang="ru-RU" sz="4000" b="1" cap="none" spc="50" dirty="0" smtClean="0">
                <a:ln w="11430"/>
                <a:solidFill>
                  <a:srgbClr val="0033CC"/>
                </a:solidFill>
                <a:effectLst>
                  <a:outerShdw blurRad="38100" dist="38100" dir="2700000" algn="tl">
                    <a:srgbClr val="000000">
                      <a:alpha val="43137"/>
                    </a:srgbClr>
                  </a:outerShdw>
                </a:effectLst>
              </a:rPr>
              <a:t>учреждений к новому учебному году</a:t>
            </a:r>
            <a:endParaRPr lang="ru-RU" sz="4000" b="1" cap="none" spc="50" dirty="0">
              <a:ln w="11430"/>
              <a:solidFill>
                <a:srgbClr val="0033CC"/>
              </a:solidFill>
              <a:effectLst>
                <a:outerShdw blurRad="38100" dist="38100" dir="2700000" algn="tl">
                  <a:srgbClr val="000000">
                    <a:alpha val="43137"/>
                  </a:srgbClr>
                </a:outerShdw>
              </a:effectLst>
            </a:endParaRPr>
          </a:p>
        </p:txBody>
      </p:sp>
      <p:sp>
        <p:nvSpPr>
          <p:cNvPr id="31" name="Прямоугольник 30"/>
          <p:cNvSpPr/>
          <p:nvPr/>
        </p:nvSpPr>
        <p:spPr>
          <a:xfrm>
            <a:off x="1352550" y="9201150"/>
            <a:ext cx="6877050" cy="426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49154" name="Picture 2" descr="https://avatars.mds.yandex.net/get-zen_doc/3229639/pub_5ebbc843945f3929cd5dc0a9_5ed8c3a97d37d76387aac4d5/scale_1200"/>
          <p:cNvPicPr>
            <a:picLocks noChangeAspect="1" noChangeArrowheads="1"/>
          </p:cNvPicPr>
          <p:nvPr/>
        </p:nvPicPr>
        <p:blipFill>
          <a:blip r:embed="rId10"/>
          <a:srcRect/>
          <a:stretch>
            <a:fillRect/>
          </a:stretch>
        </p:blipFill>
        <p:spPr bwMode="auto">
          <a:xfrm>
            <a:off x="936625" y="9029700"/>
            <a:ext cx="7407275" cy="4953000"/>
          </a:xfrm>
          <a:prstGeom prst="rect">
            <a:avLst/>
          </a:prstGeom>
          <a:noFill/>
        </p:spPr>
      </p:pic>
      <p:sp>
        <p:nvSpPr>
          <p:cNvPr id="32" name="Прямоугольник 31"/>
          <p:cNvSpPr/>
          <p:nvPr/>
        </p:nvSpPr>
        <p:spPr>
          <a:xfrm>
            <a:off x="1371600" y="9220200"/>
            <a:ext cx="6819900" cy="1323439"/>
          </a:xfrm>
          <a:prstGeom prst="rect">
            <a:avLst/>
          </a:prstGeom>
          <a:noFill/>
          <a:ln>
            <a:solidFill>
              <a:schemeClr val="bg1"/>
            </a:solidFill>
            <a:prstDash val="solid"/>
          </a:ln>
          <a:effectLst>
            <a:softEdge rad="635000"/>
          </a:effectLst>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4000" b="1" cap="none" spc="50" dirty="0" smtClean="0">
                <a:ln w="11430"/>
                <a:solidFill>
                  <a:srgbClr val="0033CC"/>
                </a:solidFill>
                <a:effectLst>
                  <a:outerShdw blurRad="38100" dist="38100" dir="2700000" algn="tl">
                    <a:srgbClr val="000000">
                      <a:alpha val="43137"/>
                    </a:srgbClr>
                  </a:outerShdw>
                </a:effectLst>
              </a:rPr>
              <a:t>Устранение предписаний надзорных органов</a:t>
            </a:r>
            <a:endParaRPr lang="ru-RU" sz="4000" b="1" cap="none" spc="50" dirty="0">
              <a:ln w="11430"/>
              <a:solidFill>
                <a:srgbClr val="0033CC"/>
              </a:solidFill>
              <a:effectLst>
                <a:outerShdw blurRad="38100" dist="38100" dir="2700000" algn="tl">
                  <a:srgbClr val="000000">
                    <a:alpha val="43137"/>
                  </a:srgbClr>
                </a:outerShdw>
              </a:effectLst>
            </a:endParaRPr>
          </a:p>
        </p:txBody>
      </p:sp>
      <p:sp>
        <p:nvSpPr>
          <p:cNvPr id="33" name="Прямоугольник 32"/>
          <p:cNvSpPr/>
          <p:nvPr/>
        </p:nvSpPr>
        <p:spPr>
          <a:xfrm>
            <a:off x="17983200" y="3295650"/>
            <a:ext cx="5905500" cy="45339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49156" name="Picture 4" descr="https://flash-imperia.ru/wp-content/uploads/2021/07/tender-44-fz.png"/>
          <p:cNvPicPr>
            <a:picLocks noChangeAspect="1" noChangeArrowheads="1"/>
          </p:cNvPicPr>
          <p:nvPr/>
        </p:nvPicPr>
        <p:blipFill>
          <a:blip r:embed="rId11"/>
          <a:srcRect/>
          <a:stretch>
            <a:fillRect/>
          </a:stretch>
        </p:blipFill>
        <p:spPr bwMode="auto">
          <a:xfrm>
            <a:off x="18307050" y="4210050"/>
            <a:ext cx="5124450" cy="3771900"/>
          </a:xfrm>
          <a:prstGeom prst="rect">
            <a:avLst/>
          </a:prstGeom>
          <a:noFill/>
        </p:spPr>
      </p:pic>
      <p:sp>
        <p:nvSpPr>
          <p:cNvPr id="35" name="Прямоугольник 34"/>
          <p:cNvSpPr/>
          <p:nvPr/>
        </p:nvSpPr>
        <p:spPr>
          <a:xfrm>
            <a:off x="17945100" y="3200400"/>
            <a:ext cx="6191250" cy="1200329"/>
          </a:xfrm>
          <a:prstGeom prst="rect">
            <a:avLst/>
          </a:prstGeom>
          <a:noFill/>
          <a:ln>
            <a:solidFill>
              <a:schemeClr val="bg1"/>
            </a:solidFill>
            <a:prstDash val="solid"/>
          </a:ln>
          <a:effectLst>
            <a:softEdge rad="635000"/>
          </a:effectLst>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3600" b="1" cap="none" spc="50" dirty="0" smtClean="0">
                <a:ln w="11430"/>
                <a:solidFill>
                  <a:srgbClr val="0033CC"/>
                </a:solidFill>
                <a:effectLst>
                  <a:outerShdw blurRad="38100" dist="38100" dir="2700000" algn="tl">
                    <a:srgbClr val="000000">
                      <a:alpha val="43137"/>
                    </a:srgbClr>
                  </a:outerShdw>
                </a:effectLst>
              </a:rPr>
              <a:t>Экономия по конкурсным процедурам</a:t>
            </a:r>
            <a:endParaRPr lang="ru-RU" sz="3600" b="1" cap="none" spc="50" dirty="0">
              <a:ln w="11430"/>
              <a:solidFill>
                <a:srgbClr val="0033CC"/>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8000" b="-48000"/>
          </a:stretch>
        </a:blipFill>
        <a:effectLst/>
      </p:bgPr>
    </p:bg>
    <p:spTree>
      <p:nvGrpSpPr>
        <p:cNvPr id="1" name="Shape 161"/>
        <p:cNvGrpSpPr/>
        <p:nvPr/>
      </p:nvGrpSpPr>
      <p:grpSpPr>
        <a:xfrm>
          <a:off x="0" y="0"/>
          <a:ext cx="0" cy="0"/>
          <a:chOff x="0" y="0"/>
          <a:chExt cx="0" cy="0"/>
        </a:xfrm>
      </p:grpSpPr>
      <p:graphicFrame>
        <p:nvGraphicFramePr>
          <p:cNvPr id="13" name="Схема 12"/>
          <p:cNvGraphicFramePr/>
          <p:nvPr/>
        </p:nvGraphicFramePr>
        <p:xfrm>
          <a:off x="0" y="304800"/>
          <a:ext cx="24669750" cy="13411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 name="Рисунок 19" descr="Описание: C:\Users\chk1\AppData\Local\Microsoft\Windows\Temporary Internet Files\Content.Outlook\76R87TIE\_Герб города Минусинска (3).png"/>
          <p:cNvPicPr/>
          <p:nvPr/>
        </p:nvPicPr>
        <p:blipFill>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11" name="object 8"/>
          <p:cNvSpPr txBox="1">
            <a:spLocks/>
          </p:cNvSpPr>
          <p:nvPr/>
        </p:nvSpPr>
        <p:spPr>
          <a:xfrm>
            <a:off x="2266950" y="0"/>
            <a:ext cx="8382000" cy="1858842"/>
          </a:xfrm>
          <a:prstGeom prst="rect">
            <a:avLst/>
          </a:prstGeom>
        </p:spPr>
        <p:txBody>
          <a:bodyPr vert="horz" wrap="square" lIns="0" tIns="12065" rIns="0" bIns="0" rtlCol="0">
            <a:spAutoFit/>
          </a:bodyPr>
          <a:lstStyle/>
          <a:p>
            <a:pPr marL="939800" marR="5080" lvl="0" indent="-927735" algn="ctr" defTabSz="914400" rtl="0" eaLnBrk="1" fontAlgn="auto" latinLnBrk="0" hangingPunct="1">
              <a:lnSpc>
                <a:spcPct val="100000"/>
              </a:lnSpc>
              <a:spcBef>
                <a:spcPts val="95"/>
              </a:spcBef>
              <a:spcAft>
                <a:spcPts val="0"/>
              </a:spcAft>
              <a:buClr>
                <a:srgbClr val="000000"/>
              </a:buClr>
              <a:buSzTx/>
              <a:buFont typeface="Arial"/>
              <a:buNone/>
              <a:tabLst/>
              <a:defRPr/>
            </a:pPr>
            <a:r>
              <a:rPr kumimoji="0" lang="ru-RU" sz="4000" b="1" i="0" u="none" strike="noStrike" kern="0" cap="none" spc="-1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ПЛАН МЕРОПРИЯТИЙ ПО РОСТУ ДОХОДОВ, ОПТИМИЗАЦИИ РАСХОДОВ</a:t>
            </a:r>
            <a:endParaRPr kumimoji="0" lang="ru-RU" sz="4000" b="1" i="1" u="none" strike="noStrike" kern="0" cap="none" spc="-35" normalizeH="0" baseline="0" noProof="0" dirty="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endParaRPr>
          </a:p>
        </p:txBody>
      </p:sp>
      <p:pic>
        <p:nvPicPr>
          <p:cNvPr id="1026" name="Picture 2" descr="\\Nas1fdd59\bux\2022 год\Сайт\Конкурс\фото Минусинск\103394_n56629385 (2).jpg"/>
          <p:cNvPicPr>
            <a:picLocks noChangeAspect="1" noChangeArrowheads="1"/>
          </p:cNvPicPr>
          <p:nvPr/>
        </p:nvPicPr>
        <p:blipFill>
          <a:blip r:embed="rId10"/>
          <a:srcRect/>
          <a:stretch>
            <a:fillRect/>
          </a:stretch>
        </p:blipFill>
        <p:spPr bwMode="auto">
          <a:xfrm>
            <a:off x="693738" y="3943350"/>
            <a:ext cx="5345112" cy="3695700"/>
          </a:xfrm>
          <a:prstGeom prst="rect">
            <a:avLst/>
          </a:prstGeom>
          <a:noFill/>
        </p:spPr>
      </p:pic>
      <p:pic>
        <p:nvPicPr>
          <p:cNvPr id="1027" name="Picture 3" descr="\\Nas1fdd59\bux\2022 год\Сайт\Конкурс\фото Минусинск\er7ccyGvrRA.jpg"/>
          <p:cNvPicPr>
            <a:picLocks noChangeAspect="1" noChangeArrowheads="1"/>
          </p:cNvPicPr>
          <p:nvPr/>
        </p:nvPicPr>
        <p:blipFill>
          <a:blip r:embed="rId11"/>
          <a:srcRect/>
          <a:stretch>
            <a:fillRect/>
          </a:stretch>
        </p:blipFill>
        <p:spPr bwMode="auto">
          <a:xfrm>
            <a:off x="647700" y="8591550"/>
            <a:ext cx="5410200" cy="3467100"/>
          </a:xfrm>
          <a:prstGeom prst="rect">
            <a:avLst/>
          </a:prstGeom>
          <a:noFill/>
        </p:spPr>
      </p:pic>
      <p:pic>
        <p:nvPicPr>
          <p:cNvPr id="1028" name="Picture 4" descr="\\Nas1fdd59\bux\2022 год\Сайт\Конкурс\фото Минусинск\maxresdefault.jpg"/>
          <p:cNvPicPr>
            <a:picLocks noChangeAspect="1" noChangeArrowheads="1"/>
          </p:cNvPicPr>
          <p:nvPr/>
        </p:nvPicPr>
        <p:blipFill>
          <a:blip r:embed="rId12"/>
          <a:srcRect/>
          <a:stretch>
            <a:fillRect/>
          </a:stretch>
        </p:blipFill>
        <p:spPr bwMode="auto">
          <a:xfrm>
            <a:off x="18688050" y="3810000"/>
            <a:ext cx="5353050" cy="3695700"/>
          </a:xfrm>
          <a:prstGeom prst="rect">
            <a:avLst/>
          </a:prstGeom>
          <a:noFill/>
        </p:spPr>
      </p:pic>
      <p:pic>
        <p:nvPicPr>
          <p:cNvPr id="1029" name="Picture 5" descr="\\Nas1fdd59\bux\2022 год\Сайт\Конкурс\фото Минусинск\minusinsk1-7228178.jpg"/>
          <p:cNvPicPr>
            <a:picLocks noChangeAspect="1" noChangeArrowheads="1"/>
          </p:cNvPicPr>
          <p:nvPr/>
        </p:nvPicPr>
        <p:blipFill>
          <a:blip r:embed="rId13"/>
          <a:srcRect/>
          <a:stretch>
            <a:fillRect/>
          </a:stretch>
        </p:blipFill>
        <p:spPr bwMode="auto">
          <a:xfrm>
            <a:off x="18592800" y="8572500"/>
            <a:ext cx="5429250" cy="37338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5000" r="-15000"/>
          </a:stretch>
        </a:blipFill>
        <a:effectLst/>
      </p:bgPr>
    </p:bg>
    <p:spTree>
      <p:nvGrpSpPr>
        <p:cNvPr id="1" name="Shape 173"/>
        <p:cNvGrpSpPr/>
        <p:nvPr/>
      </p:nvGrpSpPr>
      <p:grpSpPr>
        <a:xfrm>
          <a:off x="0" y="0"/>
          <a:ext cx="0" cy="0"/>
          <a:chOff x="0" y="0"/>
          <a:chExt cx="0" cy="0"/>
        </a:xfrm>
      </p:grpSpPr>
      <p:sp>
        <p:nvSpPr>
          <p:cNvPr id="174" name="Google Shape;174;p9"/>
          <p:cNvSpPr/>
          <p:nvPr/>
        </p:nvSpPr>
        <p:spPr>
          <a:xfrm>
            <a:off x="3351541" y="-1511590"/>
            <a:ext cx="17477880" cy="17477880"/>
          </a:xfrm>
          <a:prstGeom prst="ellipse">
            <a:avLst/>
          </a:prstGeom>
          <a:solidFill>
            <a:srgbClr val="FFFFFF"/>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Helvetica Neue"/>
              <a:ea typeface="Helvetica Neue"/>
              <a:cs typeface="Helvetica Neue"/>
              <a:sym typeface="Helvetica Neue"/>
            </a:endParaRPr>
          </a:p>
        </p:txBody>
      </p:sp>
      <p:sp>
        <p:nvSpPr>
          <p:cNvPr id="30" name="object 8"/>
          <p:cNvSpPr txBox="1">
            <a:spLocks/>
          </p:cNvSpPr>
          <p:nvPr/>
        </p:nvSpPr>
        <p:spPr>
          <a:xfrm>
            <a:off x="6000750" y="514350"/>
            <a:ext cx="12115800" cy="1366400"/>
          </a:xfrm>
          <a:prstGeom prst="rect">
            <a:avLst/>
          </a:prstGeom>
        </p:spPr>
        <p:txBody>
          <a:bodyPr vert="horz" wrap="square" lIns="0" tIns="12065" rIns="0" bIns="0" rtlCol="0">
            <a:spAutoFit/>
          </a:bodyPr>
          <a:lstStyle/>
          <a:p>
            <a:pPr marL="939800" marR="5080" lvl="0" indent="-927735" algn="ctr" defTabSz="914400" rtl="0" eaLnBrk="1" fontAlgn="auto" latinLnBrk="0" hangingPunct="1">
              <a:lnSpc>
                <a:spcPct val="100000"/>
              </a:lnSpc>
              <a:spcBef>
                <a:spcPts val="95"/>
              </a:spcBef>
              <a:spcAft>
                <a:spcPts val="0"/>
              </a:spcAft>
              <a:buClr>
                <a:srgbClr val="000000"/>
              </a:buClr>
              <a:buSzTx/>
              <a:buFont typeface="Arial"/>
              <a:buNone/>
              <a:tabLst/>
              <a:defRPr/>
            </a:pPr>
            <a:r>
              <a:rPr kumimoji="0" lang="ru-RU" sz="4400" b="1" i="1" u="none" strike="noStrike" kern="0" cap="none" spc="-35" normalizeH="0" baseline="0" noProof="0" dirty="0" smtClean="0">
                <a:ln>
                  <a:noFill/>
                </a:ln>
                <a:solidFill>
                  <a:srgbClr val="000000"/>
                </a:solidFill>
                <a:effectLst/>
                <a:uLnTx/>
                <a:uFillTx/>
                <a:latin typeface="Times New Roman" pitchFamily="18" charset="0"/>
                <a:cs typeface="Times New Roman" pitchFamily="18" charset="0"/>
                <a:sym typeface="Arial"/>
              </a:rPr>
              <a:t>МЕХАНИЗМ СТИМУЛИРОВАНИЯ ОРГАНОВ МЕСТНОГО САМОУПРАВЛЕНИЯ</a:t>
            </a:r>
            <a:endParaRPr kumimoji="0" lang="ru-RU" sz="4400" b="1" i="1" u="none" strike="noStrike" kern="0" cap="none" spc="-35" normalizeH="0" baseline="0" noProof="0" dirty="0">
              <a:ln>
                <a:noFill/>
              </a:ln>
              <a:solidFill>
                <a:srgbClr val="000000"/>
              </a:solidFill>
              <a:effectLst/>
              <a:uLnTx/>
              <a:uFillTx/>
              <a:latin typeface="Times New Roman" pitchFamily="18" charset="0"/>
              <a:cs typeface="Times New Roman" pitchFamily="18" charset="0"/>
              <a:sym typeface="Arial"/>
            </a:endParaRPr>
          </a:p>
        </p:txBody>
      </p:sp>
      <p:sp>
        <p:nvSpPr>
          <p:cNvPr id="32" name="TextBox 29"/>
          <p:cNvSpPr txBox="1">
            <a:spLocks noChangeArrowheads="1"/>
          </p:cNvSpPr>
          <p:nvPr/>
        </p:nvSpPr>
        <p:spPr bwMode="auto">
          <a:xfrm>
            <a:off x="6419850" y="10458450"/>
            <a:ext cx="11544300" cy="150810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ru-RU" sz="2800" b="1" dirty="0" smtClean="0">
                <a:solidFill>
                  <a:schemeClr val="tx1"/>
                </a:solidFill>
                <a:latin typeface="Times New Roman" pitchFamily="18" charset="0"/>
                <a:cs typeface="Times New Roman" pitchFamily="18" charset="0"/>
              </a:rPr>
              <a:t>ПОЛУЧЕН ИНОЙ МЕЖБЮДЖЕТНЫЙ ТРАНСФЕРТ ЗА СОДЕЙСТВИЕ РАЗВИТИЮ НАЛОГОВОГО ПОТЕНЦИАЛА  В СУММЕ  </a:t>
            </a:r>
            <a:r>
              <a:rPr lang="ru-RU"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3,4</a:t>
            </a:r>
            <a:r>
              <a:rPr lang="ru-RU"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млн</a:t>
            </a:r>
            <a:r>
              <a:rPr lang="ru-RU" sz="2800" b="1" dirty="0" smtClean="0">
                <a:solidFill>
                  <a:schemeClr val="tx1"/>
                </a:solidFill>
                <a:latin typeface="Times New Roman" pitchFamily="18" charset="0"/>
                <a:cs typeface="Times New Roman" pitchFamily="18" charset="0"/>
              </a:rPr>
              <a:t>. рублей. </a:t>
            </a:r>
            <a:endParaRPr lang="ru-RU" sz="2800" b="1" i="1" dirty="0">
              <a:solidFill>
                <a:schemeClr val="tx1"/>
              </a:solidFill>
              <a:latin typeface="Times New Roman" pitchFamily="18" charset="0"/>
              <a:cs typeface="Times New Roman" pitchFamily="18" charset="0"/>
            </a:endParaRPr>
          </a:p>
        </p:txBody>
      </p:sp>
      <p:sp>
        <p:nvSpPr>
          <p:cNvPr id="34" name="Скругленный прямоугольник 33"/>
          <p:cNvSpPr/>
          <p:nvPr/>
        </p:nvSpPr>
        <p:spPr>
          <a:xfrm>
            <a:off x="6438900" y="2209800"/>
            <a:ext cx="11544300" cy="173355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ru-RU" sz="36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ИНОЙ МЕЖБЮДЖЕТНЫЙ ТРАНСФЕРТ ЗА СОДЕЙСТВИЕ РАЗВИТИЮ НАЛОГОВОГО ПОТЕНЦИАЛА</a:t>
            </a:r>
            <a:endParaRPr lang="ru-RU" sz="36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5" name="Стрелка вниз 34"/>
          <p:cNvSpPr/>
          <p:nvPr/>
        </p:nvSpPr>
        <p:spPr>
          <a:xfrm>
            <a:off x="11734800" y="9658349"/>
            <a:ext cx="914400" cy="790575"/>
          </a:xfrm>
          <a:prstGeom prst="downArrow">
            <a:avLst/>
          </a:prstGeom>
          <a:solidFill>
            <a:schemeClr val="accent4">
              <a:lumMod val="75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
        <p:nvSpPr>
          <p:cNvPr id="36" name="Скругленный прямоугольник 35"/>
          <p:cNvSpPr/>
          <p:nvPr/>
        </p:nvSpPr>
        <p:spPr>
          <a:xfrm>
            <a:off x="3771900" y="4448175"/>
            <a:ext cx="5543550" cy="1752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3200" b="1" dirty="0" smtClean="0">
                <a:solidFill>
                  <a:schemeClr val="tx1"/>
                </a:solidFill>
                <a:latin typeface="Times New Roman" pitchFamily="18" charset="0"/>
                <a:cs typeface="Times New Roman" pitchFamily="18" charset="0"/>
              </a:rPr>
              <a:t>НАЛОГ НА ИМУЩЕСТВО ФИЗИЧЕСКИХ ЛИЦ </a:t>
            </a:r>
          </a:p>
        </p:txBody>
      </p:sp>
      <p:sp>
        <p:nvSpPr>
          <p:cNvPr id="40" name="object 56"/>
          <p:cNvSpPr/>
          <p:nvPr/>
        </p:nvSpPr>
        <p:spPr>
          <a:xfrm rot="19238104">
            <a:off x="13223481" y="4033062"/>
            <a:ext cx="1870710" cy="1144270"/>
          </a:xfrm>
          <a:custGeom>
            <a:avLst/>
            <a:gdLst/>
            <a:ahLst/>
            <a:cxnLst/>
            <a:rect l="l" t="t" r="r" b="b"/>
            <a:pathLst>
              <a:path w="1870710" h="1144270">
                <a:moveTo>
                  <a:pt x="405002" y="0"/>
                </a:moveTo>
                <a:lnTo>
                  <a:pt x="0" y="346328"/>
                </a:lnTo>
                <a:lnTo>
                  <a:pt x="474852" y="642365"/>
                </a:lnTo>
                <a:lnTo>
                  <a:pt x="455294" y="462660"/>
                </a:lnTo>
                <a:lnTo>
                  <a:pt x="503657" y="459682"/>
                </a:lnTo>
                <a:lnTo>
                  <a:pt x="551611" y="458099"/>
                </a:lnTo>
                <a:lnTo>
                  <a:pt x="599157" y="457910"/>
                </a:lnTo>
                <a:lnTo>
                  <a:pt x="646295" y="459117"/>
                </a:lnTo>
                <a:lnTo>
                  <a:pt x="693025" y="461717"/>
                </a:lnTo>
                <a:lnTo>
                  <a:pt x="739347" y="465713"/>
                </a:lnTo>
                <a:lnTo>
                  <a:pt x="785261" y="471103"/>
                </a:lnTo>
                <a:lnTo>
                  <a:pt x="830766" y="477888"/>
                </a:lnTo>
                <a:lnTo>
                  <a:pt x="875864" y="486068"/>
                </a:lnTo>
                <a:lnTo>
                  <a:pt x="920553" y="495642"/>
                </a:lnTo>
                <a:lnTo>
                  <a:pt x="964834" y="506611"/>
                </a:lnTo>
                <a:lnTo>
                  <a:pt x="1008707" y="518974"/>
                </a:lnTo>
                <a:lnTo>
                  <a:pt x="1052171" y="532732"/>
                </a:lnTo>
                <a:lnTo>
                  <a:pt x="1095227" y="547885"/>
                </a:lnTo>
                <a:lnTo>
                  <a:pt x="1137875" y="564432"/>
                </a:lnTo>
                <a:lnTo>
                  <a:pt x="1180115" y="582374"/>
                </a:lnTo>
                <a:lnTo>
                  <a:pt x="1221946" y="601710"/>
                </a:lnTo>
                <a:lnTo>
                  <a:pt x="1263369" y="622440"/>
                </a:lnTo>
                <a:lnTo>
                  <a:pt x="1304383" y="644565"/>
                </a:lnTo>
                <a:lnTo>
                  <a:pt x="1344989" y="668085"/>
                </a:lnTo>
                <a:lnTo>
                  <a:pt x="1385187" y="692998"/>
                </a:lnTo>
                <a:lnTo>
                  <a:pt x="1424976" y="719307"/>
                </a:lnTo>
                <a:lnTo>
                  <a:pt x="1464357" y="747009"/>
                </a:lnTo>
                <a:lnTo>
                  <a:pt x="1503329" y="776106"/>
                </a:lnTo>
                <a:lnTo>
                  <a:pt x="1541893" y="806598"/>
                </a:lnTo>
                <a:lnTo>
                  <a:pt x="1580049" y="838483"/>
                </a:lnTo>
                <a:lnTo>
                  <a:pt x="1617795" y="871763"/>
                </a:lnTo>
                <a:lnTo>
                  <a:pt x="1655134" y="906437"/>
                </a:lnTo>
                <a:lnTo>
                  <a:pt x="1692063" y="942506"/>
                </a:lnTo>
                <a:lnTo>
                  <a:pt x="1728584" y="979969"/>
                </a:lnTo>
                <a:lnTo>
                  <a:pt x="1764697" y="1018826"/>
                </a:lnTo>
                <a:lnTo>
                  <a:pt x="1800401" y="1059077"/>
                </a:lnTo>
                <a:lnTo>
                  <a:pt x="1835696" y="1100722"/>
                </a:lnTo>
                <a:lnTo>
                  <a:pt x="1870582" y="1143761"/>
                </a:lnTo>
                <a:lnTo>
                  <a:pt x="1844388" y="1097070"/>
                </a:lnTo>
                <a:lnTo>
                  <a:pt x="1817478" y="1051524"/>
                </a:lnTo>
                <a:lnTo>
                  <a:pt x="1789851" y="1007125"/>
                </a:lnTo>
                <a:lnTo>
                  <a:pt x="1761508" y="963872"/>
                </a:lnTo>
                <a:lnTo>
                  <a:pt x="1732449" y="921765"/>
                </a:lnTo>
                <a:lnTo>
                  <a:pt x="1702674" y="880804"/>
                </a:lnTo>
                <a:lnTo>
                  <a:pt x="1672182" y="840990"/>
                </a:lnTo>
                <a:lnTo>
                  <a:pt x="1640974" y="802321"/>
                </a:lnTo>
                <a:lnTo>
                  <a:pt x="1609050" y="764799"/>
                </a:lnTo>
                <a:lnTo>
                  <a:pt x="1576410" y="728424"/>
                </a:lnTo>
                <a:lnTo>
                  <a:pt x="1543054" y="693194"/>
                </a:lnTo>
                <a:lnTo>
                  <a:pt x="1508982" y="659111"/>
                </a:lnTo>
                <a:lnTo>
                  <a:pt x="1474194" y="626175"/>
                </a:lnTo>
                <a:lnTo>
                  <a:pt x="1438690" y="594385"/>
                </a:lnTo>
                <a:lnTo>
                  <a:pt x="1402470" y="563741"/>
                </a:lnTo>
                <a:lnTo>
                  <a:pt x="1365535" y="534244"/>
                </a:lnTo>
                <a:lnTo>
                  <a:pt x="1327883" y="505894"/>
                </a:lnTo>
                <a:lnTo>
                  <a:pt x="1289515" y="478690"/>
                </a:lnTo>
                <a:lnTo>
                  <a:pt x="1250432" y="452633"/>
                </a:lnTo>
                <a:lnTo>
                  <a:pt x="1210633" y="427722"/>
                </a:lnTo>
                <a:lnTo>
                  <a:pt x="1170118" y="403958"/>
                </a:lnTo>
                <a:lnTo>
                  <a:pt x="1128887" y="381341"/>
                </a:lnTo>
                <a:lnTo>
                  <a:pt x="1086941" y="359870"/>
                </a:lnTo>
                <a:lnTo>
                  <a:pt x="1044279" y="339546"/>
                </a:lnTo>
                <a:lnTo>
                  <a:pt x="1000901" y="320369"/>
                </a:lnTo>
                <a:lnTo>
                  <a:pt x="956808" y="302339"/>
                </a:lnTo>
                <a:lnTo>
                  <a:pt x="911999" y="285456"/>
                </a:lnTo>
                <a:lnTo>
                  <a:pt x="866475" y="269719"/>
                </a:lnTo>
                <a:lnTo>
                  <a:pt x="820235" y="255129"/>
                </a:lnTo>
                <a:lnTo>
                  <a:pt x="773279" y="241687"/>
                </a:lnTo>
                <a:lnTo>
                  <a:pt x="725608" y="229391"/>
                </a:lnTo>
                <a:lnTo>
                  <a:pt x="677222" y="218242"/>
                </a:lnTo>
                <a:lnTo>
                  <a:pt x="628120" y="208240"/>
                </a:lnTo>
                <a:lnTo>
                  <a:pt x="578303" y="199386"/>
                </a:lnTo>
                <a:lnTo>
                  <a:pt x="527771" y="191678"/>
                </a:lnTo>
                <a:lnTo>
                  <a:pt x="476523" y="185118"/>
                </a:lnTo>
                <a:lnTo>
                  <a:pt x="424561" y="179704"/>
                </a:lnTo>
                <a:lnTo>
                  <a:pt x="405002" y="0"/>
                </a:lnTo>
                <a:close/>
              </a:path>
            </a:pathLst>
          </a:custGeom>
          <a:solidFill>
            <a:srgbClr val="006FC0"/>
          </a:solidFill>
        </p:spPr>
        <p:txBody>
          <a:bodyPr wrap="square" lIns="0" tIns="0" rIns="0" bIns="0" rtlCol="0"/>
          <a:lstStyle/>
          <a:p>
            <a:endParaRPr dirty="0"/>
          </a:p>
        </p:txBody>
      </p:sp>
      <p:sp>
        <p:nvSpPr>
          <p:cNvPr id="41" name="object 56"/>
          <p:cNvSpPr/>
          <p:nvPr/>
        </p:nvSpPr>
        <p:spPr>
          <a:xfrm rot="9416866">
            <a:off x="7610229" y="9132102"/>
            <a:ext cx="1870710" cy="1144270"/>
          </a:xfrm>
          <a:custGeom>
            <a:avLst/>
            <a:gdLst/>
            <a:ahLst/>
            <a:cxnLst/>
            <a:rect l="l" t="t" r="r" b="b"/>
            <a:pathLst>
              <a:path w="1870710" h="1144270">
                <a:moveTo>
                  <a:pt x="405002" y="0"/>
                </a:moveTo>
                <a:lnTo>
                  <a:pt x="0" y="346328"/>
                </a:lnTo>
                <a:lnTo>
                  <a:pt x="474852" y="642365"/>
                </a:lnTo>
                <a:lnTo>
                  <a:pt x="455294" y="462660"/>
                </a:lnTo>
                <a:lnTo>
                  <a:pt x="503657" y="459682"/>
                </a:lnTo>
                <a:lnTo>
                  <a:pt x="551611" y="458099"/>
                </a:lnTo>
                <a:lnTo>
                  <a:pt x="599157" y="457910"/>
                </a:lnTo>
                <a:lnTo>
                  <a:pt x="646295" y="459117"/>
                </a:lnTo>
                <a:lnTo>
                  <a:pt x="693025" y="461717"/>
                </a:lnTo>
                <a:lnTo>
                  <a:pt x="739347" y="465713"/>
                </a:lnTo>
                <a:lnTo>
                  <a:pt x="785261" y="471103"/>
                </a:lnTo>
                <a:lnTo>
                  <a:pt x="830766" y="477888"/>
                </a:lnTo>
                <a:lnTo>
                  <a:pt x="875864" y="486068"/>
                </a:lnTo>
                <a:lnTo>
                  <a:pt x="920553" y="495642"/>
                </a:lnTo>
                <a:lnTo>
                  <a:pt x="964834" y="506611"/>
                </a:lnTo>
                <a:lnTo>
                  <a:pt x="1008707" y="518974"/>
                </a:lnTo>
                <a:lnTo>
                  <a:pt x="1052171" y="532732"/>
                </a:lnTo>
                <a:lnTo>
                  <a:pt x="1095227" y="547885"/>
                </a:lnTo>
                <a:lnTo>
                  <a:pt x="1137875" y="564432"/>
                </a:lnTo>
                <a:lnTo>
                  <a:pt x="1180115" y="582374"/>
                </a:lnTo>
                <a:lnTo>
                  <a:pt x="1221946" y="601710"/>
                </a:lnTo>
                <a:lnTo>
                  <a:pt x="1263369" y="622440"/>
                </a:lnTo>
                <a:lnTo>
                  <a:pt x="1304383" y="644565"/>
                </a:lnTo>
                <a:lnTo>
                  <a:pt x="1344989" y="668085"/>
                </a:lnTo>
                <a:lnTo>
                  <a:pt x="1385187" y="692998"/>
                </a:lnTo>
                <a:lnTo>
                  <a:pt x="1424976" y="719307"/>
                </a:lnTo>
                <a:lnTo>
                  <a:pt x="1464357" y="747009"/>
                </a:lnTo>
                <a:lnTo>
                  <a:pt x="1503329" y="776106"/>
                </a:lnTo>
                <a:lnTo>
                  <a:pt x="1541893" y="806598"/>
                </a:lnTo>
                <a:lnTo>
                  <a:pt x="1580049" y="838483"/>
                </a:lnTo>
                <a:lnTo>
                  <a:pt x="1617795" y="871763"/>
                </a:lnTo>
                <a:lnTo>
                  <a:pt x="1655134" y="906437"/>
                </a:lnTo>
                <a:lnTo>
                  <a:pt x="1692063" y="942506"/>
                </a:lnTo>
                <a:lnTo>
                  <a:pt x="1728584" y="979969"/>
                </a:lnTo>
                <a:lnTo>
                  <a:pt x="1764697" y="1018826"/>
                </a:lnTo>
                <a:lnTo>
                  <a:pt x="1800401" y="1059077"/>
                </a:lnTo>
                <a:lnTo>
                  <a:pt x="1835696" y="1100722"/>
                </a:lnTo>
                <a:lnTo>
                  <a:pt x="1870582" y="1143761"/>
                </a:lnTo>
                <a:lnTo>
                  <a:pt x="1844388" y="1097070"/>
                </a:lnTo>
                <a:lnTo>
                  <a:pt x="1817478" y="1051524"/>
                </a:lnTo>
                <a:lnTo>
                  <a:pt x="1789851" y="1007125"/>
                </a:lnTo>
                <a:lnTo>
                  <a:pt x="1761508" y="963872"/>
                </a:lnTo>
                <a:lnTo>
                  <a:pt x="1732449" y="921765"/>
                </a:lnTo>
                <a:lnTo>
                  <a:pt x="1702674" y="880804"/>
                </a:lnTo>
                <a:lnTo>
                  <a:pt x="1672182" y="840990"/>
                </a:lnTo>
                <a:lnTo>
                  <a:pt x="1640974" y="802321"/>
                </a:lnTo>
                <a:lnTo>
                  <a:pt x="1609050" y="764799"/>
                </a:lnTo>
                <a:lnTo>
                  <a:pt x="1576410" y="728424"/>
                </a:lnTo>
                <a:lnTo>
                  <a:pt x="1543054" y="693194"/>
                </a:lnTo>
                <a:lnTo>
                  <a:pt x="1508982" y="659111"/>
                </a:lnTo>
                <a:lnTo>
                  <a:pt x="1474194" y="626175"/>
                </a:lnTo>
                <a:lnTo>
                  <a:pt x="1438690" y="594385"/>
                </a:lnTo>
                <a:lnTo>
                  <a:pt x="1402470" y="563741"/>
                </a:lnTo>
                <a:lnTo>
                  <a:pt x="1365535" y="534244"/>
                </a:lnTo>
                <a:lnTo>
                  <a:pt x="1327883" y="505894"/>
                </a:lnTo>
                <a:lnTo>
                  <a:pt x="1289515" y="478690"/>
                </a:lnTo>
                <a:lnTo>
                  <a:pt x="1250432" y="452633"/>
                </a:lnTo>
                <a:lnTo>
                  <a:pt x="1210633" y="427722"/>
                </a:lnTo>
                <a:lnTo>
                  <a:pt x="1170118" y="403958"/>
                </a:lnTo>
                <a:lnTo>
                  <a:pt x="1128887" y="381341"/>
                </a:lnTo>
                <a:lnTo>
                  <a:pt x="1086941" y="359870"/>
                </a:lnTo>
                <a:lnTo>
                  <a:pt x="1044279" y="339546"/>
                </a:lnTo>
                <a:lnTo>
                  <a:pt x="1000901" y="320369"/>
                </a:lnTo>
                <a:lnTo>
                  <a:pt x="956808" y="302339"/>
                </a:lnTo>
                <a:lnTo>
                  <a:pt x="911999" y="285456"/>
                </a:lnTo>
                <a:lnTo>
                  <a:pt x="866475" y="269719"/>
                </a:lnTo>
                <a:lnTo>
                  <a:pt x="820235" y="255129"/>
                </a:lnTo>
                <a:lnTo>
                  <a:pt x="773279" y="241687"/>
                </a:lnTo>
                <a:lnTo>
                  <a:pt x="725608" y="229391"/>
                </a:lnTo>
                <a:lnTo>
                  <a:pt x="677222" y="218242"/>
                </a:lnTo>
                <a:lnTo>
                  <a:pt x="628120" y="208240"/>
                </a:lnTo>
                <a:lnTo>
                  <a:pt x="578303" y="199386"/>
                </a:lnTo>
                <a:lnTo>
                  <a:pt x="527771" y="191678"/>
                </a:lnTo>
                <a:lnTo>
                  <a:pt x="476523" y="185118"/>
                </a:lnTo>
                <a:lnTo>
                  <a:pt x="424561" y="179704"/>
                </a:lnTo>
                <a:lnTo>
                  <a:pt x="405002" y="0"/>
                </a:lnTo>
                <a:close/>
              </a:path>
            </a:pathLst>
          </a:custGeom>
          <a:solidFill>
            <a:srgbClr val="006FC0"/>
          </a:solidFill>
        </p:spPr>
        <p:txBody>
          <a:bodyPr wrap="square" lIns="0" tIns="0" rIns="0" bIns="0" rtlCol="0"/>
          <a:lstStyle/>
          <a:p>
            <a:endParaRPr dirty="0"/>
          </a:p>
        </p:txBody>
      </p:sp>
      <p:sp>
        <p:nvSpPr>
          <p:cNvPr id="42" name="object 60"/>
          <p:cNvSpPr/>
          <p:nvPr/>
        </p:nvSpPr>
        <p:spPr>
          <a:xfrm rot="2471504">
            <a:off x="8881257" y="3925220"/>
            <a:ext cx="1870710" cy="1144270"/>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solidFill>
            <a:srgbClr val="006FC0"/>
          </a:solidFill>
        </p:spPr>
        <p:txBody>
          <a:bodyPr wrap="square" lIns="0" tIns="0" rIns="0" bIns="0" rtlCol="0"/>
          <a:lstStyle/>
          <a:p>
            <a:endParaRPr dirty="0"/>
          </a:p>
        </p:txBody>
      </p:sp>
      <p:sp>
        <p:nvSpPr>
          <p:cNvPr id="43" name="object 60"/>
          <p:cNvSpPr/>
          <p:nvPr/>
        </p:nvSpPr>
        <p:spPr>
          <a:xfrm rot="12018692">
            <a:off x="14587340" y="9268483"/>
            <a:ext cx="1870710" cy="1144270"/>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solidFill>
            <a:srgbClr val="006FC0"/>
          </a:solidFill>
        </p:spPr>
        <p:txBody>
          <a:bodyPr wrap="square" lIns="0" tIns="0" rIns="0" bIns="0" rtlCol="0"/>
          <a:lstStyle/>
          <a:p>
            <a:endParaRPr dirty="0"/>
          </a:p>
        </p:txBody>
      </p:sp>
      <p:pic>
        <p:nvPicPr>
          <p:cNvPr id="44" name="Рисунок 43" descr="Описание: C:\Users\chk1\AppData\Local\Microsoft\Windows\Temporary Internet Files\Content.Outlook\76R87TIE\_Герб города Минусинска (3).pn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45" name="Скругленный прямоугольник 44"/>
          <p:cNvSpPr/>
          <p:nvPr/>
        </p:nvSpPr>
        <p:spPr>
          <a:xfrm>
            <a:off x="3695700" y="7458075"/>
            <a:ext cx="5543550" cy="1752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3200" b="1" dirty="0" smtClean="0">
                <a:solidFill>
                  <a:schemeClr val="tx1"/>
                </a:solidFill>
                <a:latin typeface="Times New Roman" pitchFamily="18" charset="0"/>
                <a:cs typeface="Times New Roman" pitchFamily="18" charset="0"/>
              </a:rPr>
              <a:t>ЗЕМЕЛЬНЫЙ НАЛОГ</a:t>
            </a:r>
          </a:p>
        </p:txBody>
      </p:sp>
      <p:sp>
        <p:nvSpPr>
          <p:cNvPr id="46" name="Скругленный прямоугольник 45"/>
          <p:cNvSpPr/>
          <p:nvPr/>
        </p:nvSpPr>
        <p:spPr>
          <a:xfrm>
            <a:off x="14649450" y="4543425"/>
            <a:ext cx="5753100" cy="1752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900" b="1" dirty="0" smtClean="0">
                <a:solidFill>
                  <a:schemeClr val="tx1"/>
                </a:solidFill>
                <a:latin typeface="Times New Roman" pitchFamily="18" charset="0"/>
                <a:cs typeface="Times New Roman" pitchFamily="18" charset="0"/>
              </a:rPr>
              <a:t>ЕДИНЫЙ СЕЛЬСКОХОЗЯЙСТВЕННЫЙ НАЛОГ</a:t>
            </a:r>
          </a:p>
        </p:txBody>
      </p:sp>
      <p:sp>
        <p:nvSpPr>
          <p:cNvPr id="47" name="Скругленный прямоугольник 46"/>
          <p:cNvSpPr/>
          <p:nvPr/>
        </p:nvSpPr>
        <p:spPr>
          <a:xfrm>
            <a:off x="14839950" y="7534275"/>
            <a:ext cx="5543550" cy="1752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3200" b="1" dirty="0" smtClean="0">
                <a:solidFill>
                  <a:schemeClr val="tx1"/>
                </a:solidFill>
                <a:latin typeface="Times New Roman" pitchFamily="18" charset="0"/>
                <a:cs typeface="Times New Roman" pitchFamily="18" charset="0"/>
              </a:rPr>
              <a:t>ПАТЕНТНАЯ СИСТЕМА НАЛОГООБЛАЖЕНИЯ</a:t>
            </a:r>
          </a:p>
        </p:txBody>
      </p:sp>
      <p:sp>
        <p:nvSpPr>
          <p:cNvPr id="48" name="TextBox 29"/>
          <p:cNvSpPr txBox="1">
            <a:spLocks noChangeArrowheads="1"/>
          </p:cNvSpPr>
          <p:nvPr/>
        </p:nvSpPr>
        <p:spPr bwMode="auto">
          <a:xfrm>
            <a:off x="8515350" y="12476143"/>
            <a:ext cx="7505700" cy="954107"/>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ru-RU" sz="2800" b="1" dirty="0" smtClean="0">
                <a:solidFill>
                  <a:schemeClr val="tx1"/>
                </a:solidFill>
                <a:latin typeface="Times New Roman" pitchFamily="18" charset="0"/>
                <a:cs typeface="Times New Roman" pitchFamily="18" charset="0"/>
              </a:rPr>
              <a:t>УСТРАНЕНИЕ ПРЕДПИСАНИЙ В ОБРАЗОВАТЕЛЬНЫХ УЧРЕЖДЕНИЯХ</a:t>
            </a:r>
            <a:endParaRPr lang="ru-RU" sz="2800" b="1" i="1" dirty="0">
              <a:solidFill>
                <a:schemeClr val="tx1"/>
              </a:solidFill>
              <a:latin typeface="Times New Roman" pitchFamily="18" charset="0"/>
              <a:cs typeface="Times New Roman" pitchFamily="18" charset="0"/>
            </a:endParaRPr>
          </a:p>
        </p:txBody>
      </p:sp>
      <p:sp>
        <p:nvSpPr>
          <p:cNvPr id="49" name="Скругленный прямоугольник 48"/>
          <p:cNvSpPr/>
          <p:nvPr/>
        </p:nvSpPr>
        <p:spPr>
          <a:xfrm>
            <a:off x="9601200" y="5334000"/>
            <a:ext cx="4876800" cy="4305300"/>
          </a:xfrm>
          <a:prstGeom prst="roundRect">
            <a:avLst/>
          </a:prstGeom>
          <a:blipFill dpi="0" rotWithShape="1">
            <a:blip r:embed="rId5"/>
            <a:srcRect/>
            <a:stretch>
              <a:fillRect l="-16000" r="-37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0" name="Стрелка вниз 49"/>
          <p:cNvSpPr/>
          <p:nvPr/>
        </p:nvSpPr>
        <p:spPr>
          <a:xfrm>
            <a:off x="11696700" y="11944350"/>
            <a:ext cx="914400" cy="561974"/>
          </a:xfrm>
          <a:prstGeom prst="downArrow">
            <a:avLst/>
          </a:prstGeom>
          <a:solidFill>
            <a:schemeClr val="accent4">
              <a:lumMod val="75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204"/>
        <p:cNvGrpSpPr/>
        <p:nvPr/>
      </p:nvGrpSpPr>
      <p:grpSpPr>
        <a:xfrm>
          <a:off x="0" y="0"/>
          <a:ext cx="0" cy="0"/>
          <a:chOff x="0" y="0"/>
          <a:chExt cx="0" cy="0"/>
        </a:xfrm>
      </p:grpSpPr>
      <p:sp>
        <p:nvSpPr>
          <p:cNvPr id="23" name="Скругленный прямоугольник 22"/>
          <p:cNvSpPr/>
          <p:nvPr/>
        </p:nvSpPr>
        <p:spPr>
          <a:xfrm>
            <a:off x="19773900" y="6877050"/>
            <a:ext cx="4343400" cy="6572250"/>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2" name="Скругленный прямоугольник 21"/>
          <p:cNvSpPr/>
          <p:nvPr/>
        </p:nvSpPr>
        <p:spPr>
          <a:xfrm>
            <a:off x="14154150" y="7067550"/>
            <a:ext cx="5334000" cy="6343650"/>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21" name="Скругленный прямоугольник 20"/>
          <p:cNvSpPr/>
          <p:nvPr/>
        </p:nvSpPr>
        <p:spPr>
          <a:xfrm>
            <a:off x="9620250" y="7162800"/>
            <a:ext cx="4305300" cy="6248400"/>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grpSp>
        <p:nvGrpSpPr>
          <p:cNvPr id="206" name="Google Shape;206;p10"/>
          <p:cNvGrpSpPr/>
          <p:nvPr/>
        </p:nvGrpSpPr>
        <p:grpSpPr>
          <a:xfrm>
            <a:off x="495299" y="9863115"/>
            <a:ext cx="8324851" cy="3852885"/>
            <a:chOff x="0" y="0"/>
            <a:chExt cx="10088978" cy="4073525"/>
          </a:xfrm>
          <a:solidFill>
            <a:schemeClr val="accent2">
              <a:lumMod val="40000"/>
              <a:lumOff val="60000"/>
            </a:schemeClr>
          </a:solidFill>
        </p:grpSpPr>
        <p:sp>
          <p:nvSpPr>
            <p:cNvPr id="207" name="Google Shape;207;p10"/>
            <p:cNvSpPr/>
            <p:nvPr/>
          </p:nvSpPr>
          <p:spPr>
            <a:xfrm>
              <a:off x="1045765" y="0"/>
              <a:ext cx="9043213" cy="4073525"/>
            </a:xfrm>
            <a:prstGeom prst="roundRect">
              <a:avLst>
                <a:gd name="adj" fmla="val 5346"/>
              </a:avLst>
            </a:prstGeom>
            <a:grp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208" name="Google Shape;208;p10"/>
            <p:cNvSpPr/>
            <p:nvPr/>
          </p:nvSpPr>
          <p:spPr>
            <a:xfrm rot="10800000">
              <a:off x="0" y="0"/>
              <a:ext cx="1270000" cy="1270000"/>
            </a:xfrm>
            <a:custGeom>
              <a:avLst/>
              <a:gdLst/>
              <a:ahLst/>
              <a:cxnLst/>
              <a:rect l="l" t="t" r="r" b="b"/>
              <a:pathLst>
                <a:path w="21600" h="21600" extrusionOk="0">
                  <a:moveTo>
                    <a:pt x="0" y="0"/>
                  </a:moveTo>
                  <a:lnTo>
                    <a:pt x="0" y="21600"/>
                  </a:lnTo>
                  <a:lnTo>
                    <a:pt x="21600" y="21600"/>
                  </a:lnTo>
                  <a:close/>
                </a:path>
              </a:pathLst>
            </a:custGeom>
            <a:grp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grpSp>
      <p:sp>
        <p:nvSpPr>
          <p:cNvPr id="209" name="Google Shape;209;p10"/>
          <p:cNvSpPr txBox="1"/>
          <p:nvPr/>
        </p:nvSpPr>
        <p:spPr>
          <a:xfrm>
            <a:off x="2819400" y="0"/>
            <a:ext cx="19099710" cy="1949252"/>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0000"/>
              </a:buClr>
              <a:buSzPts val="6000"/>
              <a:buFont typeface="Arial"/>
              <a:buNone/>
            </a:pPr>
            <a:r>
              <a:rPr lang="ru-RU" sz="6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Повышение открытости и прозрачности бюджета города Минусинска</a:t>
            </a:r>
            <a:endParaRPr sz="6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sp>
        <p:nvSpPr>
          <p:cNvPr id="210" name="Google Shape;210;p10"/>
          <p:cNvSpPr txBox="1"/>
          <p:nvPr/>
        </p:nvSpPr>
        <p:spPr>
          <a:xfrm>
            <a:off x="1485899" y="9735423"/>
            <a:ext cx="7448551" cy="3980577"/>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0000"/>
                </a:solidFill>
                <a:latin typeface="Times New Roman" pitchFamily="18" charset="0"/>
                <a:cs typeface="Times New Roman" pitchFamily="18" charset="0"/>
                <a:sym typeface="Arial"/>
              </a:rPr>
              <a:t>В 2021 году Администрацией города Минусинска была проведена работа по участию юридических и физических лиц в региональном конкурсе проектов по представлению бюджета для граждан, проводимом Министерством финансов Красноярского края</a:t>
            </a:r>
            <a:r>
              <a:rPr lang="ru-RU" sz="3000" b="0" i="0" u="none" strike="noStrike" cap="none" dirty="0" smtClean="0">
                <a:solidFill>
                  <a:srgbClr val="000000"/>
                </a:solidFill>
                <a:latin typeface="Times New Roman" pitchFamily="18" charset="0"/>
                <a:cs typeface="Times New Roman" pitchFamily="18" charset="0"/>
                <a:sym typeface="Arial"/>
              </a:rPr>
              <a:t>.</a:t>
            </a:r>
            <a:endParaRPr dirty="0">
              <a:latin typeface="Times New Roman" pitchFamily="18" charset="0"/>
              <a:cs typeface="Times New Roman" pitchFamily="18" charset="0"/>
            </a:endParaRPr>
          </a:p>
        </p:txBody>
      </p:sp>
      <p:pic>
        <p:nvPicPr>
          <p:cNvPr id="8" name="Picture 1"/>
          <p:cNvPicPr>
            <a:picLocks noChangeAspect="1" noChangeArrowheads="1"/>
          </p:cNvPicPr>
          <p:nvPr/>
        </p:nvPicPr>
        <p:blipFill>
          <a:blip r:embed="rId4" cstate="print"/>
          <a:srcRect/>
          <a:stretch>
            <a:fillRect/>
          </a:stretch>
        </p:blipFill>
        <p:spPr bwMode="auto">
          <a:xfrm>
            <a:off x="247650" y="1828800"/>
            <a:ext cx="9201150" cy="7753350"/>
          </a:xfrm>
          <a:prstGeom prst="rect">
            <a:avLst/>
          </a:prstGeom>
          <a:noFill/>
          <a:ln w="9525">
            <a:noFill/>
            <a:miter lim="800000"/>
            <a:headEnd/>
            <a:tailEnd/>
          </a:ln>
        </p:spPr>
      </p:pic>
      <p:sp>
        <p:nvSpPr>
          <p:cNvPr id="11" name="TextBox 10"/>
          <p:cNvSpPr txBox="1"/>
          <p:nvPr/>
        </p:nvSpPr>
        <p:spPr>
          <a:xfrm>
            <a:off x="11096117" y="1743075"/>
            <a:ext cx="12068683" cy="769441"/>
          </a:xfrm>
          <a:prstGeom prst="rect">
            <a:avLst/>
          </a:prstGeom>
          <a:noFill/>
        </p:spPr>
        <p:txBody>
          <a:bodyPr wrap="square" rtlCol="0">
            <a:spAutoFit/>
          </a:bodyPr>
          <a:lstStyle/>
          <a:p>
            <a:r>
              <a:rPr lang="ru-RU" sz="44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Региональный конкурс бюджет для граждан</a:t>
            </a:r>
            <a:endParaRPr lang="ru-RU" sz="44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3009" name="Picture 1"/>
          <p:cNvPicPr>
            <a:picLocks noChangeAspect="1" noChangeArrowheads="1"/>
          </p:cNvPicPr>
          <p:nvPr/>
        </p:nvPicPr>
        <p:blipFill>
          <a:blip r:embed="rId5"/>
          <a:srcRect/>
          <a:stretch>
            <a:fillRect/>
          </a:stretch>
        </p:blipFill>
        <p:spPr bwMode="auto">
          <a:xfrm>
            <a:off x="9620250" y="2571750"/>
            <a:ext cx="14535150" cy="1162050"/>
          </a:xfrm>
          <a:prstGeom prst="rect">
            <a:avLst/>
          </a:prstGeom>
          <a:noFill/>
          <a:ln w="9525">
            <a:noFill/>
            <a:miter lim="800000"/>
            <a:headEnd/>
            <a:tailEnd/>
          </a:ln>
        </p:spPr>
      </p:pic>
      <p:sp>
        <p:nvSpPr>
          <p:cNvPr id="13" name="Прямоугольник 12"/>
          <p:cNvSpPr/>
          <p:nvPr/>
        </p:nvSpPr>
        <p:spPr>
          <a:xfrm>
            <a:off x="9620250" y="3714750"/>
            <a:ext cx="3524250" cy="4400550"/>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6" name="Прямоугольник 15"/>
          <p:cNvSpPr/>
          <p:nvPr/>
        </p:nvSpPr>
        <p:spPr>
          <a:xfrm>
            <a:off x="19754850" y="3752850"/>
            <a:ext cx="3429000" cy="4400550"/>
          </a:xfrm>
          <a:prstGeom prst="rect">
            <a:avLst/>
          </a:prstGeom>
          <a:blipFill dpi="0" rotWithShape="1">
            <a:blip r:embed="rId7"/>
            <a:srcRect/>
            <a:stretch>
              <a:fillRect l="-5000" r="-9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18" name="Google Shape;210;p10"/>
          <p:cNvSpPr txBox="1"/>
          <p:nvPr/>
        </p:nvSpPr>
        <p:spPr>
          <a:xfrm>
            <a:off x="19926300" y="8287623"/>
            <a:ext cx="4457700" cy="5420971"/>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100" b="0" i="0" u="none" strike="noStrike" cap="none" dirty="0" smtClean="0">
                <a:solidFill>
                  <a:srgbClr val="000000"/>
                </a:solidFill>
                <a:latin typeface="Times New Roman" pitchFamily="18" charset="0"/>
                <a:cs typeface="Times New Roman" pitchFamily="18" charset="0"/>
                <a:sym typeface="Arial"/>
              </a:rPr>
              <a:t>Финансовое управление администрации города Минусинска. Первое место среди юридических лиц в номинации «Лучшее </a:t>
            </a:r>
            <a:r>
              <a:rPr lang="en-US" sz="3100" b="0" i="0" u="none" strike="noStrike" cap="none" dirty="0" smtClean="0">
                <a:solidFill>
                  <a:srgbClr val="000000"/>
                </a:solidFill>
                <a:latin typeface="Times New Roman" pitchFamily="18" charset="0"/>
                <a:cs typeface="Times New Roman" pitchFamily="18" charset="0"/>
                <a:sym typeface="Arial"/>
              </a:rPr>
              <a:t>event-</a:t>
            </a:r>
            <a:r>
              <a:rPr lang="ru-RU" sz="3100" b="0" i="0" u="none" strike="noStrike" cap="none" dirty="0" smtClean="0">
                <a:solidFill>
                  <a:srgbClr val="000000"/>
                </a:solidFill>
                <a:latin typeface="Times New Roman" pitchFamily="18" charset="0"/>
                <a:cs typeface="Times New Roman" pitchFamily="18" charset="0"/>
                <a:sym typeface="Arial"/>
              </a:rPr>
              <a:t>мероприятие по проекту «Бюджет для граждан».</a:t>
            </a:r>
            <a:endParaRPr sz="3100" dirty="0">
              <a:latin typeface="Times New Roman" pitchFamily="18" charset="0"/>
              <a:cs typeface="Times New Roman" pitchFamily="18" charset="0"/>
            </a:endParaRPr>
          </a:p>
        </p:txBody>
      </p:sp>
      <p:sp>
        <p:nvSpPr>
          <p:cNvPr id="19" name="Google Shape;210;p10"/>
          <p:cNvSpPr txBox="1"/>
          <p:nvPr/>
        </p:nvSpPr>
        <p:spPr>
          <a:xfrm>
            <a:off x="9620250" y="8173323"/>
            <a:ext cx="4229100" cy="4239109"/>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200" b="1" i="0" u="none" strike="noStrike" cap="none" dirty="0" smtClean="0">
                <a:solidFill>
                  <a:srgbClr val="000000"/>
                </a:solidFill>
                <a:latin typeface="Times New Roman" pitchFamily="18" charset="0"/>
                <a:cs typeface="Times New Roman" pitchFamily="18" charset="0"/>
                <a:sym typeface="Arial"/>
              </a:rPr>
              <a:t>Прохорова Арина, </a:t>
            </a:r>
            <a:r>
              <a:rPr lang="ru-RU" sz="3200" b="0" i="0" u="none" strike="noStrike" cap="none" dirty="0" smtClean="0">
                <a:solidFill>
                  <a:srgbClr val="000000"/>
                </a:solidFill>
                <a:latin typeface="Times New Roman" pitchFamily="18" charset="0"/>
                <a:cs typeface="Times New Roman" pitchFamily="18" charset="0"/>
                <a:sym typeface="Arial"/>
              </a:rPr>
              <a:t>ученица МОБУ  СОШ № 9. Первое место среди физических лиц в номинации «Лучший видеоролик о бюджете»</a:t>
            </a:r>
            <a:endParaRPr sz="3200" dirty="0">
              <a:latin typeface="Times New Roman" pitchFamily="18" charset="0"/>
              <a:cs typeface="Times New Roman" pitchFamily="18" charset="0"/>
            </a:endParaRPr>
          </a:p>
        </p:txBody>
      </p:sp>
      <p:sp>
        <p:nvSpPr>
          <p:cNvPr id="20" name="Google Shape;210;p10"/>
          <p:cNvSpPr txBox="1"/>
          <p:nvPr/>
        </p:nvSpPr>
        <p:spPr>
          <a:xfrm>
            <a:off x="14401800" y="8001000"/>
            <a:ext cx="5105400" cy="5426805"/>
          </a:xfrm>
          <a:prstGeom prst="rect">
            <a:avLst/>
          </a:prstGeom>
          <a:noFill/>
          <a:ln>
            <a:noFill/>
          </a:ln>
        </p:spPr>
        <p:txBody>
          <a:bodyPr spcFirstLastPara="1" wrap="square" lIns="50800" tIns="50800" rIns="50800" bIns="50800" anchor="t" anchorCtr="0">
            <a:spAutoFit/>
          </a:bodyPr>
          <a:lstStyle/>
          <a:p>
            <a:pPr marL="0" marR="0" lvl="0" indent="0" rtl="0">
              <a:lnSpc>
                <a:spcPct val="120000"/>
              </a:lnSpc>
              <a:spcBef>
                <a:spcPts val="0"/>
              </a:spcBef>
              <a:spcAft>
                <a:spcPts val="0"/>
              </a:spcAft>
              <a:buClr>
                <a:srgbClr val="000000"/>
              </a:buClr>
              <a:buSzPts val="3000"/>
              <a:buFont typeface="Arial"/>
              <a:buNone/>
            </a:pPr>
            <a:r>
              <a:rPr lang="ru-RU" sz="3200" b="1" i="0" u="none" strike="noStrike" cap="none" dirty="0" smtClean="0">
                <a:solidFill>
                  <a:srgbClr val="000000"/>
                </a:solidFill>
                <a:latin typeface="Times New Roman" pitchFamily="18" charset="0"/>
                <a:cs typeface="Times New Roman" pitchFamily="18" charset="0"/>
                <a:sym typeface="Arial"/>
              </a:rPr>
              <a:t>Анья Екатерина</a:t>
            </a:r>
            <a:r>
              <a:rPr lang="ru-RU" sz="2800" b="1" i="0" u="none" strike="noStrike" cap="none" dirty="0" smtClean="0">
                <a:solidFill>
                  <a:srgbClr val="000000"/>
                </a:solidFill>
                <a:latin typeface="Times New Roman" pitchFamily="18" charset="0"/>
                <a:cs typeface="Times New Roman" pitchFamily="18" charset="0"/>
                <a:sym typeface="Arial"/>
              </a:rPr>
              <a:t>, </a:t>
            </a:r>
            <a:r>
              <a:rPr lang="ru-RU" sz="2800" b="0" i="0" u="none" strike="noStrike" cap="none" dirty="0" smtClean="0">
                <a:solidFill>
                  <a:srgbClr val="000000"/>
                </a:solidFill>
                <a:latin typeface="Times New Roman" pitchFamily="18" charset="0"/>
                <a:cs typeface="Times New Roman" pitchFamily="18" charset="0"/>
                <a:sym typeface="Arial"/>
              </a:rPr>
              <a:t>ученица МОБУ «Лицей №7». Первое место среди физических лиц в номинации «Лучшая информационная панель (дашборд) по </a:t>
            </a:r>
            <a:r>
              <a:rPr lang="ru-RU" sz="2800" dirty="0" smtClean="0">
                <a:latin typeface="Times New Roman" pitchFamily="18" charset="0"/>
                <a:cs typeface="Times New Roman" pitchFamily="18" charset="0"/>
              </a:rPr>
              <a:t>бюджету для граждан</a:t>
            </a:r>
            <a:r>
              <a:rPr lang="ru-RU" sz="2800" b="0" i="0" u="none" strike="noStrike" cap="none" dirty="0" smtClean="0">
                <a:solidFill>
                  <a:srgbClr val="000000"/>
                </a:solidFill>
                <a:latin typeface="Times New Roman" pitchFamily="18" charset="0"/>
                <a:cs typeface="Times New Roman" pitchFamily="18" charset="0"/>
                <a:sym typeface="Arial"/>
              </a:rPr>
              <a:t>». </a:t>
            </a:r>
            <a:r>
              <a:rPr lang="ru-RU" sz="2600" b="1" dirty="0" smtClean="0">
                <a:solidFill>
                  <a:schemeClr val="tx1"/>
                </a:solidFill>
                <a:latin typeface="Times New Roman" pitchFamily="18" charset="0"/>
                <a:cs typeface="Times New Roman" pitchFamily="18" charset="0"/>
              </a:rPr>
              <a:t>Второе место в федеральном конкурсе проектов по представлению бюджета для                                                                       граждан.</a:t>
            </a:r>
            <a:endParaRPr sz="2600" b="1" dirty="0">
              <a:solidFill>
                <a:schemeClr val="tx1"/>
              </a:solidFill>
              <a:latin typeface="Times New Roman" pitchFamily="18" charset="0"/>
              <a:cs typeface="Times New Roman" pitchFamily="18" charset="0"/>
            </a:endParaRPr>
          </a:p>
        </p:txBody>
      </p:sp>
      <p:sp>
        <p:nvSpPr>
          <p:cNvPr id="15" name="Прямоугольник 14"/>
          <p:cNvSpPr/>
          <p:nvPr/>
        </p:nvSpPr>
        <p:spPr>
          <a:xfrm>
            <a:off x="13773150" y="3657600"/>
            <a:ext cx="4191000" cy="4438650"/>
          </a:xfrm>
          <a:prstGeom prst="rect">
            <a:avLst/>
          </a:prstGeom>
          <a:blipFill dpi="0" rotWithShape="1">
            <a:blip r:embed="rId8"/>
            <a:srcRect/>
            <a:stretch>
              <a:fillRect l="8000" r="9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pic>
        <p:nvPicPr>
          <p:cNvPr id="24" name="Рисунок 23" descr="Описание: C:\Users\chk1\AppData\Local\Microsoft\Windows\Temporary Internet Files\Content.Outlook\76R87TIE\_Герб города Минусинска (3).png"/>
          <p:cNvPicPr/>
          <p:nvPr/>
        </p:nvPicPr>
        <p:blipFill>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66700" y="266700"/>
            <a:ext cx="1352550" cy="1733550"/>
          </a:xfrm>
          <a:prstGeom prst="rect">
            <a:avLst/>
          </a:prstGeom>
          <a:noFill/>
          <a:ln>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214"/>
        <p:cNvGrpSpPr/>
        <p:nvPr/>
      </p:nvGrpSpPr>
      <p:grpSpPr>
        <a:xfrm>
          <a:off x="0" y="0"/>
          <a:ext cx="0" cy="0"/>
          <a:chOff x="0" y="0"/>
          <a:chExt cx="0" cy="0"/>
        </a:xfrm>
      </p:grpSpPr>
      <p:sp>
        <p:nvSpPr>
          <p:cNvPr id="28" name="Шестиугольник 27"/>
          <p:cNvSpPr/>
          <p:nvPr/>
        </p:nvSpPr>
        <p:spPr>
          <a:xfrm>
            <a:off x="552450" y="5048250"/>
            <a:ext cx="4229100" cy="3562350"/>
          </a:xfrm>
          <a:prstGeom prst="hexagon">
            <a:avLst/>
          </a:prstGeom>
          <a:blipFill>
            <a:blip r:embed="rId4"/>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Шестиугольник 28"/>
          <p:cNvSpPr/>
          <p:nvPr/>
        </p:nvSpPr>
        <p:spPr>
          <a:xfrm>
            <a:off x="3733800" y="6800850"/>
            <a:ext cx="4229100" cy="3562350"/>
          </a:xfrm>
          <a:prstGeom prst="hexagon">
            <a:avLst/>
          </a:prstGeom>
          <a:blipFill>
            <a:blip r:embed="rId5"/>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0" name="Шестиугольник 29"/>
          <p:cNvSpPr/>
          <p:nvPr/>
        </p:nvSpPr>
        <p:spPr>
          <a:xfrm>
            <a:off x="476250" y="8572500"/>
            <a:ext cx="4229100" cy="3562350"/>
          </a:xfrm>
          <a:prstGeom prst="hexagon">
            <a:avLst/>
          </a:prstGeom>
          <a:blipFill>
            <a:blip r:embed="rId6"/>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1" name="Шестиугольник 30"/>
          <p:cNvSpPr/>
          <p:nvPr/>
        </p:nvSpPr>
        <p:spPr>
          <a:xfrm>
            <a:off x="3733800" y="10191750"/>
            <a:ext cx="4229100" cy="3562350"/>
          </a:xfrm>
          <a:prstGeom prst="hexagon">
            <a:avLst/>
          </a:prstGeom>
          <a:blipFill>
            <a:blip r:embed="rId7"/>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2" name="Шестиугольник 31"/>
          <p:cNvSpPr/>
          <p:nvPr/>
        </p:nvSpPr>
        <p:spPr>
          <a:xfrm>
            <a:off x="6915150" y="8582025"/>
            <a:ext cx="4229100" cy="3562350"/>
          </a:xfrm>
          <a:prstGeom prst="hexagon">
            <a:avLst/>
          </a:prstGeom>
          <a:blipFill>
            <a:blip r:embed="rId8"/>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4" name="Шестиугольник 33"/>
          <p:cNvSpPr/>
          <p:nvPr/>
        </p:nvSpPr>
        <p:spPr>
          <a:xfrm>
            <a:off x="10115550" y="10191750"/>
            <a:ext cx="4229100" cy="3562350"/>
          </a:xfrm>
          <a:prstGeom prst="hexagon">
            <a:avLst/>
          </a:prstGeom>
          <a:blipFill>
            <a:blip r:embed="rId9"/>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5" name="Шестиугольник 34"/>
          <p:cNvSpPr/>
          <p:nvPr/>
        </p:nvSpPr>
        <p:spPr>
          <a:xfrm>
            <a:off x="13315950" y="8458200"/>
            <a:ext cx="4229100" cy="3562350"/>
          </a:xfrm>
          <a:prstGeom prst="hexagon">
            <a:avLst/>
          </a:prstGeom>
          <a:blipFill>
            <a:blip r:embed="rId10"/>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6" name="Шестиугольник 35"/>
          <p:cNvSpPr/>
          <p:nvPr/>
        </p:nvSpPr>
        <p:spPr>
          <a:xfrm>
            <a:off x="13335000" y="4991100"/>
            <a:ext cx="4229100" cy="3562350"/>
          </a:xfrm>
          <a:prstGeom prst="hexagon">
            <a:avLst/>
          </a:prstGeom>
          <a:blipFill>
            <a:blip r:embed="rId11"/>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Шестиугольник 36"/>
          <p:cNvSpPr/>
          <p:nvPr/>
        </p:nvSpPr>
        <p:spPr>
          <a:xfrm>
            <a:off x="16554450" y="6715125"/>
            <a:ext cx="4229100" cy="3562350"/>
          </a:xfrm>
          <a:prstGeom prst="hexagon">
            <a:avLst/>
          </a:prstGeom>
          <a:blipFill>
            <a:blip r:embed="rId12"/>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8" name="Шестиугольник 37"/>
          <p:cNvSpPr/>
          <p:nvPr/>
        </p:nvSpPr>
        <p:spPr>
          <a:xfrm>
            <a:off x="16554450" y="10229850"/>
            <a:ext cx="4229100" cy="3562350"/>
          </a:xfrm>
          <a:prstGeom prst="hexagon">
            <a:avLst/>
          </a:prstGeom>
          <a:blipFill>
            <a:blip r:embed="rId13"/>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9" name="Шестиугольник 38"/>
          <p:cNvSpPr/>
          <p:nvPr/>
        </p:nvSpPr>
        <p:spPr>
          <a:xfrm>
            <a:off x="19812000" y="4933950"/>
            <a:ext cx="4229100" cy="3562350"/>
          </a:xfrm>
          <a:prstGeom prst="hexagon">
            <a:avLst/>
          </a:prstGeom>
          <a:blipFill>
            <a:blip r:embed="rId14"/>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0" name="Шестиугольник 39"/>
          <p:cNvSpPr/>
          <p:nvPr/>
        </p:nvSpPr>
        <p:spPr>
          <a:xfrm>
            <a:off x="19773900" y="8458200"/>
            <a:ext cx="4229100" cy="3562350"/>
          </a:xfrm>
          <a:prstGeom prst="hexagon">
            <a:avLst/>
          </a:prstGeom>
          <a:blipFill>
            <a:blip r:embed="rId15"/>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1" name="Шестиугольник 40"/>
          <p:cNvSpPr/>
          <p:nvPr/>
        </p:nvSpPr>
        <p:spPr>
          <a:xfrm>
            <a:off x="6896100" y="5105400"/>
            <a:ext cx="4229100" cy="3562350"/>
          </a:xfrm>
          <a:prstGeom prst="hexagon">
            <a:avLst/>
          </a:prstGeom>
          <a:blipFill>
            <a:blip r:embed="rId16"/>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216" name="Google Shape;216;p11"/>
          <p:cNvGrpSpPr/>
          <p:nvPr/>
        </p:nvGrpSpPr>
        <p:grpSpPr>
          <a:xfrm>
            <a:off x="401638" y="-1411967"/>
            <a:ext cx="23007637" cy="4240664"/>
            <a:chOff x="0" y="258057"/>
            <a:chExt cx="7611387" cy="3221190"/>
          </a:xfrm>
        </p:grpSpPr>
        <p:sp>
          <p:nvSpPr>
            <p:cNvPr id="217" name="Google Shape;217;p11"/>
            <p:cNvSpPr txBox="1"/>
            <p:nvPr/>
          </p:nvSpPr>
          <p:spPr>
            <a:xfrm>
              <a:off x="0" y="258057"/>
              <a:ext cx="7611387" cy="779287"/>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31333D"/>
                </a:buClr>
                <a:buSzPts val="6000"/>
                <a:buFont typeface="Arial"/>
                <a:buNone/>
              </a:pPr>
              <a:endParaRPr sz="6000" b="0" i="0" u="none" strike="noStrike" cap="none" dirty="0">
                <a:solidFill>
                  <a:srgbClr val="31333D"/>
                </a:solidFill>
                <a:latin typeface="Arial"/>
                <a:ea typeface="Arial"/>
                <a:cs typeface="Arial"/>
                <a:sym typeface="Arial"/>
              </a:endParaRPr>
            </a:p>
          </p:txBody>
        </p:sp>
        <p:sp>
          <p:nvSpPr>
            <p:cNvPr id="218" name="Google Shape;218;p11"/>
            <p:cNvSpPr txBox="1"/>
            <p:nvPr/>
          </p:nvSpPr>
          <p:spPr>
            <a:xfrm>
              <a:off x="762031" y="2840233"/>
              <a:ext cx="6409258" cy="639014"/>
            </a:xfrm>
            <a:prstGeom prst="rect">
              <a:avLst/>
            </a:prstGeom>
            <a:noFill/>
            <a:ln>
              <a:noFill/>
            </a:ln>
          </p:spPr>
          <p:txBody>
            <a:bodyPr spcFirstLastPara="1" wrap="square" lIns="50800" tIns="50800" rIns="50800" bIns="50800" anchor="t" anchorCtr="0">
              <a:spAutoFit/>
            </a:bodyPr>
            <a:lstStyle/>
            <a:p>
              <a:pPr marL="0" marR="0" lvl="0" indent="0" algn="r" rtl="0">
                <a:lnSpc>
                  <a:spcPct val="120000"/>
                </a:lnSpc>
                <a:spcBef>
                  <a:spcPts val="0"/>
                </a:spcBef>
                <a:spcAft>
                  <a:spcPts val="0"/>
                </a:spcAft>
                <a:buClr>
                  <a:srgbClr val="000000"/>
                </a:buClr>
                <a:buSzPts val="4000"/>
                <a:buFont typeface="Arial"/>
                <a:buNone/>
              </a:pPr>
              <a:r>
                <a:rPr lang="ru-RU" sz="4000" b="0" i="0" u="none" strike="noStrike" cap="none" dirty="0" smtClean="0">
                  <a:solidFill>
                    <a:srgbClr val="000000"/>
                  </a:solidFill>
                  <a:latin typeface="Times New Roman" pitchFamily="18" charset="0"/>
                  <a:cs typeface="Times New Roman" pitchFamily="18" charset="0"/>
                  <a:sym typeface="Arial"/>
                </a:rPr>
                <a:t>(</a:t>
              </a:r>
              <a:r>
                <a:rPr lang="ru-RU" sz="4000" b="0" i="0" u="none" strike="noStrike" cap="none" dirty="0">
                  <a:solidFill>
                    <a:srgbClr val="000000"/>
                  </a:solidFill>
                  <a:latin typeface="Times New Roman" pitchFamily="18" charset="0"/>
                  <a:cs typeface="Times New Roman" pitchFamily="18" charset="0"/>
                  <a:sym typeface="Arial"/>
                </a:rPr>
                <a:t>тыс. руб.)</a:t>
              </a:r>
              <a:endParaRPr sz="4000" b="0" i="0" u="none" strike="noStrike" cap="none" dirty="0">
                <a:solidFill>
                  <a:srgbClr val="646979"/>
                </a:solidFill>
                <a:latin typeface="Times New Roman" pitchFamily="18" charset="0"/>
                <a:cs typeface="Times New Roman" pitchFamily="18" charset="0"/>
                <a:sym typeface="Arial"/>
              </a:endParaRPr>
            </a:p>
          </p:txBody>
        </p:sp>
      </p:grpSp>
      <p:sp>
        <p:nvSpPr>
          <p:cNvPr id="219" name="Google Shape;219;p11"/>
          <p:cNvSpPr/>
          <p:nvPr/>
        </p:nvSpPr>
        <p:spPr>
          <a:xfrm>
            <a:off x="3399901" y="7018900"/>
            <a:ext cx="5844121" cy="2815877"/>
          </a:xfrm>
          <a:prstGeom prst="roundRect">
            <a:avLst>
              <a:gd name="adj" fmla="val 16667"/>
            </a:avLst>
          </a:prstGeom>
          <a:gradFill>
            <a:gsLst>
              <a:gs pos="0">
                <a:srgbClr val="D0DAE6"/>
              </a:gs>
              <a:gs pos="100000">
                <a:srgbClr val="E0EEFC"/>
              </a:gs>
            </a:gsLst>
            <a:lin ang="16200000" scaled="0"/>
          </a:grad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Clr>
                <a:srgbClr val="000000"/>
              </a:buClr>
              <a:buSzPts val="3200"/>
              <a:buFont typeface="Helvetica Neue"/>
              <a:buNone/>
            </a:pPr>
            <a:endParaRPr sz="3200" b="0" i="0" u="none" strike="noStrike" cap="none" dirty="0">
              <a:solidFill>
                <a:srgbClr val="FFFFFF"/>
              </a:solidFill>
              <a:latin typeface="Helvetica Neue"/>
              <a:ea typeface="Helvetica Neue"/>
              <a:cs typeface="Helvetica Neue"/>
              <a:sym typeface="Helvetica Neue"/>
            </a:endParaRPr>
          </a:p>
        </p:txBody>
      </p:sp>
      <p:sp>
        <p:nvSpPr>
          <p:cNvPr id="220" name="Google Shape;220;p11"/>
          <p:cNvSpPr/>
          <p:nvPr/>
        </p:nvSpPr>
        <p:spPr>
          <a:xfrm>
            <a:off x="3323701" y="3944499"/>
            <a:ext cx="5844121" cy="2815877"/>
          </a:xfrm>
          <a:prstGeom prst="roundRect">
            <a:avLst>
              <a:gd name="adj" fmla="val 16667"/>
            </a:avLst>
          </a:prstGeom>
          <a:gradFill>
            <a:gsLst>
              <a:gs pos="0">
                <a:srgbClr val="D0DAE6"/>
              </a:gs>
              <a:gs pos="100000">
                <a:srgbClr val="E0EEFC"/>
              </a:gs>
            </a:gsLst>
            <a:lin ang="16200000" scaled="0"/>
          </a:grad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Clr>
                <a:srgbClr val="000000"/>
              </a:buClr>
              <a:buSzPts val="3200"/>
              <a:buFont typeface="Helvetica Neue"/>
              <a:buNone/>
            </a:pPr>
            <a:endParaRPr sz="3200" b="0" i="0" u="none" strike="noStrike" cap="none" dirty="0">
              <a:solidFill>
                <a:srgbClr val="FFFFFF"/>
              </a:solidFill>
              <a:latin typeface="Helvetica Neue"/>
              <a:ea typeface="Helvetica Neue"/>
              <a:cs typeface="Helvetica Neue"/>
              <a:sym typeface="Helvetica Neue"/>
            </a:endParaRPr>
          </a:p>
        </p:txBody>
      </p:sp>
      <p:sp>
        <p:nvSpPr>
          <p:cNvPr id="221" name="Google Shape;221;p11"/>
          <p:cNvSpPr txBox="1"/>
          <p:nvPr/>
        </p:nvSpPr>
        <p:spPr>
          <a:xfrm>
            <a:off x="3758891" y="4305300"/>
            <a:ext cx="4989832" cy="76940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ru-RU" sz="4400" b="1" i="0" u="none" strike="noStrike" cap="none" dirty="0" smtClean="0">
                <a:solidFill>
                  <a:schemeClr val="dk1"/>
                </a:solidFill>
                <a:latin typeface="Times New Roman" pitchFamily="18" charset="0"/>
                <a:cs typeface="Times New Roman" pitchFamily="18" charset="0"/>
                <a:sym typeface="Arial"/>
              </a:rPr>
              <a:t>Доходы:</a:t>
            </a:r>
            <a:endParaRPr sz="4400" b="1" i="0" u="none" strike="noStrike" cap="none" dirty="0">
              <a:solidFill>
                <a:schemeClr val="dk1"/>
              </a:solidFill>
              <a:latin typeface="Times New Roman" pitchFamily="18" charset="0"/>
              <a:cs typeface="Times New Roman" pitchFamily="18" charset="0"/>
              <a:sym typeface="Arial"/>
            </a:endParaRPr>
          </a:p>
        </p:txBody>
      </p:sp>
      <p:sp>
        <p:nvSpPr>
          <p:cNvPr id="222" name="Google Shape;222;p11"/>
          <p:cNvSpPr txBox="1"/>
          <p:nvPr/>
        </p:nvSpPr>
        <p:spPr>
          <a:xfrm>
            <a:off x="3676963" y="7010401"/>
            <a:ext cx="5372124" cy="76940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ru-RU" sz="4400" b="1" i="0" u="none" strike="noStrike" cap="none" dirty="0" smtClean="0">
                <a:solidFill>
                  <a:schemeClr val="dk1"/>
                </a:solidFill>
                <a:latin typeface="Times New Roman" pitchFamily="18" charset="0"/>
                <a:cs typeface="Times New Roman" pitchFamily="18" charset="0"/>
                <a:sym typeface="Arial"/>
              </a:rPr>
              <a:t>Расходы:</a:t>
            </a:r>
            <a:endParaRPr sz="4400" b="1" i="0" u="none" strike="noStrike" cap="none" dirty="0">
              <a:solidFill>
                <a:schemeClr val="dk1"/>
              </a:solidFill>
              <a:latin typeface="Times New Roman" pitchFamily="18" charset="0"/>
              <a:cs typeface="Times New Roman" pitchFamily="18" charset="0"/>
              <a:sym typeface="Arial"/>
            </a:endParaRPr>
          </a:p>
        </p:txBody>
      </p:sp>
      <p:sp>
        <p:nvSpPr>
          <p:cNvPr id="223" name="Google Shape;223;p11"/>
          <p:cNvSpPr txBox="1"/>
          <p:nvPr/>
        </p:nvSpPr>
        <p:spPr>
          <a:xfrm>
            <a:off x="3760487" y="5032641"/>
            <a:ext cx="4989833" cy="1118255"/>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B050"/>
              </a:buClr>
              <a:buSzPts val="4000"/>
              <a:buFont typeface="Helvetica Neue"/>
              <a:buNone/>
            </a:pPr>
            <a:r>
              <a:rPr lang="ru-RU" sz="6600" b="1" i="0" u="none" strike="noStrike" cap="none" dirty="0">
                <a:solidFill>
                  <a:srgbClr val="00B050"/>
                </a:solidFill>
                <a:latin typeface="Helvetica Neue"/>
                <a:ea typeface="Helvetica Neue"/>
                <a:cs typeface="Helvetica Neue"/>
                <a:sym typeface="Helvetica Neue"/>
              </a:rPr>
              <a:t>2 501 </a:t>
            </a:r>
            <a:r>
              <a:rPr lang="ru-RU" sz="6600" b="1" i="0" u="none" strike="noStrike" cap="none" dirty="0" smtClean="0">
                <a:solidFill>
                  <a:srgbClr val="00B050"/>
                </a:solidFill>
                <a:latin typeface="Helvetica Neue"/>
                <a:ea typeface="Helvetica Neue"/>
                <a:cs typeface="Helvetica Neue"/>
                <a:sym typeface="Helvetica Neue"/>
              </a:rPr>
              <a:t>834,50</a:t>
            </a:r>
            <a:endParaRPr sz="6600" b="1" i="0" u="none" strike="noStrike" cap="none" dirty="0">
              <a:solidFill>
                <a:srgbClr val="00B050"/>
              </a:solidFill>
              <a:latin typeface="Helvetica Neue"/>
              <a:ea typeface="Helvetica Neue"/>
              <a:cs typeface="Helvetica Neue"/>
              <a:sym typeface="Helvetica Neue"/>
            </a:endParaRPr>
          </a:p>
        </p:txBody>
      </p:sp>
      <p:sp>
        <p:nvSpPr>
          <p:cNvPr id="224" name="Google Shape;224;p11"/>
          <p:cNvSpPr txBox="1"/>
          <p:nvPr/>
        </p:nvSpPr>
        <p:spPr>
          <a:xfrm>
            <a:off x="3714750" y="7836361"/>
            <a:ext cx="4910382" cy="1118255"/>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B050"/>
              </a:buClr>
              <a:buSzPts val="4000"/>
              <a:buFont typeface="Helvetica Neue"/>
              <a:buNone/>
            </a:pPr>
            <a:r>
              <a:rPr lang="ru-RU" sz="6600" b="1" i="0" u="none" strike="noStrike" cap="none" dirty="0">
                <a:solidFill>
                  <a:srgbClr val="00B050"/>
                </a:solidFill>
                <a:latin typeface="Helvetica Neue"/>
                <a:ea typeface="Helvetica Neue"/>
                <a:cs typeface="Helvetica Neue"/>
                <a:sym typeface="Helvetica Neue"/>
              </a:rPr>
              <a:t>2 521 </a:t>
            </a:r>
            <a:r>
              <a:rPr lang="ru-RU" sz="6600" b="1" i="0" u="none" strike="noStrike" cap="none" dirty="0" smtClean="0">
                <a:solidFill>
                  <a:srgbClr val="00B050"/>
                </a:solidFill>
                <a:latin typeface="Helvetica Neue"/>
                <a:ea typeface="Helvetica Neue"/>
                <a:cs typeface="Helvetica Neue"/>
                <a:sym typeface="Helvetica Neue"/>
              </a:rPr>
              <a:t>595,50</a:t>
            </a:r>
            <a:endParaRPr sz="6600" b="1" i="0" u="none" strike="noStrike" cap="none" dirty="0">
              <a:solidFill>
                <a:srgbClr val="00B050"/>
              </a:solidFill>
              <a:latin typeface="Helvetica Neue"/>
              <a:ea typeface="Helvetica Neue"/>
              <a:cs typeface="Helvetica Neue"/>
              <a:sym typeface="Helvetica Neue"/>
            </a:endParaRPr>
          </a:p>
        </p:txBody>
      </p:sp>
      <p:sp>
        <p:nvSpPr>
          <p:cNvPr id="225" name="Google Shape;225;p11"/>
          <p:cNvSpPr/>
          <p:nvPr/>
        </p:nvSpPr>
        <p:spPr>
          <a:xfrm>
            <a:off x="14835433" y="6923650"/>
            <a:ext cx="5844121" cy="2815877"/>
          </a:xfrm>
          <a:prstGeom prst="roundRect">
            <a:avLst>
              <a:gd name="adj" fmla="val 16667"/>
            </a:avLst>
          </a:prstGeom>
          <a:gradFill>
            <a:gsLst>
              <a:gs pos="0">
                <a:srgbClr val="D0DAE6"/>
              </a:gs>
              <a:gs pos="100000">
                <a:srgbClr val="E0EEFC"/>
              </a:gs>
            </a:gsLst>
            <a:lin ang="16200000" scaled="0"/>
          </a:grad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Clr>
                <a:srgbClr val="000000"/>
              </a:buClr>
              <a:buSzPts val="3200"/>
              <a:buFont typeface="Helvetica Neue"/>
              <a:buNone/>
            </a:pPr>
            <a:endParaRPr sz="3200" b="0" i="0" u="none" strike="noStrike" cap="none" dirty="0">
              <a:solidFill>
                <a:srgbClr val="FFFFFF"/>
              </a:solidFill>
              <a:latin typeface="Helvetica Neue"/>
              <a:ea typeface="Helvetica Neue"/>
              <a:cs typeface="Helvetica Neue"/>
              <a:sym typeface="Helvetica Neue"/>
            </a:endParaRPr>
          </a:p>
        </p:txBody>
      </p:sp>
      <p:sp>
        <p:nvSpPr>
          <p:cNvPr id="226" name="Google Shape;226;p11"/>
          <p:cNvSpPr/>
          <p:nvPr/>
        </p:nvSpPr>
        <p:spPr>
          <a:xfrm>
            <a:off x="14835433" y="3944499"/>
            <a:ext cx="5844121" cy="2815877"/>
          </a:xfrm>
          <a:prstGeom prst="roundRect">
            <a:avLst>
              <a:gd name="adj" fmla="val 16667"/>
            </a:avLst>
          </a:prstGeom>
          <a:gradFill>
            <a:gsLst>
              <a:gs pos="0">
                <a:srgbClr val="D0DAE6"/>
              </a:gs>
              <a:gs pos="100000">
                <a:srgbClr val="E0EEFC"/>
              </a:gs>
            </a:gsLst>
            <a:lin ang="16200000" scaled="0"/>
          </a:gradFill>
          <a:ln>
            <a:noFill/>
          </a:ln>
        </p:spPr>
        <p:txBody>
          <a:bodyPr spcFirstLastPara="1" wrap="square" lIns="0" tIns="0" rIns="0" bIns="0" anchor="ctr" anchorCtr="0">
            <a:spAutoFit/>
          </a:bodyPr>
          <a:lstStyle/>
          <a:p>
            <a:pPr marL="0" marR="0" lvl="0" indent="0" algn="ctr" rtl="0">
              <a:lnSpc>
                <a:spcPct val="100000"/>
              </a:lnSpc>
              <a:spcBef>
                <a:spcPts val="0"/>
              </a:spcBef>
              <a:spcAft>
                <a:spcPts val="0"/>
              </a:spcAft>
              <a:buClr>
                <a:srgbClr val="000000"/>
              </a:buClr>
              <a:buSzPts val="3200"/>
              <a:buFont typeface="Helvetica Neue"/>
              <a:buNone/>
            </a:pPr>
            <a:endParaRPr sz="3200" b="0" i="0" u="none" strike="noStrike" cap="none" dirty="0">
              <a:solidFill>
                <a:srgbClr val="FFFFFF"/>
              </a:solidFill>
              <a:latin typeface="Helvetica Neue"/>
              <a:ea typeface="Helvetica Neue"/>
              <a:cs typeface="Helvetica Neue"/>
              <a:sym typeface="Helvetica Neue"/>
            </a:endParaRPr>
          </a:p>
        </p:txBody>
      </p:sp>
      <p:sp>
        <p:nvSpPr>
          <p:cNvPr id="227" name="Google Shape;227;p11"/>
          <p:cNvSpPr txBox="1"/>
          <p:nvPr/>
        </p:nvSpPr>
        <p:spPr>
          <a:xfrm>
            <a:off x="15689723" y="4171951"/>
            <a:ext cx="4808077" cy="76940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ru-RU" sz="4400" b="1" i="0" u="none" strike="noStrike" cap="none" dirty="0" smtClean="0">
                <a:solidFill>
                  <a:schemeClr val="dk1"/>
                </a:solidFill>
                <a:latin typeface="Times New Roman" pitchFamily="18" charset="0"/>
                <a:cs typeface="Times New Roman" pitchFamily="18" charset="0"/>
                <a:sym typeface="Arial"/>
              </a:rPr>
              <a:t>Доходы:</a:t>
            </a:r>
            <a:endParaRPr sz="4400" b="1" i="0" u="none" strike="noStrike" cap="none" dirty="0">
              <a:solidFill>
                <a:schemeClr val="dk1"/>
              </a:solidFill>
              <a:latin typeface="Times New Roman" pitchFamily="18" charset="0"/>
              <a:cs typeface="Times New Roman" pitchFamily="18" charset="0"/>
              <a:sym typeface="Arial"/>
            </a:endParaRPr>
          </a:p>
        </p:txBody>
      </p:sp>
      <p:sp>
        <p:nvSpPr>
          <p:cNvPr id="228" name="Google Shape;228;p11"/>
          <p:cNvSpPr txBox="1"/>
          <p:nvPr/>
        </p:nvSpPr>
        <p:spPr>
          <a:xfrm>
            <a:off x="15512545" y="7048501"/>
            <a:ext cx="5372124" cy="76940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Arial"/>
              <a:buNone/>
            </a:pPr>
            <a:r>
              <a:rPr lang="ru-RU" sz="4400" b="1" i="0" u="none" strike="noStrike" cap="none" dirty="0" smtClean="0">
                <a:solidFill>
                  <a:schemeClr val="dk1"/>
                </a:solidFill>
                <a:latin typeface="Times New Roman" pitchFamily="18" charset="0"/>
                <a:cs typeface="Times New Roman" pitchFamily="18" charset="0"/>
                <a:sym typeface="Arial"/>
              </a:rPr>
              <a:t>Расходы:</a:t>
            </a:r>
            <a:endParaRPr sz="4400" b="1" i="0" u="none" strike="noStrike" cap="none" dirty="0">
              <a:solidFill>
                <a:schemeClr val="dk1"/>
              </a:solidFill>
              <a:latin typeface="Times New Roman" pitchFamily="18" charset="0"/>
              <a:cs typeface="Times New Roman" pitchFamily="18" charset="0"/>
              <a:sym typeface="Arial"/>
            </a:endParaRPr>
          </a:p>
        </p:txBody>
      </p:sp>
      <p:sp>
        <p:nvSpPr>
          <p:cNvPr id="229" name="Google Shape;229;p11"/>
          <p:cNvSpPr txBox="1"/>
          <p:nvPr/>
        </p:nvSpPr>
        <p:spPr>
          <a:xfrm>
            <a:off x="15634169" y="4956441"/>
            <a:ext cx="4989833" cy="1118255"/>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B050"/>
              </a:buClr>
              <a:buSzPts val="4000"/>
              <a:buFont typeface="Helvetica Neue"/>
              <a:buNone/>
            </a:pPr>
            <a:r>
              <a:rPr lang="ru-RU" sz="6600" b="1" i="0" u="none" strike="noStrike" cap="none" dirty="0">
                <a:solidFill>
                  <a:srgbClr val="00B050"/>
                </a:solidFill>
                <a:latin typeface="Helvetica Neue"/>
                <a:ea typeface="Helvetica Neue"/>
                <a:cs typeface="Helvetica Neue"/>
                <a:sym typeface="Helvetica Neue"/>
              </a:rPr>
              <a:t>3 </a:t>
            </a:r>
            <a:r>
              <a:rPr lang="ru-RU" sz="6600" b="1" i="0" u="none" strike="noStrike" cap="none" dirty="0" smtClean="0">
                <a:solidFill>
                  <a:srgbClr val="00B050"/>
                </a:solidFill>
                <a:latin typeface="Helvetica Neue"/>
                <a:ea typeface="Helvetica Neue"/>
                <a:cs typeface="Helvetica Neue"/>
                <a:sym typeface="Helvetica Neue"/>
              </a:rPr>
              <a:t>164 125,57</a:t>
            </a:r>
            <a:endParaRPr sz="6600" dirty="0"/>
          </a:p>
        </p:txBody>
      </p:sp>
      <p:sp>
        <p:nvSpPr>
          <p:cNvPr id="230" name="Google Shape;230;p11"/>
          <p:cNvSpPr txBox="1"/>
          <p:nvPr/>
        </p:nvSpPr>
        <p:spPr>
          <a:xfrm>
            <a:off x="15163800" y="7817311"/>
            <a:ext cx="5373114" cy="1118255"/>
          </a:xfrm>
          <a:prstGeom prst="rect">
            <a:avLst/>
          </a:prstGeom>
          <a:noFill/>
          <a:ln>
            <a:noFill/>
          </a:ln>
        </p:spPr>
        <p:txBody>
          <a:bodyPr spcFirstLastPara="1" wrap="square" lIns="50800" tIns="50800" rIns="50800" bIns="50800" anchor="ctr" anchorCtr="0">
            <a:spAutoFit/>
          </a:bodyPr>
          <a:lstStyle/>
          <a:p>
            <a:pPr marL="0" marR="0" lvl="0" indent="0" algn="ctr" rtl="0">
              <a:lnSpc>
                <a:spcPct val="100000"/>
              </a:lnSpc>
              <a:spcBef>
                <a:spcPts val="0"/>
              </a:spcBef>
              <a:spcAft>
                <a:spcPts val="0"/>
              </a:spcAft>
              <a:buClr>
                <a:srgbClr val="00B050"/>
              </a:buClr>
              <a:buSzPts val="4000"/>
              <a:buFont typeface="Helvetica Neue"/>
              <a:buNone/>
            </a:pPr>
            <a:r>
              <a:rPr lang="ru-RU" sz="6600" b="1" i="0" u="none" strike="noStrike" cap="none" dirty="0">
                <a:solidFill>
                  <a:srgbClr val="00B050"/>
                </a:solidFill>
                <a:latin typeface="Helvetica Neue"/>
                <a:ea typeface="Helvetica Neue"/>
                <a:cs typeface="Helvetica Neue"/>
                <a:sym typeface="Helvetica Neue"/>
              </a:rPr>
              <a:t>3 </a:t>
            </a:r>
            <a:r>
              <a:rPr lang="ru-RU" sz="6600" b="1" i="0" u="none" strike="noStrike" cap="none" dirty="0" smtClean="0">
                <a:solidFill>
                  <a:srgbClr val="00B050"/>
                </a:solidFill>
                <a:latin typeface="Helvetica Neue"/>
                <a:ea typeface="Helvetica Neue"/>
                <a:cs typeface="Helvetica Neue"/>
                <a:sym typeface="Helvetica Neue"/>
              </a:rPr>
              <a:t>182 395,02</a:t>
            </a:r>
            <a:endParaRPr sz="6600" dirty="0"/>
          </a:p>
        </p:txBody>
      </p:sp>
      <p:sp>
        <p:nvSpPr>
          <p:cNvPr id="231" name="Google Shape;231;p11"/>
          <p:cNvSpPr txBox="1"/>
          <p:nvPr/>
        </p:nvSpPr>
        <p:spPr>
          <a:xfrm>
            <a:off x="439740" y="2917720"/>
            <a:ext cx="11485562" cy="63094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500"/>
              <a:buFont typeface="Arial"/>
              <a:buNone/>
            </a:pPr>
            <a:r>
              <a:rPr lang="ru-RU" sz="3500" b="0" i="0" u="none" strike="noStrike" cap="none" dirty="0">
                <a:solidFill>
                  <a:srgbClr val="000000"/>
                </a:solidFill>
                <a:latin typeface="Times New Roman" pitchFamily="18" charset="0"/>
                <a:cs typeface="Times New Roman" pitchFamily="18" charset="0"/>
                <a:sym typeface="Arial"/>
              </a:rPr>
              <a:t>Первоначальный </a:t>
            </a:r>
            <a:r>
              <a:rPr lang="ru-RU" sz="3500" b="0" i="0" u="none" strike="noStrike" cap="none" dirty="0" smtClean="0">
                <a:solidFill>
                  <a:srgbClr val="000000"/>
                </a:solidFill>
                <a:latin typeface="Times New Roman" pitchFamily="18" charset="0"/>
                <a:cs typeface="Times New Roman" pitchFamily="18" charset="0"/>
                <a:sym typeface="Arial"/>
              </a:rPr>
              <a:t>план</a:t>
            </a:r>
            <a:endParaRPr sz="3500" b="1" i="0" u="none" strike="noStrike" cap="none" dirty="0">
              <a:solidFill>
                <a:srgbClr val="000000"/>
              </a:solidFill>
              <a:latin typeface="Times New Roman" pitchFamily="18" charset="0"/>
              <a:cs typeface="Times New Roman" pitchFamily="18" charset="0"/>
              <a:sym typeface="Arial"/>
            </a:endParaRPr>
          </a:p>
        </p:txBody>
      </p:sp>
      <p:sp>
        <p:nvSpPr>
          <p:cNvPr id="232" name="Google Shape;232;p11"/>
          <p:cNvSpPr txBox="1"/>
          <p:nvPr/>
        </p:nvSpPr>
        <p:spPr>
          <a:xfrm>
            <a:off x="12005010" y="2805342"/>
            <a:ext cx="11522075" cy="63090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500"/>
              <a:buFont typeface="Arial"/>
              <a:buNone/>
            </a:pPr>
            <a:r>
              <a:rPr lang="ru-RU" sz="3500" b="0" i="0" u="none" strike="noStrike" cap="none" dirty="0">
                <a:solidFill>
                  <a:srgbClr val="000000"/>
                </a:solidFill>
                <a:latin typeface="Times New Roman" pitchFamily="18" charset="0"/>
                <a:cs typeface="Times New Roman" pitchFamily="18" charset="0"/>
                <a:sym typeface="Arial"/>
              </a:rPr>
              <a:t>Уточненный </a:t>
            </a:r>
            <a:r>
              <a:rPr lang="ru-RU" sz="3500" b="0" i="0" u="none" strike="noStrike" cap="none" dirty="0" smtClean="0">
                <a:solidFill>
                  <a:srgbClr val="000000"/>
                </a:solidFill>
                <a:latin typeface="Times New Roman" pitchFamily="18" charset="0"/>
                <a:cs typeface="Times New Roman" pitchFamily="18" charset="0"/>
                <a:sym typeface="Arial"/>
              </a:rPr>
              <a:t>план</a:t>
            </a:r>
            <a:endParaRPr sz="3500" b="1" i="0" u="none" strike="noStrike" cap="none" dirty="0">
              <a:solidFill>
                <a:srgbClr val="000000"/>
              </a:solidFill>
              <a:latin typeface="Times New Roman" pitchFamily="18" charset="0"/>
              <a:cs typeface="Times New Roman" pitchFamily="18" charset="0"/>
              <a:sym typeface="Arial"/>
            </a:endParaRPr>
          </a:p>
        </p:txBody>
      </p:sp>
      <p:pic>
        <p:nvPicPr>
          <p:cNvPr id="233" name="Google Shape;233;p11"/>
          <p:cNvPicPr preferRelativeResize="0"/>
          <p:nvPr/>
        </p:nvPicPr>
        <p:blipFill rotWithShape="1">
          <a:blip r:embed="rId17">
            <a:alphaModFix/>
          </a:blip>
          <a:srcRect/>
          <a:stretch/>
        </p:blipFill>
        <p:spPr>
          <a:xfrm>
            <a:off x="10475196" y="5358838"/>
            <a:ext cx="3129624" cy="3129624"/>
          </a:xfrm>
          <a:prstGeom prst="rect">
            <a:avLst/>
          </a:prstGeom>
          <a:noFill/>
          <a:ln>
            <a:noFill/>
          </a:ln>
        </p:spPr>
      </p:pic>
      <p:sp>
        <p:nvSpPr>
          <p:cNvPr id="26" name="TextBox 25"/>
          <p:cNvSpPr txBox="1"/>
          <p:nvPr/>
        </p:nvSpPr>
        <p:spPr>
          <a:xfrm>
            <a:off x="0" y="762000"/>
            <a:ext cx="24384000" cy="1200329"/>
          </a:xfrm>
          <a:prstGeom prst="rect">
            <a:avLst/>
          </a:prstGeom>
          <a:noFill/>
        </p:spPr>
        <p:txBody>
          <a:bodyPr wrap="square" rtlCol="0">
            <a:spAutoFit/>
          </a:bodyPr>
          <a:lstStyle/>
          <a:p>
            <a:pPr algn="ctr"/>
            <a:r>
              <a:rPr lang="ru-RU" sz="7200" b="1"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rPr>
              <a:t>Основные характеристики бюджета </a:t>
            </a:r>
            <a:endParaRPr lang="ru-RU" sz="7200" b="1"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27" name="Рисунок 26" descr="Описание: C:\Users\chk1\AppData\Local\Microsoft\Windows\Temporary Internet Files\Content.Outlook\76R87TIE\_Герб города Минусинска (3).png"/>
          <p:cNvPicPr/>
          <p:nvPr/>
        </p:nvPicPr>
        <p:blipFill>
          <a:blip r:embed="rId18"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19100" y="342900"/>
            <a:ext cx="2095500" cy="3276600"/>
          </a:xfrm>
          <a:prstGeom prst="rect">
            <a:avLst/>
          </a:prstGeom>
          <a:noFill/>
          <a:ln>
            <a:noFill/>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241"/>
        <p:cNvGrpSpPr/>
        <p:nvPr/>
      </p:nvGrpSpPr>
      <p:grpSpPr>
        <a:xfrm>
          <a:off x="0" y="0"/>
          <a:ext cx="0" cy="0"/>
          <a:chOff x="0" y="0"/>
          <a:chExt cx="0" cy="0"/>
        </a:xfrm>
      </p:grpSpPr>
      <p:sp>
        <p:nvSpPr>
          <p:cNvPr id="11" name="object 10"/>
          <p:cNvSpPr txBox="1"/>
          <p:nvPr/>
        </p:nvSpPr>
        <p:spPr>
          <a:xfrm>
            <a:off x="-472311" y="68132"/>
            <a:ext cx="29705603" cy="632668"/>
          </a:xfrm>
          <a:prstGeom prst="rect">
            <a:avLst/>
          </a:prstGeom>
        </p:spPr>
        <p:txBody>
          <a:bodyPr vert="horz" wrap="square" lIns="0" tIns="12065" rIns="0" bIns="0" rtlCol="0">
            <a:spAutoFit/>
          </a:bodyPr>
          <a:lstStyle/>
          <a:p>
            <a:pPr marL="12700" marR="5080" indent="782320" algn="ctr">
              <a:lnSpc>
                <a:spcPct val="100000"/>
              </a:lnSpc>
              <a:spcBef>
                <a:spcPts val="95"/>
              </a:spcBef>
            </a:pPr>
            <a:r>
              <a:rPr lang="ru-RU" sz="4000" b="1" i="1" spc="-50" dirty="0" smtClean="0">
                <a:solidFill>
                  <a:schemeClr val="accent3">
                    <a:lumMod val="75000"/>
                  </a:schemeClr>
                </a:solidFill>
                <a:latin typeface="Times New Roman" pitchFamily="18" charset="0"/>
                <a:cs typeface="Times New Roman" pitchFamily="18" charset="0"/>
              </a:rPr>
              <a:t>ИСПОЛНЕНИЕ БЮДЖЕТА ГОРОДА МИНУСИНСКА</a:t>
            </a:r>
            <a:endParaRPr sz="4000" dirty="0">
              <a:solidFill>
                <a:schemeClr val="accent3">
                  <a:lumMod val="75000"/>
                </a:schemeClr>
              </a:solidFill>
              <a:latin typeface="Times New Roman" pitchFamily="18" charset="0"/>
              <a:cs typeface="Times New Roman" pitchFamily="18" charset="0"/>
            </a:endParaRPr>
          </a:p>
        </p:txBody>
      </p:sp>
      <p:pic>
        <p:nvPicPr>
          <p:cNvPr id="13" name="object 2"/>
          <p:cNvPicPr/>
          <p:nvPr/>
        </p:nvPicPr>
        <p:blipFill>
          <a:blip r:embed="rId4" cstate="print"/>
          <a:stretch>
            <a:fillRect/>
          </a:stretch>
        </p:blipFill>
        <p:spPr>
          <a:xfrm>
            <a:off x="17879366" y="7854856"/>
            <a:ext cx="6180784" cy="851153"/>
          </a:xfrm>
          <a:prstGeom prst="rect">
            <a:avLst/>
          </a:prstGeom>
        </p:spPr>
      </p:pic>
      <p:grpSp>
        <p:nvGrpSpPr>
          <p:cNvPr id="14" name="object 3"/>
          <p:cNvGrpSpPr/>
          <p:nvPr/>
        </p:nvGrpSpPr>
        <p:grpSpPr>
          <a:xfrm>
            <a:off x="3581400" y="1104900"/>
            <a:ext cx="17773649" cy="8342260"/>
            <a:chOff x="-1476857" y="897780"/>
            <a:chExt cx="4049234" cy="3931920"/>
          </a:xfrm>
        </p:grpSpPr>
        <p:pic>
          <p:nvPicPr>
            <p:cNvPr id="15" name="object 5"/>
            <p:cNvPicPr/>
            <p:nvPr/>
          </p:nvPicPr>
          <p:blipFill>
            <a:blip r:embed="rId5" cstate="print"/>
            <a:stretch>
              <a:fillRect/>
            </a:stretch>
          </p:blipFill>
          <p:spPr>
            <a:xfrm>
              <a:off x="-1258461" y="897780"/>
              <a:ext cx="3830838" cy="3931920"/>
            </a:xfrm>
            <a:prstGeom prst="rect">
              <a:avLst/>
            </a:prstGeom>
          </p:spPr>
        </p:pic>
        <p:pic>
          <p:nvPicPr>
            <p:cNvPr id="16" name="object 4"/>
            <p:cNvPicPr/>
            <p:nvPr/>
          </p:nvPicPr>
          <p:blipFill>
            <a:blip r:embed="rId6" cstate="print"/>
            <a:stretch>
              <a:fillRect/>
            </a:stretch>
          </p:blipFill>
          <p:spPr>
            <a:xfrm>
              <a:off x="-1476857" y="3375043"/>
              <a:ext cx="1510575" cy="323816"/>
            </a:xfrm>
            <a:prstGeom prst="rect">
              <a:avLst/>
            </a:prstGeom>
          </p:spPr>
        </p:pic>
      </p:grpSp>
      <p:grpSp>
        <p:nvGrpSpPr>
          <p:cNvPr id="17" name="object 8"/>
          <p:cNvGrpSpPr/>
          <p:nvPr/>
        </p:nvGrpSpPr>
        <p:grpSpPr>
          <a:xfrm>
            <a:off x="3618742" y="3575050"/>
            <a:ext cx="6180784" cy="2780754"/>
            <a:chOff x="557530" y="1528317"/>
            <a:chExt cx="2989580" cy="1549400"/>
          </a:xfrm>
        </p:grpSpPr>
        <p:sp>
          <p:nvSpPr>
            <p:cNvPr id="18" name="object 9"/>
            <p:cNvSpPr/>
            <p:nvPr/>
          </p:nvSpPr>
          <p:spPr>
            <a:xfrm>
              <a:off x="563880" y="1534667"/>
              <a:ext cx="2976880" cy="1536700"/>
            </a:xfrm>
            <a:custGeom>
              <a:avLst/>
              <a:gdLst/>
              <a:ahLst/>
              <a:cxnLst/>
              <a:rect l="l" t="t" r="r" b="b"/>
              <a:pathLst>
                <a:path w="2976879" h="1536700">
                  <a:moveTo>
                    <a:pt x="2698115" y="0"/>
                  </a:moveTo>
                  <a:lnTo>
                    <a:pt x="278206" y="0"/>
                  </a:lnTo>
                  <a:lnTo>
                    <a:pt x="228199" y="4126"/>
                  </a:lnTo>
                  <a:lnTo>
                    <a:pt x="181132" y="16023"/>
                  </a:lnTo>
                  <a:lnTo>
                    <a:pt x="137792" y="34967"/>
                  </a:lnTo>
                  <a:lnTo>
                    <a:pt x="98963" y="60232"/>
                  </a:lnTo>
                  <a:lnTo>
                    <a:pt x="65432" y="91095"/>
                  </a:lnTo>
                  <a:lnTo>
                    <a:pt x="37984" y="126830"/>
                  </a:lnTo>
                  <a:lnTo>
                    <a:pt x="17405" y="166714"/>
                  </a:lnTo>
                  <a:lnTo>
                    <a:pt x="4482" y="210023"/>
                  </a:lnTo>
                  <a:lnTo>
                    <a:pt x="0" y="256032"/>
                  </a:lnTo>
                  <a:lnTo>
                    <a:pt x="0" y="1280160"/>
                  </a:lnTo>
                  <a:lnTo>
                    <a:pt x="4482" y="1326168"/>
                  </a:lnTo>
                  <a:lnTo>
                    <a:pt x="17405" y="1369477"/>
                  </a:lnTo>
                  <a:lnTo>
                    <a:pt x="37984" y="1409361"/>
                  </a:lnTo>
                  <a:lnTo>
                    <a:pt x="65432" y="1445096"/>
                  </a:lnTo>
                  <a:lnTo>
                    <a:pt x="98963" y="1475959"/>
                  </a:lnTo>
                  <a:lnTo>
                    <a:pt x="137792" y="1501224"/>
                  </a:lnTo>
                  <a:lnTo>
                    <a:pt x="181132" y="1520168"/>
                  </a:lnTo>
                  <a:lnTo>
                    <a:pt x="228199" y="1532065"/>
                  </a:lnTo>
                  <a:lnTo>
                    <a:pt x="278206" y="1536192"/>
                  </a:lnTo>
                  <a:lnTo>
                    <a:pt x="2698115" y="1536192"/>
                  </a:lnTo>
                  <a:lnTo>
                    <a:pt x="2748130" y="1532065"/>
                  </a:lnTo>
                  <a:lnTo>
                    <a:pt x="2795205" y="1520168"/>
                  </a:lnTo>
                  <a:lnTo>
                    <a:pt x="2838553" y="1501224"/>
                  </a:lnTo>
                  <a:lnTo>
                    <a:pt x="2877389" y="1475959"/>
                  </a:lnTo>
                  <a:lnTo>
                    <a:pt x="2910927" y="1445096"/>
                  </a:lnTo>
                  <a:lnTo>
                    <a:pt x="2938380" y="1409361"/>
                  </a:lnTo>
                  <a:lnTo>
                    <a:pt x="2958962" y="1369477"/>
                  </a:lnTo>
                  <a:lnTo>
                    <a:pt x="2971888" y="1326168"/>
                  </a:lnTo>
                  <a:lnTo>
                    <a:pt x="2976372" y="1280160"/>
                  </a:lnTo>
                  <a:lnTo>
                    <a:pt x="2976372" y="256032"/>
                  </a:lnTo>
                  <a:lnTo>
                    <a:pt x="2971888" y="210023"/>
                  </a:lnTo>
                  <a:lnTo>
                    <a:pt x="2958962" y="166714"/>
                  </a:lnTo>
                  <a:lnTo>
                    <a:pt x="2938380" y="126830"/>
                  </a:lnTo>
                  <a:lnTo>
                    <a:pt x="2910927" y="91095"/>
                  </a:lnTo>
                  <a:lnTo>
                    <a:pt x="2877389" y="60232"/>
                  </a:lnTo>
                  <a:lnTo>
                    <a:pt x="2838553" y="34967"/>
                  </a:lnTo>
                  <a:lnTo>
                    <a:pt x="2795205" y="16023"/>
                  </a:lnTo>
                  <a:lnTo>
                    <a:pt x="2748130" y="4126"/>
                  </a:lnTo>
                  <a:lnTo>
                    <a:pt x="2698115" y="0"/>
                  </a:lnTo>
                  <a:close/>
                </a:path>
              </a:pathLst>
            </a:custGeom>
            <a:solidFill>
              <a:srgbClr val="00AF50"/>
            </a:solidFill>
          </p:spPr>
          <p:txBody>
            <a:bodyPr wrap="square" lIns="0" tIns="0" rIns="0" bIns="0" rtlCol="0"/>
            <a:lstStyle/>
            <a:p>
              <a:endParaRPr dirty="0">
                <a:latin typeface="Times New Roman" pitchFamily="18" charset="0"/>
                <a:cs typeface="Times New Roman" pitchFamily="18" charset="0"/>
              </a:endParaRPr>
            </a:p>
          </p:txBody>
        </p:sp>
        <p:sp>
          <p:nvSpPr>
            <p:cNvPr id="19" name="object 10"/>
            <p:cNvSpPr/>
            <p:nvPr/>
          </p:nvSpPr>
          <p:spPr>
            <a:xfrm>
              <a:off x="563880" y="1534667"/>
              <a:ext cx="2976880" cy="1536700"/>
            </a:xfrm>
            <a:custGeom>
              <a:avLst/>
              <a:gdLst/>
              <a:ahLst/>
              <a:cxnLst/>
              <a:rect l="l" t="t" r="r" b="b"/>
              <a:pathLst>
                <a:path w="2976879" h="1536700">
                  <a:moveTo>
                    <a:pt x="0" y="256032"/>
                  </a:moveTo>
                  <a:lnTo>
                    <a:pt x="4482" y="210023"/>
                  </a:lnTo>
                  <a:lnTo>
                    <a:pt x="17405" y="166714"/>
                  </a:lnTo>
                  <a:lnTo>
                    <a:pt x="37984" y="126830"/>
                  </a:lnTo>
                  <a:lnTo>
                    <a:pt x="65432" y="91095"/>
                  </a:lnTo>
                  <a:lnTo>
                    <a:pt x="98963" y="60232"/>
                  </a:lnTo>
                  <a:lnTo>
                    <a:pt x="137792" y="34967"/>
                  </a:lnTo>
                  <a:lnTo>
                    <a:pt x="181132" y="16023"/>
                  </a:lnTo>
                  <a:lnTo>
                    <a:pt x="228199" y="4126"/>
                  </a:lnTo>
                  <a:lnTo>
                    <a:pt x="278206" y="0"/>
                  </a:lnTo>
                  <a:lnTo>
                    <a:pt x="2698115" y="0"/>
                  </a:lnTo>
                  <a:lnTo>
                    <a:pt x="2748130" y="4126"/>
                  </a:lnTo>
                  <a:lnTo>
                    <a:pt x="2795205" y="16023"/>
                  </a:lnTo>
                  <a:lnTo>
                    <a:pt x="2838553" y="34967"/>
                  </a:lnTo>
                  <a:lnTo>
                    <a:pt x="2877389" y="60232"/>
                  </a:lnTo>
                  <a:lnTo>
                    <a:pt x="2910927" y="91095"/>
                  </a:lnTo>
                  <a:lnTo>
                    <a:pt x="2938380" y="126830"/>
                  </a:lnTo>
                  <a:lnTo>
                    <a:pt x="2958962" y="166714"/>
                  </a:lnTo>
                  <a:lnTo>
                    <a:pt x="2971888" y="210023"/>
                  </a:lnTo>
                  <a:lnTo>
                    <a:pt x="2976372" y="256032"/>
                  </a:lnTo>
                  <a:lnTo>
                    <a:pt x="2976372" y="1280160"/>
                  </a:lnTo>
                  <a:lnTo>
                    <a:pt x="2971888" y="1326168"/>
                  </a:lnTo>
                  <a:lnTo>
                    <a:pt x="2958962" y="1369477"/>
                  </a:lnTo>
                  <a:lnTo>
                    <a:pt x="2938380" y="1409361"/>
                  </a:lnTo>
                  <a:lnTo>
                    <a:pt x="2910927" y="1445096"/>
                  </a:lnTo>
                  <a:lnTo>
                    <a:pt x="2877389" y="1475959"/>
                  </a:lnTo>
                  <a:lnTo>
                    <a:pt x="2838553" y="1501224"/>
                  </a:lnTo>
                  <a:lnTo>
                    <a:pt x="2795205" y="1520168"/>
                  </a:lnTo>
                  <a:lnTo>
                    <a:pt x="2748130" y="1532065"/>
                  </a:lnTo>
                  <a:lnTo>
                    <a:pt x="2698115" y="1536192"/>
                  </a:lnTo>
                  <a:lnTo>
                    <a:pt x="278206" y="1536192"/>
                  </a:lnTo>
                  <a:lnTo>
                    <a:pt x="228199" y="1532065"/>
                  </a:lnTo>
                  <a:lnTo>
                    <a:pt x="181132" y="1520168"/>
                  </a:lnTo>
                  <a:lnTo>
                    <a:pt x="137792" y="1501224"/>
                  </a:lnTo>
                  <a:lnTo>
                    <a:pt x="98963" y="1475959"/>
                  </a:lnTo>
                  <a:lnTo>
                    <a:pt x="65432" y="1445096"/>
                  </a:lnTo>
                  <a:lnTo>
                    <a:pt x="37984" y="1409361"/>
                  </a:lnTo>
                  <a:lnTo>
                    <a:pt x="17405" y="1369477"/>
                  </a:lnTo>
                  <a:lnTo>
                    <a:pt x="4482" y="1326168"/>
                  </a:lnTo>
                  <a:lnTo>
                    <a:pt x="0" y="1280160"/>
                  </a:lnTo>
                  <a:lnTo>
                    <a:pt x="0" y="256032"/>
                  </a:lnTo>
                  <a:close/>
                </a:path>
              </a:pathLst>
            </a:custGeom>
            <a:ln w="12192">
              <a:solidFill>
                <a:srgbClr val="C00000"/>
              </a:solidFill>
            </a:ln>
          </p:spPr>
          <p:txBody>
            <a:bodyPr wrap="square" lIns="0" tIns="0" rIns="0" bIns="0" rtlCol="0"/>
            <a:lstStyle/>
            <a:p>
              <a:endParaRPr dirty="0">
                <a:latin typeface="Times New Roman" pitchFamily="18" charset="0"/>
                <a:cs typeface="Times New Roman" pitchFamily="18" charset="0"/>
              </a:endParaRPr>
            </a:p>
          </p:txBody>
        </p:sp>
      </p:grpSp>
      <p:sp>
        <p:nvSpPr>
          <p:cNvPr id="20" name="object 11"/>
          <p:cNvSpPr txBox="1"/>
          <p:nvPr/>
        </p:nvSpPr>
        <p:spPr>
          <a:xfrm>
            <a:off x="4006021" y="3804076"/>
            <a:ext cx="3080579" cy="751488"/>
          </a:xfrm>
          <a:prstGeom prst="rect">
            <a:avLst/>
          </a:prstGeom>
        </p:spPr>
        <p:txBody>
          <a:bodyPr vert="horz" wrap="square" lIns="0" tIns="12700" rIns="0" bIns="0" rtlCol="0">
            <a:spAutoFit/>
          </a:bodyPr>
          <a:lstStyle/>
          <a:p>
            <a:pPr marL="12700">
              <a:lnSpc>
                <a:spcPct val="100000"/>
              </a:lnSpc>
              <a:spcBef>
                <a:spcPts val="100"/>
              </a:spcBef>
            </a:pPr>
            <a:r>
              <a:rPr sz="4800" b="1" spc="-5" dirty="0">
                <a:solidFill>
                  <a:srgbClr val="FFFFFF"/>
                </a:solidFill>
                <a:latin typeface="Times New Roman" pitchFamily="18" charset="0"/>
                <a:cs typeface="Times New Roman" pitchFamily="18" charset="0"/>
              </a:rPr>
              <a:t>ДО</a:t>
            </a:r>
            <a:r>
              <a:rPr sz="4800" b="1" spc="-10" dirty="0">
                <a:solidFill>
                  <a:srgbClr val="FFFFFF"/>
                </a:solidFill>
                <a:latin typeface="Times New Roman" pitchFamily="18" charset="0"/>
                <a:cs typeface="Times New Roman" pitchFamily="18" charset="0"/>
              </a:rPr>
              <a:t>Х</a:t>
            </a:r>
            <a:r>
              <a:rPr sz="4800" b="1" dirty="0">
                <a:solidFill>
                  <a:srgbClr val="FFFFFF"/>
                </a:solidFill>
                <a:latin typeface="Times New Roman" pitchFamily="18" charset="0"/>
                <a:cs typeface="Times New Roman" pitchFamily="18" charset="0"/>
              </a:rPr>
              <a:t>ОДЫ</a:t>
            </a:r>
            <a:endParaRPr sz="4800" dirty="0">
              <a:latin typeface="Times New Roman" pitchFamily="18" charset="0"/>
              <a:cs typeface="Times New Roman" pitchFamily="18" charset="0"/>
            </a:endParaRPr>
          </a:p>
        </p:txBody>
      </p:sp>
      <p:sp>
        <p:nvSpPr>
          <p:cNvPr id="21" name="object 12"/>
          <p:cNvSpPr txBox="1"/>
          <p:nvPr/>
        </p:nvSpPr>
        <p:spPr>
          <a:xfrm>
            <a:off x="3707787" y="5200650"/>
            <a:ext cx="6054646" cy="475130"/>
          </a:xfrm>
          <a:prstGeom prst="rect">
            <a:avLst/>
          </a:prstGeom>
        </p:spPr>
        <p:txBody>
          <a:bodyPr vert="horz" wrap="square" lIns="0" tIns="13335" rIns="0" bIns="0" rtlCol="0">
            <a:spAutoFit/>
          </a:bodyPr>
          <a:lstStyle/>
          <a:p>
            <a:pPr marL="68580">
              <a:lnSpc>
                <a:spcPts val="3620"/>
              </a:lnSpc>
              <a:spcBef>
                <a:spcPts val="105"/>
              </a:spcBef>
            </a:pPr>
            <a:r>
              <a:rPr lang="ru-RU" sz="4800" b="1" dirty="0" smtClean="0">
                <a:solidFill>
                  <a:schemeClr val="bg1"/>
                </a:solidFill>
                <a:latin typeface="Times New Roman" pitchFamily="18" charset="0"/>
                <a:cs typeface="Times New Roman" pitchFamily="18" charset="0"/>
              </a:rPr>
              <a:t>3 057 744,22</a:t>
            </a:r>
            <a:endParaRPr sz="4800" b="1" dirty="0">
              <a:solidFill>
                <a:schemeClr val="bg1"/>
              </a:solidFill>
              <a:latin typeface="Times New Roman" pitchFamily="18" charset="0"/>
              <a:cs typeface="Times New Roman" pitchFamily="18" charset="0"/>
            </a:endParaRPr>
          </a:p>
        </p:txBody>
      </p:sp>
      <p:grpSp>
        <p:nvGrpSpPr>
          <p:cNvPr id="22" name="object 13"/>
          <p:cNvGrpSpPr/>
          <p:nvPr/>
        </p:nvGrpSpPr>
        <p:grpSpPr>
          <a:xfrm>
            <a:off x="17817631" y="4940990"/>
            <a:ext cx="5928507" cy="2901656"/>
            <a:chOff x="5810758" y="2375661"/>
            <a:chExt cx="2946400" cy="1482090"/>
          </a:xfrm>
        </p:grpSpPr>
        <p:sp>
          <p:nvSpPr>
            <p:cNvPr id="23" name="object 14"/>
            <p:cNvSpPr/>
            <p:nvPr/>
          </p:nvSpPr>
          <p:spPr>
            <a:xfrm>
              <a:off x="5817108" y="2382011"/>
              <a:ext cx="2933700" cy="1469390"/>
            </a:xfrm>
            <a:custGeom>
              <a:avLst/>
              <a:gdLst/>
              <a:ahLst/>
              <a:cxnLst/>
              <a:rect l="l" t="t" r="r" b="b"/>
              <a:pathLst>
                <a:path w="2933700" h="1469389">
                  <a:moveTo>
                    <a:pt x="2659507" y="0"/>
                  </a:moveTo>
                  <a:lnTo>
                    <a:pt x="274192" y="0"/>
                  </a:lnTo>
                  <a:lnTo>
                    <a:pt x="224919" y="3944"/>
                  </a:lnTo>
                  <a:lnTo>
                    <a:pt x="178537" y="15315"/>
                  </a:lnTo>
                  <a:lnTo>
                    <a:pt x="135824" y="33424"/>
                  </a:lnTo>
                  <a:lnTo>
                    <a:pt x="97553" y="57578"/>
                  </a:lnTo>
                  <a:lnTo>
                    <a:pt x="64502" y="87088"/>
                  </a:lnTo>
                  <a:lnTo>
                    <a:pt x="37446" y="121261"/>
                  </a:lnTo>
                  <a:lnTo>
                    <a:pt x="17159" y="159407"/>
                  </a:lnTo>
                  <a:lnTo>
                    <a:pt x="4419" y="200836"/>
                  </a:lnTo>
                  <a:lnTo>
                    <a:pt x="0" y="244855"/>
                  </a:lnTo>
                  <a:lnTo>
                    <a:pt x="0" y="1224279"/>
                  </a:lnTo>
                  <a:lnTo>
                    <a:pt x="4419" y="1268299"/>
                  </a:lnTo>
                  <a:lnTo>
                    <a:pt x="17159" y="1309728"/>
                  </a:lnTo>
                  <a:lnTo>
                    <a:pt x="37446" y="1347874"/>
                  </a:lnTo>
                  <a:lnTo>
                    <a:pt x="64502" y="1382047"/>
                  </a:lnTo>
                  <a:lnTo>
                    <a:pt x="97553" y="1411557"/>
                  </a:lnTo>
                  <a:lnTo>
                    <a:pt x="135824" y="1435711"/>
                  </a:lnTo>
                  <a:lnTo>
                    <a:pt x="178537" y="1453820"/>
                  </a:lnTo>
                  <a:lnTo>
                    <a:pt x="224919" y="1465191"/>
                  </a:lnTo>
                  <a:lnTo>
                    <a:pt x="274192" y="1469136"/>
                  </a:lnTo>
                  <a:lnTo>
                    <a:pt x="2659507" y="1469136"/>
                  </a:lnTo>
                  <a:lnTo>
                    <a:pt x="2708780" y="1465191"/>
                  </a:lnTo>
                  <a:lnTo>
                    <a:pt x="2755162" y="1453820"/>
                  </a:lnTo>
                  <a:lnTo>
                    <a:pt x="2797875" y="1435711"/>
                  </a:lnTo>
                  <a:lnTo>
                    <a:pt x="2836146" y="1411557"/>
                  </a:lnTo>
                  <a:lnTo>
                    <a:pt x="2869197" y="1382047"/>
                  </a:lnTo>
                  <a:lnTo>
                    <a:pt x="2896253" y="1347874"/>
                  </a:lnTo>
                  <a:lnTo>
                    <a:pt x="2916540" y="1309728"/>
                  </a:lnTo>
                  <a:lnTo>
                    <a:pt x="2929280" y="1268299"/>
                  </a:lnTo>
                  <a:lnTo>
                    <a:pt x="2933699" y="1224279"/>
                  </a:lnTo>
                  <a:lnTo>
                    <a:pt x="2933699" y="244855"/>
                  </a:lnTo>
                  <a:lnTo>
                    <a:pt x="2929280" y="200836"/>
                  </a:lnTo>
                  <a:lnTo>
                    <a:pt x="2916540" y="159407"/>
                  </a:lnTo>
                  <a:lnTo>
                    <a:pt x="2896253" y="121261"/>
                  </a:lnTo>
                  <a:lnTo>
                    <a:pt x="2869197" y="87088"/>
                  </a:lnTo>
                  <a:lnTo>
                    <a:pt x="2836146" y="57578"/>
                  </a:lnTo>
                  <a:lnTo>
                    <a:pt x="2797875" y="33424"/>
                  </a:lnTo>
                  <a:lnTo>
                    <a:pt x="2755162" y="15315"/>
                  </a:lnTo>
                  <a:lnTo>
                    <a:pt x="2708780" y="3944"/>
                  </a:lnTo>
                  <a:lnTo>
                    <a:pt x="2659507" y="0"/>
                  </a:lnTo>
                  <a:close/>
                </a:path>
              </a:pathLst>
            </a:custGeom>
            <a:solidFill>
              <a:srgbClr val="FFC000"/>
            </a:solidFill>
          </p:spPr>
          <p:txBody>
            <a:bodyPr wrap="square" lIns="0" tIns="0" rIns="0" bIns="0" rtlCol="0"/>
            <a:lstStyle/>
            <a:p>
              <a:endParaRPr dirty="0">
                <a:latin typeface="Times New Roman" pitchFamily="18" charset="0"/>
                <a:cs typeface="Times New Roman" pitchFamily="18" charset="0"/>
              </a:endParaRPr>
            </a:p>
          </p:txBody>
        </p:sp>
        <p:sp>
          <p:nvSpPr>
            <p:cNvPr id="24" name="object 15"/>
            <p:cNvSpPr/>
            <p:nvPr/>
          </p:nvSpPr>
          <p:spPr>
            <a:xfrm>
              <a:off x="5817108" y="2382011"/>
              <a:ext cx="2933700" cy="1469390"/>
            </a:xfrm>
            <a:custGeom>
              <a:avLst/>
              <a:gdLst/>
              <a:ahLst/>
              <a:cxnLst/>
              <a:rect l="l" t="t" r="r" b="b"/>
              <a:pathLst>
                <a:path w="2933700" h="1469389">
                  <a:moveTo>
                    <a:pt x="0" y="244855"/>
                  </a:moveTo>
                  <a:lnTo>
                    <a:pt x="4419" y="200836"/>
                  </a:lnTo>
                  <a:lnTo>
                    <a:pt x="17159" y="159407"/>
                  </a:lnTo>
                  <a:lnTo>
                    <a:pt x="37446" y="121261"/>
                  </a:lnTo>
                  <a:lnTo>
                    <a:pt x="64502" y="87088"/>
                  </a:lnTo>
                  <a:lnTo>
                    <a:pt x="97553" y="57578"/>
                  </a:lnTo>
                  <a:lnTo>
                    <a:pt x="135824" y="33424"/>
                  </a:lnTo>
                  <a:lnTo>
                    <a:pt x="178537" y="15315"/>
                  </a:lnTo>
                  <a:lnTo>
                    <a:pt x="224919" y="3944"/>
                  </a:lnTo>
                  <a:lnTo>
                    <a:pt x="274192" y="0"/>
                  </a:lnTo>
                  <a:lnTo>
                    <a:pt x="2659507" y="0"/>
                  </a:lnTo>
                  <a:lnTo>
                    <a:pt x="2708780" y="3944"/>
                  </a:lnTo>
                  <a:lnTo>
                    <a:pt x="2755162" y="15315"/>
                  </a:lnTo>
                  <a:lnTo>
                    <a:pt x="2797875" y="33424"/>
                  </a:lnTo>
                  <a:lnTo>
                    <a:pt x="2836146" y="57578"/>
                  </a:lnTo>
                  <a:lnTo>
                    <a:pt x="2869197" y="87088"/>
                  </a:lnTo>
                  <a:lnTo>
                    <a:pt x="2896253" y="121261"/>
                  </a:lnTo>
                  <a:lnTo>
                    <a:pt x="2916540" y="159407"/>
                  </a:lnTo>
                  <a:lnTo>
                    <a:pt x="2929280" y="200836"/>
                  </a:lnTo>
                  <a:lnTo>
                    <a:pt x="2933699" y="244855"/>
                  </a:lnTo>
                  <a:lnTo>
                    <a:pt x="2933699" y="1224279"/>
                  </a:lnTo>
                  <a:lnTo>
                    <a:pt x="2929280" y="1268299"/>
                  </a:lnTo>
                  <a:lnTo>
                    <a:pt x="2916540" y="1309728"/>
                  </a:lnTo>
                  <a:lnTo>
                    <a:pt x="2896253" y="1347874"/>
                  </a:lnTo>
                  <a:lnTo>
                    <a:pt x="2869197" y="1382047"/>
                  </a:lnTo>
                  <a:lnTo>
                    <a:pt x="2836146" y="1411557"/>
                  </a:lnTo>
                  <a:lnTo>
                    <a:pt x="2797875" y="1435711"/>
                  </a:lnTo>
                  <a:lnTo>
                    <a:pt x="2755162" y="1453820"/>
                  </a:lnTo>
                  <a:lnTo>
                    <a:pt x="2708780" y="1465191"/>
                  </a:lnTo>
                  <a:lnTo>
                    <a:pt x="2659507" y="1469136"/>
                  </a:lnTo>
                  <a:lnTo>
                    <a:pt x="274192" y="1469136"/>
                  </a:lnTo>
                  <a:lnTo>
                    <a:pt x="224919" y="1465191"/>
                  </a:lnTo>
                  <a:lnTo>
                    <a:pt x="178537" y="1453820"/>
                  </a:lnTo>
                  <a:lnTo>
                    <a:pt x="135824" y="1435711"/>
                  </a:lnTo>
                  <a:lnTo>
                    <a:pt x="97553" y="1411557"/>
                  </a:lnTo>
                  <a:lnTo>
                    <a:pt x="64502" y="1382047"/>
                  </a:lnTo>
                  <a:lnTo>
                    <a:pt x="37446" y="1347874"/>
                  </a:lnTo>
                  <a:lnTo>
                    <a:pt x="17159" y="1309728"/>
                  </a:lnTo>
                  <a:lnTo>
                    <a:pt x="4419" y="1268299"/>
                  </a:lnTo>
                  <a:lnTo>
                    <a:pt x="0" y="1224279"/>
                  </a:lnTo>
                  <a:lnTo>
                    <a:pt x="0" y="244855"/>
                  </a:lnTo>
                  <a:close/>
                </a:path>
              </a:pathLst>
            </a:custGeom>
            <a:ln w="12192">
              <a:solidFill>
                <a:srgbClr val="C00000"/>
              </a:solidFill>
            </a:ln>
          </p:spPr>
          <p:txBody>
            <a:bodyPr wrap="square" lIns="0" tIns="0" rIns="0" bIns="0" rtlCol="0"/>
            <a:lstStyle/>
            <a:p>
              <a:endParaRPr dirty="0">
                <a:latin typeface="Times New Roman" pitchFamily="18" charset="0"/>
                <a:cs typeface="Times New Roman" pitchFamily="18" charset="0"/>
              </a:endParaRPr>
            </a:p>
          </p:txBody>
        </p:sp>
      </p:grpSp>
      <p:sp>
        <p:nvSpPr>
          <p:cNvPr id="25" name="object 16"/>
          <p:cNvSpPr txBox="1"/>
          <p:nvPr/>
        </p:nvSpPr>
        <p:spPr>
          <a:xfrm>
            <a:off x="17266487" y="5146509"/>
            <a:ext cx="4793261" cy="2145458"/>
          </a:xfrm>
          <a:prstGeom prst="rect">
            <a:avLst/>
          </a:prstGeom>
        </p:spPr>
        <p:txBody>
          <a:bodyPr vert="horz" wrap="square" lIns="0" tIns="64769" rIns="0" bIns="0" rtlCol="0">
            <a:spAutoFit/>
          </a:bodyPr>
          <a:lstStyle/>
          <a:p>
            <a:pPr marL="95885" algn="ctr">
              <a:lnSpc>
                <a:spcPct val="100000"/>
              </a:lnSpc>
              <a:spcBef>
                <a:spcPts val="509"/>
              </a:spcBef>
            </a:pPr>
            <a:r>
              <a:rPr sz="4800" b="1" spc="-75" dirty="0" smtClean="0">
                <a:latin typeface="Times New Roman" pitchFamily="18" charset="0"/>
                <a:cs typeface="Times New Roman" pitchFamily="18" charset="0"/>
              </a:rPr>
              <a:t>РАСХОДЫ</a:t>
            </a:r>
            <a:endParaRPr lang="ru-RU" sz="4800" b="1" spc="-75" dirty="0" smtClean="0">
              <a:latin typeface="Times New Roman" pitchFamily="18" charset="0"/>
              <a:cs typeface="Times New Roman" pitchFamily="18" charset="0"/>
            </a:endParaRPr>
          </a:p>
          <a:p>
            <a:pPr marL="95885" algn="ctr">
              <a:lnSpc>
                <a:spcPct val="100000"/>
              </a:lnSpc>
              <a:spcBef>
                <a:spcPts val="509"/>
              </a:spcBef>
            </a:pPr>
            <a:endParaRPr lang="ru-RU" sz="4800" b="1" spc="-75" dirty="0" smtClean="0">
              <a:latin typeface="Times New Roman" pitchFamily="18" charset="0"/>
              <a:cs typeface="Times New Roman" pitchFamily="18" charset="0"/>
            </a:endParaRPr>
          </a:p>
          <a:p>
            <a:pPr marL="12700">
              <a:lnSpc>
                <a:spcPts val="3620"/>
              </a:lnSpc>
              <a:spcBef>
                <a:spcPts val="560"/>
              </a:spcBef>
            </a:pPr>
            <a:r>
              <a:rPr lang="ru-RU" sz="4800" b="1" spc="-5" dirty="0" smtClean="0">
                <a:latin typeface="Times New Roman" pitchFamily="18" charset="0"/>
                <a:cs typeface="Times New Roman" pitchFamily="18" charset="0"/>
              </a:rPr>
              <a:t>    3 029 071,67</a:t>
            </a:r>
            <a:endParaRPr sz="4800" dirty="0">
              <a:latin typeface="Times New Roman" pitchFamily="18" charset="0"/>
              <a:cs typeface="Times New Roman" pitchFamily="18" charset="0"/>
            </a:endParaRPr>
          </a:p>
        </p:txBody>
      </p:sp>
      <p:sp>
        <p:nvSpPr>
          <p:cNvPr id="26" name="object 17"/>
          <p:cNvSpPr/>
          <p:nvPr/>
        </p:nvSpPr>
        <p:spPr>
          <a:xfrm>
            <a:off x="6905435" y="11354628"/>
            <a:ext cx="4398027" cy="1813535"/>
          </a:xfrm>
          <a:custGeom>
            <a:avLst/>
            <a:gdLst/>
            <a:ahLst/>
            <a:cxnLst/>
            <a:rect l="l" t="t" r="r" b="b"/>
            <a:pathLst>
              <a:path w="2656840" h="1054735">
                <a:moveTo>
                  <a:pt x="0" y="175768"/>
                </a:moveTo>
                <a:lnTo>
                  <a:pt x="6557" y="135480"/>
                </a:lnTo>
                <a:lnTo>
                  <a:pt x="25236" y="98489"/>
                </a:lnTo>
                <a:lnTo>
                  <a:pt x="54546" y="65853"/>
                </a:lnTo>
                <a:lnTo>
                  <a:pt x="92996" y="38628"/>
                </a:lnTo>
                <a:lnTo>
                  <a:pt x="139096" y="17873"/>
                </a:lnTo>
                <a:lnTo>
                  <a:pt x="191356" y="4644"/>
                </a:lnTo>
                <a:lnTo>
                  <a:pt x="248285" y="0"/>
                </a:lnTo>
                <a:lnTo>
                  <a:pt x="2408047" y="0"/>
                </a:lnTo>
                <a:lnTo>
                  <a:pt x="2464987" y="4644"/>
                </a:lnTo>
                <a:lnTo>
                  <a:pt x="2517252" y="17873"/>
                </a:lnTo>
                <a:lnTo>
                  <a:pt x="2563351" y="38628"/>
                </a:lnTo>
                <a:lnTo>
                  <a:pt x="2601797" y="65853"/>
                </a:lnTo>
                <a:lnTo>
                  <a:pt x="2631102" y="98489"/>
                </a:lnTo>
                <a:lnTo>
                  <a:pt x="2649776" y="135480"/>
                </a:lnTo>
                <a:lnTo>
                  <a:pt x="2656332" y="175768"/>
                </a:lnTo>
                <a:lnTo>
                  <a:pt x="2656332" y="878840"/>
                </a:lnTo>
                <a:lnTo>
                  <a:pt x="2649776" y="919139"/>
                </a:lnTo>
                <a:lnTo>
                  <a:pt x="2631102" y="956134"/>
                </a:lnTo>
                <a:lnTo>
                  <a:pt x="2601797" y="988770"/>
                </a:lnTo>
                <a:lnTo>
                  <a:pt x="2563351" y="1015991"/>
                </a:lnTo>
                <a:lnTo>
                  <a:pt x="2517252" y="1036741"/>
                </a:lnTo>
                <a:lnTo>
                  <a:pt x="2464987" y="1049965"/>
                </a:lnTo>
                <a:lnTo>
                  <a:pt x="2408047" y="1054608"/>
                </a:lnTo>
                <a:lnTo>
                  <a:pt x="248285" y="1054608"/>
                </a:lnTo>
                <a:lnTo>
                  <a:pt x="191356" y="1049965"/>
                </a:lnTo>
                <a:lnTo>
                  <a:pt x="139096" y="1036741"/>
                </a:lnTo>
                <a:lnTo>
                  <a:pt x="92996" y="1015991"/>
                </a:lnTo>
                <a:lnTo>
                  <a:pt x="54546" y="988770"/>
                </a:lnTo>
                <a:lnTo>
                  <a:pt x="25236" y="956134"/>
                </a:lnTo>
                <a:lnTo>
                  <a:pt x="6557" y="919139"/>
                </a:lnTo>
                <a:lnTo>
                  <a:pt x="0" y="878840"/>
                </a:lnTo>
                <a:lnTo>
                  <a:pt x="0" y="175768"/>
                </a:lnTo>
                <a:close/>
              </a:path>
            </a:pathLst>
          </a:custGeom>
          <a:ln w="38100">
            <a:solidFill>
              <a:srgbClr val="C00000"/>
            </a:solidFill>
            <a:prstDash val="lgDash"/>
          </a:ln>
        </p:spPr>
        <p:txBody>
          <a:bodyPr wrap="square" lIns="0" tIns="0" rIns="0" bIns="0" rtlCol="0"/>
          <a:lstStyle/>
          <a:p>
            <a:endParaRPr dirty="0">
              <a:latin typeface="Times New Roman" pitchFamily="18" charset="0"/>
              <a:cs typeface="Times New Roman" pitchFamily="18" charset="0"/>
            </a:endParaRPr>
          </a:p>
        </p:txBody>
      </p:sp>
      <p:sp>
        <p:nvSpPr>
          <p:cNvPr id="27" name="object 18"/>
          <p:cNvSpPr txBox="1"/>
          <p:nvPr/>
        </p:nvSpPr>
        <p:spPr>
          <a:xfrm>
            <a:off x="7195906" y="11635754"/>
            <a:ext cx="3790460" cy="1279196"/>
          </a:xfrm>
          <a:prstGeom prst="rect">
            <a:avLst/>
          </a:prstGeom>
        </p:spPr>
        <p:txBody>
          <a:bodyPr vert="horz" wrap="square" lIns="0" tIns="80645" rIns="0" bIns="0" rtlCol="0">
            <a:spAutoFit/>
          </a:bodyPr>
          <a:lstStyle/>
          <a:p>
            <a:pPr marL="12700" algn="ctr">
              <a:lnSpc>
                <a:spcPct val="100000"/>
              </a:lnSpc>
              <a:spcBef>
                <a:spcPts val="635"/>
              </a:spcBef>
            </a:pPr>
            <a:r>
              <a:rPr lang="ru-RU" sz="3600" b="1" spc="-5" dirty="0" smtClean="0">
                <a:solidFill>
                  <a:srgbClr val="C00000"/>
                </a:solidFill>
                <a:latin typeface="Times New Roman" pitchFamily="18" charset="0"/>
                <a:cs typeface="Times New Roman" pitchFamily="18" charset="0"/>
              </a:rPr>
              <a:t>ПРОФИЦИТ</a:t>
            </a:r>
            <a:endParaRPr sz="3600" dirty="0">
              <a:latin typeface="Times New Roman" pitchFamily="18" charset="0"/>
              <a:cs typeface="Times New Roman" pitchFamily="18" charset="0"/>
            </a:endParaRPr>
          </a:p>
          <a:p>
            <a:pPr marL="125095" algn="ctr">
              <a:lnSpc>
                <a:spcPct val="100000"/>
              </a:lnSpc>
              <a:spcBef>
                <a:spcPts val="735"/>
              </a:spcBef>
            </a:pPr>
            <a:r>
              <a:rPr lang="ru-RU" sz="3600" b="1" spc="-5" dirty="0" smtClean="0">
                <a:solidFill>
                  <a:srgbClr val="C00000"/>
                </a:solidFill>
                <a:latin typeface="Times New Roman" pitchFamily="18" charset="0"/>
                <a:cs typeface="Times New Roman" pitchFamily="18" charset="0"/>
              </a:rPr>
              <a:t>28 672,55</a:t>
            </a:r>
            <a:endParaRPr sz="3600" dirty="0">
              <a:latin typeface="Times New Roman" pitchFamily="18" charset="0"/>
              <a:cs typeface="Times New Roman" pitchFamily="18" charset="0"/>
            </a:endParaRPr>
          </a:p>
        </p:txBody>
      </p:sp>
      <p:pic>
        <p:nvPicPr>
          <p:cNvPr id="28" name="object 19"/>
          <p:cNvPicPr/>
          <p:nvPr/>
        </p:nvPicPr>
        <p:blipFill>
          <a:blip r:embed="rId7" cstate="print"/>
          <a:stretch>
            <a:fillRect/>
          </a:stretch>
        </p:blipFill>
        <p:spPr>
          <a:xfrm>
            <a:off x="7890907" y="3668286"/>
            <a:ext cx="1642323" cy="2628417"/>
          </a:xfrm>
          <a:prstGeom prst="rect">
            <a:avLst/>
          </a:prstGeom>
        </p:spPr>
      </p:pic>
      <p:sp>
        <p:nvSpPr>
          <p:cNvPr id="29" name="object 20"/>
          <p:cNvSpPr txBox="1"/>
          <p:nvPr/>
        </p:nvSpPr>
        <p:spPr>
          <a:xfrm>
            <a:off x="8686155" y="9511063"/>
            <a:ext cx="11604737" cy="751488"/>
          </a:xfrm>
          <a:prstGeom prst="rect">
            <a:avLst/>
          </a:prstGeom>
        </p:spPr>
        <p:txBody>
          <a:bodyPr vert="horz" wrap="square" lIns="0" tIns="12700" rIns="0" bIns="0" rtlCol="0">
            <a:spAutoFit/>
          </a:bodyPr>
          <a:lstStyle/>
          <a:p>
            <a:pPr marL="12700">
              <a:lnSpc>
                <a:spcPct val="100000"/>
              </a:lnSpc>
              <a:spcBef>
                <a:spcPts val="100"/>
              </a:spcBef>
            </a:pPr>
            <a:r>
              <a:rPr sz="4800" b="1" spc="-50" dirty="0">
                <a:solidFill>
                  <a:srgbClr val="44536A"/>
                </a:solidFill>
                <a:latin typeface="Times New Roman" pitchFamily="18" charset="0"/>
                <a:cs typeface="Times New Roman" pitchFamily="18" charset="0"/>
              </a:rPr>
              <a:t>Результат</a:t>
            </a:r>
            <a:r>
              <a:rPr sz="4800" b="1" spc="15" dirty="0">
                <a:solidFill>
                  <a:srgbClr val="44536A"/>
                </a:solidFill>
                <a:latin typeface="Times New Roman" pitchFamily="18" charset="0"/>
                <a:cs typeface="Times New Roman" pitchFamily="18" charset="0"/>
              </a:rPr>
              <a:t> </a:t>
            </a:r>
            <a:r>
              <a:rPr sz="4800" b="1" spc="-10" dirty="0">
                <a:solidFill>
                  <a:srgbClr val="44536A"/>
                </a:solidFill>
                <a:latin typeface="Times New Roman" pitchFamily="18" charset="0"/>
                <a:cs typeface="Times New Roman" pitchFamily="18" charset="0"/>
              </a:rPr>
              <a:t>исполнения</a:t>
            </a:r>
            <a:r>
              <a:rPr sz="4800" b="1" spc="-40" dirty="0">
                <a:solidFill>
                  <a:srgbClr val="44536A"/>
                </a:solidFill>
                <a:latin typeface="Times New Roman" pitchFamily="18" charset="0"/>
                <a:cs typeface="Times New Roman" pitchFamily="18" charset="0"/>
              </a:rPr>
              <a:t> </a:t>
            </a:r>
            <a:r>
              <a:rPr sz="4800" b="1" spc="-20" dirty="0">
                <a:solidFill>
                  <a:srgbClr val="44536A"/>
                </a:solidFill>
                <a:latin typeface="Times New Roman" pitchFamily="18" charset="0"/>
                <a:cs typeface="Times New Roman" pitchFamily="18" charset="0"/>
              </a:rPr>
              <a:t>бюджета</a:t>
            </a:r>
            <a:endParaRPr sz="4800" dirty="0">
              <a:latin typeface="Times New Roman" pitchFamily="18" charset="0"/>
              <a:cs typeface="Times New Roman" pitchFamily="18" charset="0"/>
            </a:endParaRPr>
          </a:p>
        </p:txBody>
      </p:sp>
      <p:sp>
        <p:nvSpPr>
          <p:cNvPr id="30" name="object 21"/>
          <p:cNvSpPr/>
          <p:nvPr/>
        </p:nvSpPr>
        <p:spPr>
          <a:xfrm>
            <a:off x="14144435" y="11387068"/>
            <a:ext cx="4398027" cy="1934438"/>
          </a:xfrm>
          <a:custGeom>
            <a:avLst/>
            <a:gdLst/>
            <a:ahLst/>
            <a:cxnLst/>
            <a:rect l="l" t="t" r="r" b="b"/>
            <a:pathLst>
              <a:path w="2656840" h="1054735">
                <a:moveTo>
                  <a:pt x="0" y="175768"/>
                </a:moveTo>
                <a:lnTo>
                  <a:pt x="6555" y="135480"/>
                </a:lnTo>
                <a:lnTo>
                  <a:pt x="25229" y="98489"/>
                </a:lnTo>
                <a:lnTo>
                  <a:pt x="54534" y="65853"/>
                </a:lnTo>
                <a:lnTo>
                  <a:pt x="92980" y="38628"/>
                </a:lnTo>
                <a:lnTo>
                  <a:pt x="139079" y="17873"/>
                </a:lnTo>
                <a:lnTo>
                  <a:pt x="191344" y="4644"/>
                </a:lnTo>
                <a:lnTo>
                  <a:pt x="248285" y="0"/>
                </a:lnTo>
                <a:lnTo>
                  <a:pt x="2408047" y="0"/>
                </a:lnTo>
                <a:lnTo>
                  <a:pt x="2464987" y="4644"/>
                </a:lnTo>
                <a:lnTo>
                  <a:pt x="2517252" y="17873"/>
                </a:lnTo>
                <a:lnTo>
                  <a:pt x="2563351" y="38628"/>
                </a:lnTo>
                <a:lnTo>
                  <a:pt x="2601797" y="65853"/>
                </a:lnTo>
                <a:lnTo>
                  <a:pt x="2631102" y="98489"/>
                </a:lnTo>
                <a:lnTo>
                  <a:pt x="2649776" y="135480"/>
                </a:lnTo>
                <a:lnTo>
                  <a:pt x="2656332" y="175768"/>
                </a:lnTo>
                <a:lnTo>
                  <a:pt x="2656332" y="878840"/>
                </a:lnTo>
                <a:lnTo>
                  <a:pt x="2649776" y="919139"/>
                </a:lnTo>
                <a:lnTo>
                  <a:pt x="2631102" y="956134"/>
                </a:lnTo>
                <a:lnTo>
                  <a:pt x="2601797" y="988770"/>
                </a:lnTo>
                <a:lnTo>
                  <a:pt x="2563351" y="1015991"/>
                </a:lnTo>
                <a:lnTo>
                  <a:pt x="2517252" y="1036741"/>
                </a:lnTo>
                <a:lnTo>
                  <a:pt x="2464987" y="1049965"/>
                </a:lnTo>
                <a:lnTo>
                  <a:pt x="2408047" y="1054608"/>
                </a:lnTo>
                <a:lnTo>
                  <a:pt x="248285" y="1054608"/>
                </a:lnTo>
                <a:lnTo>
                  <a:pt x="191344" y="1049965"/>
                </a:lnTo>
                <a:lnTo>
                  <a:pt x="139079" y="1036741"/>
                </a:lnTo>
                <a:lnTo>
                  <a:pt x="92980" y="1015991"/>
                </a:lnTo>
                <a:lnTo>
                  <a:pt x="54534" y="988770"/>
                </a:lnTo>
                <a:lnTo>
                  <a:pt x="25229" y="956134"/>
                </a:lnTo>
                <a:lnTo>
                  <a:pt x="6555" y="919139"/>
                </a:lnTo>
                <a:lnTo>
                  <a:pt x="0" y="878840"/>
                </a:lnTo>
                <a:lnTo>
                  <a:pt x="0" y="175768"/>
                </a:lnTo>
                <a:close/>
              </a:path>
            </a:pathLst>
          </a:custGeom>
          <a:ln w="38099">
            <a:solidFill>
              <a:srgbClr val="C00000"/>
            </a:solidFill>
            <a:prstDash val="lgDash"/>
          </a:ln>
        </p:spPr>
        <p:txBody>
          <a:bodyPr wrap="square" lIns="0" tIns="0" rIns="0" bIns="0" rtlCol="0"/>
          <a:lstStyle/>
          <a:p>
            <a:endParaRPr dirty="0">
              <a:latin typeface="Times New Roman" pitchFamily="18" charset="0"/>
              <a:cs typeface="Times New Roman" pitchFamily="18" charset="0"/>
            </a:endParaRPr>
          </a:p>
        </p:txBody>
      </p:sp>
      <p:sp>
        <p:nvSpPr>
          <p:cNvPr id="31" name="object 22"/>
          <p:cNvSpPr txBox="1"/>
          <p:nvPr/>
        </p:nvSpPr>
        <p:spPr>
          <a:xfrm>
            <a:off x="14325600" y="11563349"/>
            <a:ext cx="3941370" cy="1648528"/>
          </a:xfrm>
          <a:prstGeom prst="rect">
            <a:avLst/>
          </a:prstGeom>
        </p:spPr>
        <p:txBody>
          <a:bodyPr vert="horz" wrap="square" lIns="0" tIns="80645" rIns="0" bIns="0" rtlCol="0">
            <a:spAutoFit/>
          </a:bodyPr>
          <a:lstStyle/>
          <a:p>
            <a:pPr marL="12700" algn="ctr">
              <a:lnSpc>
                <a:spcPct val="100000"/>
              </a:lnSpc>
              <a:spcBef>
                <a:spcPts val="635"/>
              </a:spcBef>
            </a:pPr>
            <a:r>
              <a:rPr lang="ru-RU" sz="3200" b="1" spc="-15" dirty="0" smtClean="0">
                <a:solidFill>
                  <a:srgbClr val="C00000"/>
                </a:solidFill>
                <a:latin typeface="Times New Roman" pitchFamily="18" charset="0"/>
                <a:cs typeface="Times New Roman" pitchFamily="18" charset="0"/>
              </a:rPr>
              <a:t>МУНИЦИПАЛЬНЫЙ ДОЛГ</a:t>
            </a:r>
            <a:endParaRPr sz="3200" dirty="0">
              <a:latin typeface="Times New Roman" pitchFamily="18" charset="0"/>
              <a:cs typeface="Times New Roman" pitchFamily="18" charset="0"/>
            </a:endParaRPr>
          </a:p>
          <a:p>
            <a:pPr marL="100965" algn="ctr">
              <a:lnSpc>
                <a:spcPct val="100000"/>
              </a:lnSpc>
              <a:spcBef>
                <a:spcPts val="735"/>
              </a:spcBef>
            </a:pPr>
            <a:r>
              <a:rPr lang="ru-RU" sz="3200" b="1" spc="-5" dirty="0" smtClean="0">
                <a:solidFill>
                  <a:srgbClr val="C00000"/>
                </a:solidFill>
                <a:latin typeface="Times New Roman" pitchFamily="18" charset="0"/>
                <a:cs typeface="Times New Roman" pitchFamily="18" charset="0"/>
              </a:rPr>
              <a:t>12 050,00</a:t>
            </a:r>
            <a:endParaRPr sz="3200" dirty="0">
              <a:latin typeface="Times New Roman" pitchFamily="18" charset="0"/>
              <a:cs typeface="Times New Roman" pitchFamily="18" charset="0"/>
            </a:endParaRPr>
          </a:p>
        </p:txBody>
      </p:sp>
      <p:grpSp>
        <p:nvGrpSpPr>
          <p:cNvPr id="32" name="object 23"/>
          <p:cNvGrpSpPr/>
          <p:nvPr/>
        </p:nvGrpSpPr>
        <p:grpSpPr>
          <a:xfrm>
            <a:off x="10146999" y="10233759"/>
            <a:ext cx="813593" cy="805008"/>
            <a:chOff x="3178682" y="5114544"/>
            <a:chExt cx="491490" cy="507365"/>
          </a:xfrm>
        </p:grpSpPr>
        <p:sp>
          <p:nvSpPr>
            <p:cNvPr id="33" name="object 24"/>
            <p:cNvSpPr/>
            <p:nvPr/>
          </p:nvSpPr>
          <p:spPr>
            <a:xfrm>
              <a:off x="3185032" y="5120894"/>
              <a:ext cx="478790" cy="494665"/>
            </a:xfrm>
            <a:custGeom>
              <a:avLst/>
              <a:gdLst/>
              <a:ahLst/>
              <a:cxnLst/>
              <a:rect l="l" t="t" r="r" b="b"/>
              <a:pathLst>
                <a:path w="478789" h="494664">
                  <a:moveTo>
                    <a:pt x="297815" y="0"/>
                  </a:moveTo>
                  <a:lnTo>
                    <a:pt x="90551" y="232663"/>
                  </a:lnTo>
                  <a:lnTo>
                    <a:pt x="0" y="152145"/>
                  </a:lnTo>
                  <a:lnTo>
                    <a:pt x="19812" y="494207"/>
                  </a:lnTo>
                  <a:lnTo>
                    <a:pt x="361950" y="474446"/>
                  </a:lnTo>
                  <a:lnTo>
                    <a:pt x="271526" y="393826"/>
                  </a:lnTo>
                  <a:lnTo>
                    <a:pt x="478663" y="161162"/>
                  </a:lnTo>
                  <a:lnTo>
                    <a:pt x="297815" y="0"/>
                  </a:lnTo>
                  <a:close/>
                </a:path>
              </a:pathLst>
            </a:custGeom>
            <a:solidFill>
              <a:srgbClr val="333E50"/>
            </a:solidFill>
          </p:spPr>
          <p:txBody>
            <a:bodyPr wrap="square" lIns="0" tIns="0" rIns="0" bIns="0" rtlCol="0"/>
            <a:lstStyle/>
            <a:p>
              <a:endParaRPr dirty="0">
                <a:latin typeface="Times New Roman" pitchFamily="18" charset="0"/>
                <a:cs typeface="Times New Roman" pitchFamily="18" charset="0"/>
              </a:endParaRPr>
            </a:p>
          </p:txBody>
        </p:sp>
        <p:sp>
          <p:nvSpPr>
            <p:cNvPr id="34" name="object 25"/>
            <p:cNvSpPr/>
            <p:nvPr/>
          </p:nvSpPr>
          <p:spPr>
            <a:xfrm>
              <a:off x="3185032" y="5120894"/>
              <a:ext cx="478790" cy="494665"/>
            </a:xfrm>
            <a:custGeom>
              <a:avLst/>
              <a:gdLst/>
              <a:ahLst/>
              <a:cxnLst/>
              <a:rect l="l" t="t" r="r" b="b"/>
              <a:pathLst>
                <a:path w="478789" h="494664">
                  <a:moveTo>
                    <a:pt x="0" y="152145"/>
                  </a:moveTo>
                  <a:lnTo>
                    <a:pt x="90551" y="232663"/>
                  </a:lnTo>
                  <a:lnTo>
                    <a:pt x="297815" y="0"/>
                  </a:lnTo>
                  <a:lnTo>
                    <a:pt x="478663" y="161162"/>
                  </a:lnTo>
                  <a:lnTo>
                    <a:pt x="271526" y="393826"/>
                  </a:lnTo>
                  <a:lnTo>
                    <a:pt x="361950" y="474446"/>
                  </a:lnTo>
                  <a:lnTo>
                    <a:pt x="19812" y="494207"/>
                  </a:lnTo>
                  <a:lnTo>
                    <a:pt x="0" y="152145"/>
                  </a:lnTo>
                  <a:close/>
                </a:path>
              </a:pathLst>
            </a:custGeom>
            <a:ln w="12699">
              <a:solidFill>
                <a:srgbClr val="FF0000"/>
              </a:solidFill>
            </a:ln>
          </p:spPr>
          <p:txBody>
            <a:bodyPr wrap="square" lIns="0" tIns="0" rIns="0" bIns="0" rtlCol="0"/>
            <a:lstStyle/>
            <a:p>
              <a:endParaRPr dirty="0">
                <a:latin typeface="Times New Roman" pitchFamily="18" charset="0"/>
                <a:cs typeface="Times New Roman" pitchFamily="18" charset="0"/>
              </a:endParaRPr>
            </a:p>
          </p:txBody>
        </p:sp>
      </p:grpSp>
      <p:grpSp>
        <p:nvGrpSpPr>
          <p:cNvPr id="35" name="object 26"/>
          <p:cNvGrpSpPr/>
          <p:nvPr/>
        </p:nvGrpSpPr>
        <p:grpSpPr>
          <a:xfrm>
            <a:off x="15498658" y="10319074"/>
            <a:ext cx="827258" cy="779820"/>
            <a:chOff x="5354573" y="5122164"/>
            <a:chExt cx="499745" cy="491490"/>
          </a:xfrm>
        </p:grpSpPr>
        <p:sp>
          <p:nvSpPr>
            <p:cNvPr id="36" name="object 27"/>
            <p:cNvSpPr/>
            <p:nvPr/>
          </p:nvSpPr>
          <p:spPr>
            <a:xfrm>
              <a:off x="5360923" y="5128514"/>
              <a:ext cx="487045" cy="478790"/>
            </a:xfrm>
            <a:custGeom>
              <a:avLst/>
              <a:gdLst/>
              <a:ahLst/>
              <a:cxnLst/>
              <a:rect l="l" t="t" r="r" b="b"/>
              <a:pathLst>
                <a:path w="487045" h="478789">
                  <a:moveTo>
                    <a:pt x="165735" y="0"/>
                  </a:moveTo>
                  <a:lnTo>
                    <a:pt x="0" y="176784"/>
                  </a:lnTo>
                  <a:lnTo>
                    <a:pt x="227456" y="389890"/>
                  </a:lnTo>
                  <a:lnTo>
                    <a:pt x="144525" y="478320"/>
                  </a:lnTo>
                  <a:lnTo>
                    <a:pt x="487045" y="467220"/>
                  </a:lnTo>
                  <a:lnTo>
                    <a:pt x="475996" y="124714"/>
                  </a:lnTo>
                  <a:lnTo>
                    <a:pt x="393064" y="213106"/>
                  </a:lnTo>
                  <a:lnTo>
                    <a:pt x="165735" y="0"/>
                  </a:lnTo>
                  <a:close/>
                </a:path>
              </a:pathLst>
            </a:custGeom>
            <a:solidFill>
              <a:srgbClr val="333E50"/>
            </a:solidFill>
          </p:spPr>
          <p:txBody>
            <a:bodyPr wrap="square" lIns="0" tIns="0" rIns="0" bIns="0" rtlCol="0"/>
            <a:lstStyle/>
            <a:p>
              <a:endParaRPr dirty="0">
                <a:latin typeface="Times New Roman" pitchFamily="18" charset="0"/>
                <a:cs typeface="Times New Roman" pitchFamily="18" charset="0"/>
              </a:endParaRPr>
            </a:p>
          </p:txBody>
        </p:sp>
        <p:sp>
          <p:nvSpPr>
            <p:cNvPr id="37" name="object 28"/>
            <p:cNvSpPr/>
            <p:nvPr/>
          </p:nvSpPr>
          <p:spPr>
            <a:xfrm>
              <a:off x="5360923" y="5128514"/>
              <a:ext cx="487045" cy="478790"/>
            </a:xfrm>
            <a:custGeom>
              <a:avLst/>
              <a:gdLst/>
              <a:ahLst/>
              <a:cxnLst/>
              <a:rect l="l" t="t" r="r" b="b"/>
              <a:pathLst>
                <a:path w="487045" h="478789">
                  <a:moveTo>
                    <a:pt x="144525" y="478320"/>
                  </a:moveTo>
                  <a:lnTo>
                    <a:pt x="227456" y="389890"/>
                  </a:lnTo>
                  <a:lnTo>
                    <a:pt x="0" y="176784"/>
                  </a:lnTo>
                  <a:lnTo>
                    <a:pt x="165735" y="0"/>
                  </a:lnTo>
                  <a:lnTo>
                    <a:pt x="393064" y="213106"/>
                  </a:lnTo>
                  <a:lnTo>
                    <a:pt x="475996" y="124714"/>
                  </a:lnTo>
                  <a:lnTo>
                    <a:pt x="487045" y="467220"/>
                  </a:lnTo>
                  <a:lnTo>
                    <a:pt x="144525" y="478320"/>
                  </a:lnTo>
                  <a:close/>
                </a:path>
              </a:pathLst>
            </a:custGeom>
            <a:ln w="12700">
              <a:solidFill>
                <a:srgbClr val="FF0000"/>
              </a:solidFill>
            </a:ln>
          </p:spPr>
          <p:txBody>
            <a:bodyPr wrap="square" lIns="0" tIns="0" rIns="0" bIns="0" rtlCol="0"/>
            <a:lstStyle/>
            <a:p>
              <a:endParaRPr dirty="0">
                <a:latin typeface="Times New Roman" pitchFamily="18" charset="0"/>
                <a:cs typeface="Times New Roman" pitchFamily="18" charset="0"/>
              </a:endParaRPr>
            </a:p>
          </p:txBody>
        </p:sp>
      </p:grpSp>
      <p:sp>
        <p:nvSpPr>
          <p:cNvPr id="38" name="object 29"/>
          <p:cNvSpPr txBox="1"/>
          <p:nvPr/>
        </p:nvSpPr>
        <p:spPr>
          <a:xfrm>
            <a:off x="21356678" y="1195637"/>
            <a:ext cx="3027322" cy="505267"/>
          </a:xfrm>
          <a:prstGeom prst="rect">
            <a:avLst/>
          </a:prstGeom>
          <a:solidFill>
            <a:srgbClr val="E5FFFF"/>
          </a:solidFill>
        </p:spPr>
        <p:txBody>
          <a:bodyPr vert="horz" wrap="square" lIns="0" tIns="12700" rIns="0" bIns="0" rtlCol="0">
            <a:spAutoFit/>
          </a:bodyPr>
          <a:lstStyle/>
          <a:p>
            <a:pPr marL="12700">
              <a:lnSpc>
                <a:spcPct val="100000"/>
              </a:lnSpc>
              <a:spcBef>
                <a:spcPts val="100"/>
              </a:spcBef>
            </a:pPr>
            <a:r>
              <a:rPr lang="ru-RU" sz="3200" b="1" dirty="0" smtClean="0">
                <a:latin typeface="Times New Roman" pitchFamily="18" charset="0"/>
                <a:cs typeface="Times New Roman" pitchFamily="18" charset="0"/>
              </a:rPr>
              <a:t>ТЫС.</a:t>
            </a:r>
            <a:r>
              <a:rPr sz="3200" b="1" spc="-60" dirty="0" smtClean="0">
                <a:latin typeface="Times New Roman" pitchFamily="18" charset="0"/>
                <a:cs typeface="Times New Roman" pitchFamily="18" charset="0"/>
              </a:rPr>
              <a:t> </a:t>
            </a:r>
            <a:r>
              <a:rPr sz="3200" b="1" spc="-15" dirty="0">
                <a:latin typeface="Times New Roman" pitchFamily="18" charset="0"/>
                <a:cs typeface="Times New Roman" pitchFamily="18" charset="0"/>
              </a:rPr>
              <a:t>РУБЛЕЙ</a:t>
            </a:r>
            <a:endParaRPr sz="3200" b="1" dirty="0">
              <a:latin typeface="Times New Roman" pitchFamily="18" charset="0"/>
              <a:cs typeface="Times New Roman" pitchFamily="18" charset="0"/>
            </a:endParaRPr>
          </a:p>
        </p:txBody>
      </p:sp>
      <p:pic>
        <p:nvPicPr>
          <p:cNvPr id="39" name="object 30"/>
          <p:cNvPicPr/>
          <p:nvPr/>
        </p:nvPicPr>
        <p:blipFill>
          <a:blip r:embed="rId8" cstate="print"/>
          <a:stretch>
            <a:fillRect/>
          </a:stretch>
        </p:blipFill>
        <p:spPr>
          <a:xfrm>
            <a:off x="21549144" y="5051730"/>
            <a:ext cx="2396630" cy="2700959"/>
          </a:xfrm>
          <a:prstGeom prst="rect">
            <a:avLst/>
          </a:prstGeom>
        </p:spPr>
      </p:pic>
      <p:pic>
        <p:nvPicPr>
          <p:cNvPr id="41" name="Рисунок 40" descr="Описание: C:\Users\chk1\AppData\Local\Microsoft\Windows\Temporary Internet Files\Content.Outlook\76R87TIE\_Герб города Минусинска (3).png"/>
          <p:cNvPicPr/>
          <p:nvPr/>
        </p:nvPicPr>
        <p:blipFill>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252"/>
        <p:cNvGrpSpPr/>
        <p:nvPr/>
      </p:nvGrpSpPr>
      <p:grpSpPr>
        <a:xfrm>
          <a:off x="0" y="0"/>
          <a:ext cx="0" cy="0"/>
          <a:chOff x="0" y="0"/>
          <a:chExt cx="0" cy="0"/>
        </a:xfrm>
      </p:grpSpPr>
      <p:sp>
        <p:nvSpPr>
          <p:cNvPr id="8" name="TextBox 7"/>
          <p:cNvSpPr txBox="1"/>
          <p:nvPr/>
        </p:nvSpPr>
        <p:spPr>
          <a:xfrm>
            <a:off x="3162300" y="247650"/>
            <a:ext cx="16421100" cy="830997"/>
          </a:xfrm>
          <a:prstGeom prst="rect">
            <a:avLst/>
          </a:prstGeom>
          <a:noFill/>
        </p:spPr>
        <p:txBody>
          <a:bodyPr wrap="square" rtlCol="0">
            <a:spAutoFit/>
          </a:bodyPr>
          <a:lstStyle/>
          <a:p>
            <a:r>
              <a:rPr lang="ru-RU" sz="4800" b="1"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rPr>
              <a:t>Исполнение доходов бюджета города Минусинска</a:t>
            </a:r>
            <a:endParaRPr lang="ru-RU" sz="4800" b="1"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endParaRPr>
          </a:p>
        </p:txBody>
      </p:sp>
      <p:graphicFrame>
        <p:nvGraphicFramePr>
          <p:cNvPr id="9" name="Диаграмма 8"/>
          <p:cNvGraphicFramePr/>
          <p:nvPr/>
        </p:nvGraphicFramePr>
        <p:xfrm>
          <a:off x="0" y="3143250"/>
          <a:ext cx="13411200" cy="9296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Схема 10"/>
          <p:cNvGraphicFramePr/>
          <p:nvPr/>
        </p:nvGraphicFramePr>
        <p:xfrm>
          <a:off x="14135100" y="1466849"/>
          <a:ext cx="9886950" cy="54673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2" name="Диаграмма 11"/>
          <p:cNvGraphicFramePr/>
          <p:nvPr/>
        </p:nvGraphicFramePr>
        <p:xfrm>
          <a:off x="13677900" y="7581900"/>
          <a:ext cx="9715500" cy="6134100"/>
        </p:xfrm>
        <a:graphic>
          <a:graphicData uri="http://schemas.openxmlformats.org/drawingml/2006/chart">
            <c:chart xmlns:c="http://schemas.openxmlformats.org/drawingml/2006/chart" xmlns:r="http://schemas.openxmlformats.org/officeDocument/2006/relationships" r:id="rId10"/>
          </a:graphicData>
        </a:graphic>
      </p:graphicFrame>
      <p:sp>
        <p:nvSpPr>
          <p:cNvPr id="13" name="object 29"/>
          <p:cNvSpPr txBox="1"/>
          <p:nvPr/>
        </p:nvSpPr>
        <p:spPr>
          <a:xfrm>
            <a:off x="21032828" y="395537"/>
            <a:ext cx="3027322" cy="505267"/>
          </a:xfrm>
          <a:prstGeom prst="rect">
            <a:avLst/>
          </a:prstGeom>
          <a:noFill/>
        </p:spPr>
        <p:txBody>
          <a:bodyPr vert="horz" wrap="square" lIns="0" tIns="12700" rIns="0" bIns="0" rtlCol="0">
            <a:spAutoFit/>
          </a:bodyPr>
          <a:lstStyle/>
          <a:p>
            <a:pPr marL="12700">
              <a:lnSpc>
                <a:spcPct val="100000"/>
              </a:lnSpc>
              <a:spcBef>
                <a:spcPts val="100"/>
              </a:spcBef>
            </a:pPr>
            <a:r>
              <a:rPr lang="ru-RU" sz="3200" b="1" dirty="0" smtClean="0">
                <a:latin typeface="Times New Roman" pitchFamily="18" charset="0"/>
                <a:cs typeface="Times New Roman" pitchFamily="18" charset="0"/>
              </a:rPr>
              <a:t>ТЫС.</a:t>
            </a:r>
            <a:r>
              <a:rPr sz="3200" b="1" spc="-60" dirty="0" smtClean="0">
                <a:latin typeface="Times New Roman" pitchFamily="18" charset="0"/>
                <a:cs typeface="Times New Roman" pitchFamily="18" charset="0"/>
              </a:rPr>
              <a:t> </a:t>
            </a:r>
            <a:r>
              <a:rPr sz="3200" b="1" spc="-15" dirty="0">
                <a:latin typeface="Times New Roman" pitchFamily="18" charset="0"/>
                <a:cs typeface="Times New Roman" pitchFamily="18" charset="0"/>
              </a:rPr>
              <a:t>РУБЛЕЙ</a:t>
            </a:r>
            <a:endParaRPr sz="3200" b="1" dirty="0">
              <a:latin typeface="Times New Roman" pitchFamily="18" charset="0"/>
              <a:cs typeface="Times New Roman" pitchFamily="18" charset="0"/>
            </a:endParaRPr>
          </a:p>
        </p:txBody>
      </p:sp>
      <p:sp>
        <p:nvSpPr>
          <p:cNvPr id="14" name="TextBox 13"/>
          <p:cNvSpPr txBox="1"/>
          <p:nvPr/>
        </p:nvSpPr>
        <p:spPr>
          <a:xfrm>
            <a:off x="13773150" y="7105650"/>
            <a:ext cx="10248900" cy="584775"/>
          </a:xfrm>
          <a:prstGeom prst="rect">
            <a:avLst/>
          </a:prstGeom>
          <a:noFill/>
        </p:spPr>
        <p:txBody>
          <a:bodyPr wrap="square" rtlCol="0">
            <a:spAutoFit/>
          </a:bodyPr>
          <a:lstStyle/>
          <a:p>
            <a:r>
              <a:rPr lang="ru-RU" sz="3200" b="1" dirty="0" smtClean="0">
                <a:solidFill>
                  <a:srgbClr val="0033CC"/>
                </a:solidFill>
                <a:latin typeface="Times New Roman" pitchFamily="18" charset="0"/>
                <a:cs typeface="Times New Roman" pitchFamily="18" charset="0"/>
              </a:rPr>
              <a:t>Исполнение налоговых и неналоговых доходов</a:t>
            </a:r>
            <a:endParaRPr lang="ru-RU" sz="3200" b="1" dirty="0">
              <a:solidFill>
                <a:srgbClr val="0033CC"/>
              </a:solidFill>
              <a:latin typeface="Times New Roman" pitchFamily="18" charset="0"/>
              <a:cs typeface="Times New Roman" pitchFamily="18" charset="0"/>
            </a:endParaRPr>
          </a:p>
        </p:txBody>
      </p:sp>
      <p:pic>
        <p:nvPicPr>
          <p:cNvPr id="15" name="Рисунок 14" descr="Описание: C:\Users\chk1\AppData\Local\Microsoft\Windows\Temporary Internet Files\Content.Outlook\76R87TIE\_Герб города Минусинска (3).png"/>
          <p:cNvPicPr/>
          <p:nvPr/>
        </p:nvPicPr>
        <p:blipFill>
          <a:blip r:embed="rId11"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57000" b="-57000"/>
          </a:stretch>
        </a:blipFill>
        <a:effectLst/>
      </p:bgPr>
    </p:bg>
    <p:spTree>
      <p:nvGrpSpPr>
        <p:cNvPr id="1" name="Shape 262"/>
        <p:cNvGrpSpPr/>
        <p:nvPr/>
      </p:nvGrpSpPr>
      <p:grpSpPr>
        <a:xfrm>
          <a:off x="0" y="0"/>
          <a:ext cx="0" cy="0"/>
          <a:chOff x="0" y="0"/>
          <a:chExt cx="0" cy="0"/>
        </a:xfrm>
      </p:grpSpPr>
      <p:sp>
        <p:nvSpPr>
          <p:cNvPr id="264" name="Google Shape;264;p14"/>
          <p:cNvSpPr txBox="1"/>
          <p:nvPr/>
        </p:nvSpPr>
        <p:spPr>
          <a:xfrm>
            <a:off x="2876550" y="634603"/>
            <a:ext cx="8629650" cy="1333698"/>
          </a:xfrm>
          <a:prstGeom prst="rect">
            <a:avLst/>
          </a:prstGeom>
          <a:noFill/>
          <a:ln>
            <a:noFill/>
          </a:ln>
        </p:spPr>
        <p:txBody>
          <a:bodyPr spcFirstLastPara="1" wrap="square" lIns="50800" tIns="50800" rIns="50800" bIns="50800" anchor="ctr" anchorCtr="0">
            <a:spAutoFit/>
          </a:bodyPr>
          <a:lstStyle/>
          <a:p>
            <a:pPr marL="0" marR="0" lvl="0" indent="431800" algn="ctr" rtl="0">
              <a:lnSpc>
                <a:spcPct val="100000"/>
              </a:lnSpc>
              <a:spcBef>
                <a:spcPts val="0"/>
              </a:spcBef>
              <a:spcAft>
                <a:spcPts val="0"/>
              </a:spcAft>
              <a:buClr>
                <a:srgbClr val="000000"/>
              </a:buClr>
              <a:buSzPts val="8000"/>
              <a:buFont typeface="Arial"/>
              <a:buNone/>
            </a:pPr>
            <a:r>
              <a:rPr lang="ru-RU"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Структура </a:t>
            </a:r>
            <a:r>
              <a:rPr lang="ru-RU" sz="4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доходов бюджета </a:t>
            </a:r>
            <a:r>
              <a:rPr lang="ru-RU"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города Минусинска за 2021 </a:t>
            </a:r>
            <a:r>
              <a:rPr lang="ru-RU" sz="4000" b="0"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год</a:t>
            </a:r>
            <a:endParaRPr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graphicFrame>
        <p:nvGraphicFramePr>
          <p:cNvPr id="265" name="Google Shape;265;p14"/>
          <p:cNvGraphicFramePr/>
          <p:nvPr/>
        </p:nvGraphicFramePr>
        <p:xfrm>
          <a:off x="-1566672" y="2739372"/>
          <a:ext cx="14368272" cy="10976628"/>
        </p:xfrm>
        <a:graphic>
          <a:graphicData uri="http://schemas.openxmlformats.org/drawingml/2006/chart">
            <c:chart xmlns:c="http://schemas.openxmlformats.org/drawingml/2006/chart" xmlns:r="http://schemas.openxmlformats.org/officeDocument/2006/relationships" r:id="rId4"/>
          </a:graphicData>
        </a:graphic>
      </p:graphicFrame>
      <p:sp>
        <p:nvSpPr>
          <p:cNvPr id="266" name="Google Shape;266;p14"/>
          <p:cNvSpPr txBox="1"/>
          <p:nvPr/>
        </p:nvSpPr>
        <p:spPr>
          <a:xfrm>
            <a:off x="9582150" y="10466130"/>
            <a:ext cx="11849100" cy="26776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endParaRPr lang="ru-RU" sz="2800" dirty="0">
              <a:latin typeface="Times New Roman" pitchFamily="18" charset="0"/>
              <a:cs typeface="Times New Roman" pitchFamily="18" charset="0"/>
            </a:endParaRPr>
          </a:p>
          <a:p>
            <a:pPr marL="0" marR="0" lvl="0" indent="0" algn="l" rtl="0">
              <a:lnSpc>
                <a:spcPct val="100000"/>
              </a:lnSpc>
              <a:spcBef>
                <a:spcPts val="0"/>
              </a:spcBef>
              <a:spcAft>
                <a:spcPts val="0"/>
              </a:spcAft>
              <a:buClr>
                <a:srgbClr val="000000"/>
              </a:buClr>
              <a:buSzPts val="4000"/>
              <a:buFont typeface="Arial"/>
              <a:buNone/>
            </a:pPr>
            <a:r>
              <a:rPr lang="ru-RU" sz="2800" b="1" i="0" u="none" strike="noStrike" cap="none" dirty="0" smtClean="0">
                <a:solidFill>
                  <a:srgbClr val="000000"/>
                </a:solidFill>
                <a:latin typeface="Times New Roman" pitchFamily="18" charset="0"/>
                <a:cs typeface="Times New Roman" pitchFamily="18" charset="0"/>
                <a:sym typeface="Arial"/>
              </a:rPr>
              <a:t>    Безвозмездные поступления</a:t>
            </a:r>
            <a:endParaRPr sz="2800" dirty="0">
              <a:latin typeface="Times New Roman" pitchFamily="18" charset="0"/>
              <a:cs typeface="Times New Roman" pitchFamily="18" charset="0"/>
            </a:endParaRPr>
          </a:p>
          <a:p>
            <a:pPr marL="0" marR="0" lvl="0" indent="0" algn="l" rtl="0">
              <a:lnSpc>
                <a:spcPct val="100000"/>
              </a:lnSpc>
              <a:spcBef>
                <a:spcPts val="0"/>
              </a:spcBef>
              <a:spcAft>
                <a:spcPts val="0"/>
              </a:spcAft>
              <a:buClr>
                <a:srgbClr val="000000"/>
              </a:buClr>
              <a:buSzPts val="4000"/>
              <a:buFont typeface="Helvetica Neue"/>
              <a:buNone/>
            </a:pPr>
            <a:endParaRPr sz="2800" b="0" i="0" u="none" strike="noStrike" cap="none" dirty="0">
              <a:solidFill>
                <a:srgbClr val="000000"/>
              </a:solidFill>
              <a:latin typeface="Times New Roman" pitchFamily="18" charset="0"/>
              <a:cs typeface="Times New Roman" pitchFamily="18" charset="0"/>
              <a:sym typeface="Arial"/>
            </a:endParaRPr>
          </a:p>
          <a:p>
            <a:pPr marL="0" marR="0" lvl="0" indent="0" algn="l" rtl="0">
              <a:lnSpc>
                <a:spcPct val="100000"/>
              </a:lnSpc>
              <a:spcBef>
                <a:spcPts val="0"/>
              </a:spcBef>
              <a:spcAft>
                <a:spcPts val="0"/>
              </a:spcAft>
              <a:buClr>
                <a:srgbClr val="000000"/>
              </a:buClr>
              <a:buSzPts val="4000"/>
              <a:buFont typeface="Arial"/>
              <a:buNone/>
            </a:pPr>
            <a:r>
              <a:rPr lang="ru-RU" sz="2800" b="1" dirty="0">
                <a:latin typeface="Times New Roman" pitchFamily="18" charset="0"/>
                <a:cs typeface="Times New Roman" pitchFamily="18" charset="0"/>
              </a:rPr>
              <a:t> </a:t>
            </a:r>
            <a:r>
              <a:rPr lang="ru-RU" sz="2800" b="1" dirty="0" smtClean="0">
                <a:latin typeface="Times New Roman" pitchFamily="18" charset="0"/>
                <a:cs typeface="Times New Roman" pitchFamily="18" charset="0"/>
              </a:rPr>
              <a:t>   </a:t>
            </a:r>
            <a:r>
              <a:rPr lang="ru-RU" sz="2800" b="1" i="0" u="none" strike="noStrike" cap="none" dirty="0" smtClean="0">
                <a:solidFill>
                  <a:srgbClr val="000000"/>
                </a:solidFill>
                <a:latin typeface="Times New Roman" pitchFamily="18" charset="0"/>
                <a:cs typeface="Times New Roman" pitchFamily="18" charset="0"/>
                <a:sym typeface="Arial"/>
              </a:rPr>
              <a:t>Налоговые доходы</a:t>
            </a:r>
            <a:endParaRPr sz="2800" dirty="0">
              <a:latin typeface="Times New Roman" pitchFamily="18" charset="0"/>
              <a:cs typeface="Times New Roman" pitchFamily="18" charset="0"/>
            </a:endParaRPr>
          </a:p>
          <a:p>
            <a:pPr marL="0" marR="0" lvl="0" indent="0" algn="l" rtl="0">
              <a:lnSpc>
                <a:spcPct val="100000"/>
              </a:lnSpc>
              <a:spcBef>
                <a:spcPts val="0"/>
              </a:spcBef>
              <a:spcAft>
                <a:spcPts val="0"/>
              </a:spcAft>
              <a:buClr>
                <a:srgbClr val="000000"/>
              </a:buClr>
              <a:buSzPts val="4000"/>
              <a:buFont typeface="Helvetica Neue"/>
              <a:buNone/>
            </a:pPr>
            <a:endParaRPr sz="2800" b="0" i="0" u="none" strike="noStrike" cap="none" dirty="0">
              <a:solidFill>
                <a:srgbClr val="000000"/>
              </a:solidFill>
              <a:latin typeface="Times New Roman" pitchFamily="18" charset="0"/>
              <a:cs typeface="Times New Roman" pitchFamily="18" charset="0"/>
              <a:sym typeface="Arial"/>
            </a:endParaRPr>
          </a:p>
          <a:p>
            <a:pPr marL="0" marR="0" lvl="0" indent="0" algn="l" rtl="0">
              <a:lnSpc>
                <a:spcPct val="100000"/>
              </a:lnSpc>
              <a:spcBef>
                <a:spcPts val="0"/>
              </a:spcBef>
              <a:spcAft>
                <a:spcPts val="0"/>
              </a:spcAft>
              <a:buClr>
                <a:srgbClr val="000000"/>
              </a:buClr>
              <a:buSzPts val="4000"/>
              <a:buFont typeface="Arial"/>
              <a:buNone/>
            </a:pPr>
            <a:r>
              <a:rPr lang="ru-RU" sz="2800" b="1" dirty="0" smtClean="0">
                <a:latin typeface="Times New Roman" pitchFamily="18" charset="0"/>
                <a:cs typeface="Times New Roman" pitchFamily="18" charset="0"/>
              </a:rPr>
              <a:t>    </a:t>
            </a:r>
            <a:r>
              <a:rPr lang="ru-RU" sz="2800" b="1" i="0" u="none" strike="noStrike" cap="none" dirty="0" smtClean="0">
                <a:solidFill>
                  <a:srgbClr val="000000"/>
                </a:solidFill>
                <a:latin typeface="Times New Roman" pitchFamily="18" charset="0"/>
                <a:cs typeface="Times New Roman" pitchFamily="18" charset="0"/>
                <a:sym typeface="Arial"/>
              </a:rPr>
              <a:t>Неналоговые доходы</a:t>
            </a:r>
            <a:endParaRPr sz="2800" b="0" i="0" u="none" strike="noStrike" cap="none" dirty="0">
              <a:solidFill>
                <a:srgbClr val="000000"/>
              </a:solidFill>
              <a:latin typeface="Times New Roman" pitchFamily="18" charset="0"/>
              <a:cs typeface="Times New Roman" pitchFamily="18" charset="0"/>
              <a:sym typeface="Arial"/>
            </a:endParaRPr>
          </a:p>
        </p:txBody>
      </p:sp>
      <p:sp>
        <p:nvSpPr>
          <p:cNvPr id="6" name="TextBox 1"/>
          <p:cNvSpPr txBox="1"/>
          <p:nvPr/>
        </p:nvSpPr>
        <p:spPr>
          <a:xfrm>
            <a:off x="2762250" y="4772025"/>
            <a:ext cx="2476500" cy="15811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6000" dirty="0" smtClean="0">
                <a:latin typeface="Times New Roman" pitchFamily="18" charset="0"/>
                <a:cs typeface="Times New Roman" pitchFamily="18" charset="0"/>
              </a:rPr>
              <a:t>16,8%</a:t>
            </a:r>
            <a:endParaRPr lang="ru-RU" sz="6000" dirty="0">
              <a:latin typeface="Times New Roman" pitchFamily="18" charset="0"/>
              <a:cs typeface="Times New Roman" pitchFamily="18" charset="0"/>
            </a:endParaRPr>
          </a:p>
        </p:txBody>
      </p:sp>
      <p:sp>
        <p:nvSpPr>
          <p:cNvPr id="7" name="TextBox 1"/>
          <p:cNvSpPr txBox="1"/>
          <p:nvPr/>
        </p:nvSpPr>
        <p:spPr>
          <a:xfrm>
            <a:off x="4286250" y="2905125"/>
            <a:ext cx="2476500" cy="15811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6000" dirty="0" smtClean="0">
                <a:latin typeface="Times New Roman" pitchFamily="18" charset="0"/>
                <a:cs typeface="Times New Roman" pitchFamily="18" charset="0"/>
              </a:rPr>
              <a:t>2,8%</a:t>
            </a:r>
            <a:endParaRPr lang="ru-RU" sz="6000" dirty="0">
              <a:latin typeface="Times New Roman" pitchFamily="18" charset="0"/>
              <a:cs typeface="Times New Roman" pitchFamily="18" charset="0"/>
            </a:endParaRPr>
          </a:p>
        </p:txBody>
      </p:sp>
      <p:pic>
        <p:nvPicPr>
          <p:cNvPr id="8" name="Рисунок 7"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9" name="TextBox 1"/>
          <p:cNvSpPr txBox="1"/>
          <p:nvPr/>
        </p:nvSpPr>
        <p:spPr>
          <a:xfrm>
            <a:off x="2457451" y="5953125"/>
            <a:ext cx="3886200" cy="18097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3600" b="1" dirty="0" smtClean="0">
                <a:latin typeface="Times New Roman" pitchFamily="18" charset="0"/>
                <a:cs typeface="Times New Roman" pitchFamily="18" charset="0"/>
              </a:rPr>
              <a:t>513 938,46 тыс. рублей</a:t>
            </a:r>
            <a:endParaRPr lang="ru-RU" sz="3600" b="1" dirty="0">
              <a:latin typeface="Times New Roman" pitchFamily="18" charset="0"/>
              <a:cs typeface="Times New Roman" pitchFamily="18" charset="0"/>
            </a:endParaRPr>
          </a:p>
        </p:txBody>
      </p:sp>
      <p:sp>
        <p:nvSpPr>
          <p:cNvPr id="10" name="TextBox 1"/>
          <p:cNvSpPr txBox="1"/>
          <p:nvPr/>
        </p:nvSpPr>
        <p:spPr>
          <a:xfrm>
            <a:off x="6048374" y="3133725"/>
            <a:ext cx="6886576" cy="18097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4000" b="1" dirty="0" smtClean="0">
                <a:latin typeface="Times New Roman" pitchFamily="18" charset="0"/>
                <a:cs typeface="Times New Roman" pitchFamily="18" charset="0"/>
              </a:rPr>
              <a:t>84 933,94 тыс. рублей</a:t>
            </a:r>
            <a:endParaRPr lang="ru-RU" sz="4000" b="1" dirty="0">
              <a:latin typeface="Times New Roman" pitchFamily="18" charset="0"/>
              <a:cs typeface="Times New Roman" pitchFamily="18" charset="0"/>
            </a:endParaRPr>
          </a:p>
        </p:txBody>
      </p:sp>
      <p:sp>
        <p:nvSpPr>
          <p:cNvPr id="12" name="Google Shape;272;p15"/>
          <p:cNvSpPr txBox="1"/>
          <p:nvPr/>
        </p:nvSpPr>
        <p:spPr>
          <a:xfrm>
            <a:off x="13011150" y="615553"/>
            <a:ext cx="10702924" cy="1333698"/>
          </a:xfrm>
          <a:prstGeom prst="rect">
            <a:avLst/>
          </a:prstGeom>
          <a:noFill/>
          <a:ln>
            <a:noFill/>
          </a:ln>
        </p:spPr>
        <p:txBody>
          <a:bodyPr spcFirstLastPara="1" wrap="square" lIns="50800" tIns="50800" rIns="50800" bIns="50800" anchor="ctr" anchorCtr="0">
            <a:spAutoFit/>
          </a:bodyPr>
          <a:lstStyle/>
          <a:p>
            <a:pPr marL="0" marR="0" lvl="0" indent="431800" algn="ctr" rtl="0">
              <a:lnSpc>
                <a:spcPct val="100000"/>
              </a:lnSpc>
              <a:spcBef>
                <a:spcPts val="0"/>
              </a:spcBef>
              <a:spcAft>
                <a:spcPts val="0"/>
              </a:spcAft>
              <a:buClr>
                <a:srgbClr val="000000"/>
              </a:buClr>
              <a:buSzPts val="8000"/>
              <a:buFont typeface="Arial"/>
              <a:buNone/>
            </a:pPr>
            <a:r>
              <a:rPr lang="ru-RU"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Структура </a:t>
            </a:r>
            <a:r>
              <a:rPr lang="ru-RU" sz="4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собственных</a:t>
            </a:r>
            <a:r>
              <a:rPr lang="ru-RU"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 </a:t>
            </a:r>
            <a:r>
              <a:rPr lang="ru-RU" sz="4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доходов бюджета </a:t>
            </a:r>
            <a:r>
              <a:rPr lang="ru-RU"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города Минусинска за 2021 </a:t>
            </a:r>
            <a:r>
              <a:rPr lang="ru-RU" sz="4000" b="0"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год</a:t>
            </a:r>
            <a:endParaRPr sz="4000" b="0"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graphicFrame>
        <p:nvGraphicFramePr>
          <p:cNvPr id="22" name="Google Shape;273;p15"/>
          <p:cNvGraphicFramePr/>
          <p:nvPr/>
        </p:nvGraphicFramePr>
        <p:xfrm>
          <a:off x="9836513" y="2933700"/>
          <a:ext cx="16674374" cy="9925050"/>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
          <p:cNvSpPr txBox="1"/>
          <p:nvPr/>
        </p:nvSpPr>
        <p:spPr>
          <a:xfrm>
            <a:off x="15487650" y="3190875"/>
            <a:ext cx="2476500" cy="15811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6000" dirty="0" smtClean="0">
                <a:latin typeface="Times New Roman" pitchFamily="18" charset="0"/>
                <a:cs typeface="Times New Roman" pitchFamily="18" charset="0"/>
              </a:rPr>
              <a:t>14,2%</a:t>
            </a:r>
            <a:endParaRPr lang="ru-RU" sz="6000" dirty="0">
              <a:latin typeface="Times New Roman" pitchFamily="18" charset="0"/>
              <a:cs typeface="Times New Roman" pitchFamily="18" charset="0"/>
            </a:endParaRPr>
          </a:p>
        </p:txBody>
      </p:sp>
      <p:sp>
        <p:nvSpPr>
          <p:cNvPr id="24" name="TextBox 1"/>
          <p:cNvSpPr txBox="1"/>
          <p:nvPr/>
        </p:nvSpPr>
        <p:spPr>
          <a:xfrm>
            <a:off x="15297151" y="4391025"/>
            <a:ext cx="3543300" cy="18097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4000" b="1" dirty="0" smtClean="0">
                <a:latin typeface="Times New Roman" pitchFamily="18" charset="0"/>
                <a:cs typeface="Times New Roman" pitchFamily="18" charset="0"/>
              </a:rPr>
              <a:t>84 933,94 тыс. рублей</a:t>
            </a:r>
            <a:endParaRPr lang="ru-RU" sz="4000" b="1" dirty="0">
              <a:latin typeface="Times New Roman" pitchFamily="18" charset="0"/>
              <a:cs typeface="Times New Roman" pitchFamily="18" charset="0"/>
            </a:endParaRPr>
          </a:p>
        </p:txBody>
      </p:sp>
      <p:sp>
        <p:nvSpPr>
          <p:cNvPr id="25" name="TextBox 1"/>
          <p:cNvSpPr txBox="1"/>
          <p:nvPr/>
        </p:nvSpPr>
        <p:spPr>
          <a:xfrm>
            <a:off x="16573500" y="7972425"/>
            <a:ext cx="2476500" cy="15811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6000" dirty="0" smtClean="0">
                <a:latin typeface="Times New Roman" pitchFamily="18" charset="0"/>
                <a:cs typeface="Times New Roman" pitchFamily="18" charset="0"/>
              </a:rPr>
              <a:t>85,8%</a:t>
            </a:r>
            <a:endParaRPr lang="ru-RU" sz="6000" dirty="0">
              <a:latin typeface="Times New Roman" pitchFamily="18" charset="0"/>
              <a:cs typeface="Times New Roman" pitchFamily="18" charset="0"/>
            </a:endParaRPr>
          </a:p>
        </p:txBody>
      </p:sp>
      <p:sp>
        <p:nvSpPr>
          <p:cNvPr id="26" name="TextBox 1"/>
          <p:cNvSpPr txBox="1"/>
          <p:nvPr/>
        </p:nvSpPr>
        <p:spPr>
          <a:xfrm>
            <a:off x="15125700" y="9344025"/>
            <a:ext cx="6019799" cy="180975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ru-RU" sz="4000" b="1" dirty="0" smtClean="0">
                <a:latin typeface="Times New Roman" pitchFamily="18" charset="0"/>
                <a:cs typeface="Times New Roman" pitchFamily="18" charset="0"/>
              </a:rPr>
              <a:t>513 938,46 тыс. рублей</a:t>
            </a:r>
            <a:endParaRPr lang="ru-RU" sz="4000" b="1" dirty="0">
              <a:latin typeface="Times New Roman" pitchFamily="18" charset="0"/>
              <a:cs typeface="Times New Roman" pitchFamily="18" charset="0"/>
            </a:endParaRPr>
          </a:p>
        </p:txBody>
      </p:sp>
      <p:sp>
        <p:nvSpPr>
          <p:cNvPr id="27" name="Google Shape;274;p15"/>
          <p:cNvSpPr txBox="1"/>
          <p:nvPr/>
        </p:nvSpPr>
        <p:spPr>
          <a:xfrm>
            <a:off x="19869150" y="11283177"/>
            <a:ext cx="4838700" cy="218517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Helvetica Neue"/>
              <a:buNone/>
            </a:pPr>
            <a:endParaRPr sz="4000" b="0" i="0" u="none" strike="noStrike" cap="none" dirty="0">
              <a:solidFill>
                <a:srgbClr val="000000"/>
              </a:solidFill>
              <a:latin typeface="Times New Roman" pitchFamily="18" charset="0"/>
              <a:cs typeface="Times New Roman" pitchFamily="18" charset="0"/>
              <a:sym typeface="Arial"/>
            </a:endParaRPr>
          </a:p>
          <a:p>
            <a:pPr marL="0" marR="0" lvl="0" indent="0" algn="l" rtl="0">
              <a:lnSpc>
                <a:spcPct val="100000"/>
              </a:lnSpc>
              <a:spcBef>
                <a:spcPts val="0"/>
              </a:spcBef>
              <a:spcAft>
                <a:spcPts val="0"/>
              </a:spcAft>
              <a:buClr>
                <a:srgbClr val="000000"/>
              </a:buClr>
              <a:buSzPts val="4000"/>
              <a:buFont typeface="Arial"/>
              <a:buNone/>
            </a:pPr>
            <a:r>
              <a:rPr lang="ru-RU" sz="4000" b="1" dirty="0">
                <a:latin typeface="Times New Roman" pitchFamily="18" charset="0"/>
                <a:cs typeface="Times New Roman" pitchFamily="18" charset="0"/>
              </a:rPr>
              <a:t> </a:t>
            </a:r>
            <a:r>
              <a:rPr lang="ru-RU" sz="4000" b="1"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Н</a:t>
            </a:r>
            <a:r>
              <a:rPr lang="ru-RU" sz="2800" b="1" i="0" u="none" strike="noStrike" cap="none" dirty="0" smtClean="0">
                <a:solidFill>
                  <a:srgbClr val="000000"/>
                </a:solidFill>
                <a:latin typeface="Times New Roman" pitchFamily="18" charset="0"/>
                <a:cs typeface="Times New Roman" pitchFamily="18" charset="0"/>
                <a:sym typeface="Arial"/>
              </a:rPr>
              <a:t>алоговые </a:t>
            </a:r>
            <a:r>
              <a:rPr lang="ru-RU" sz="2800" b="1" i="0" u="none" strike="noStrike" cap="none" dirty="0">
                <a:solidFill>
                  <a:srgbClr val="000000"/>
                </a:solidFill>
                <a:latin typeface="Times New Roman" pitchFamily="18" charset="0"/>
                <a:cs typeface="Times New Roman" pitchFamily="18" charset="0"/>
                <a:sym typeface="Arial"/>
              </a:rPr>
              <a:t>доходы </a:t>
            </a:r>
            <a:endParaRPr sz="2800" b="1" dirty="0">
              <a:latin typeface="Times New Roman" pitchFamily="18" charset="0"/>
              <a:cs typeface="Times New Roman" pitchFamily="18" charset="0"/>
            </a:endParaRPr>
          </a:p>
          <a:p>
            <a:pPr marL="0" marR="0" lvl="0" indent="0" algn="l" rtl="0">
              <a:lnSpc>
                <a:spcPct val="100000"/>
              </a:lnSpc>
              <a:spcBef>
                <a:spcPts val="0"/>
              </a:spcBef>
              <a:spcAft>
                <a:spcPts val="0"/>
              </a:spcAft>
              <a:buClr>
                <a:srgbClr val="000000"/>
              </a:buClr>
              <a:buSzPts val="4000"/>
              <a:buFont typeface="Helvetica Neue"/>
              <a:buNone/>
            </a:pPr>
            <a:endParaRPr sz="2800" b="1" i="0" u="none" strike="noStrike" cap="none" dirty="0">
              <a:solidFill>
                <a:srgbClr val="000000"/>
              </a:solidFill>
              <a:latin typeface="Times New Roman" pitchFamily="18" charset="0"/>
              <a:cs typeface="Times New Roman" pitchFamily="18" charset="0"/>
              <a:sym typeface="Arial"/>
            </a:endParaRPr>
          </a:p>
          <a:p>
            <a:pPr marL="0" marR="0" lvl="0" indent="0" algn="l" rtl="0">
              <a:lnSpc>
                <a:spcPct val="100000"/>
              </a:lnSpc>
              <a:spcBef>
                <a:spcPts val="0"/>
              </a:spcBef>
              <a:spcAft>
                <a:spcPts val="0"/>
              </a:spcAft>
              <a:buClr>
                <a:srgbClr val="000000"/>
              </a:buClr>
              <a:buSzPts val="4000"/>
              <a:buFont typeface="Arial"/>
              <a:buNone/>
            </a:pPr>
            <a:r>
              <a:rPr lang="ru-RU" sz="2800" b="1" i="0" u="none" strike="noStrike" cap="none" dirty="0" smtClean="0">
                <a:solidFill>
                  <a:srgbClr val="000000"/>
                </a:solidFill>
                <a:latin typeface="Times New Roman" pitchFamily="18" charset="0"/>
                <a:cs typeface="Times New Roman" pitchFamily="18" charset="0"/>
                <a:sym typeface="Arial"/>
              </a:rPr>
              <a:t>      Неналоговые </a:t>
            </a:r>
            <a:r>
              <a:rPr lang="ru-RU" sz="2800" b="1" i="0" u="none" strike="noStrike" cap="none" dirty="0">
                <a:solidFill>
                  <a:srgbClr val="000000"/>
                </a:solidFill>
                <a:latin typeface="Times New Roman" pitchFamily="18" charset="0"/>
                <a:cs typeface="Times New Roman" pitchFamily="18" charset="0"/>
                <a:sym typeface="Arial"/>
              </a:rPr>
              <a:t>доходы </a:t>
            </a:r>
            <a:r>
              <a:rPr lang="ru-RU" sz="2800" b="0" i="0" u="none" strike="noStrike" cap="none" dirty="0" smtClean="0">
                <a:solidFill>
                  <a:srgbClr val="000000"/>
                </a:solidFill>
                <a:latin typeface="Times New Roman" pitchFamily="18" charset="0"/>
                <a:cs typeface="Times New Roman" pitchFamily="18" charset="0"/>
                <a:sym typeface="Arial"/>
              </a:rPr>
              <a:t>  </a:t>
            </a:r>
            <a:endParaRPr sz="2800" b="0" i="0" u="none" strike="noStrike" cap="none" dirty="0">
              <a:solidFill>
                <a:srgbClr val="000000"/>
              </a:solidFill>
              <a:latin typeface="Times New Roman" pitchFamily="18" charset="0"/>
              <a:cs typeface="Times New Roman" pitchFamily="18" charset="0"/>
              <a:sym typeface="Arial"/>
            </a:endParaRPr>
          </a:p>
        </p:txBody>
      </p:sp>
      <p:sp>
        <p:nvSpPr>
          <p:cNvPr id="30" name="Овал 29"/>
          <p:cNvSpPr/>
          <p:nvPr/>
        </p:nvSpPr>
        <p:spPr>
          <a:xfrm>
            <a:off x="19710384" y="12068949"/>
            <a:ext cx="431831" cy="436602"/>
          </a:xfrm>
          <a:prstGeom prst="ellipse">
            <a:avLst/>
          </a:prstGeom>
          <a:solidFill>
            <a:srgbClr val="92D050"/>
          </a:solidFill>
          <a:ln w="25400" cap="flat" cmpd="sng" algn="ctr">
            <a:solidFill>
              <a:srgbClr val="635ED6">
                <a:shade val="50000"/>
              </a:srgbClr>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ru-RU" dirty="0"/>
          </a:p>
        </p:txBody>
      </p:sp>
      <p:sp>
        <p:nvSpPr>
          <p:cNvPr id="31" name="Овал 30"/>
          <p:cNvSpPr/>
          <p:nvPr/>
        </p:nvSpPr>
        <p:spPr>
          <a:xfrm>
            <a:off x="19786584" y="12983349"/>
            <a:ext cx="431831" cy="436602"/>
          </a:xfrm>
          <a:prstGeom prst="ellipse">
            <a:avLst/>
          </a:prstGeom>
          <a:solidFill>
            <a:schemeClr val="accent4">
              <a:lumMod val="75000"/>
            </a:schemeClr>
          </a:solidFill>
          <a:ln w="25400" cap="flat" cmpd="sng" algn="ctr">
            <a:solidFill>
              <a:srgbClr val="635ED6">
                <a:shade val="50000"/>
              </a:srgbClr>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54000" b="-54000"/>
          </a:stretch>
        </a:blipFill>
        <a:effectLst/>
      </p:bgPr>
    </p:bg>
    <p:spTree>
      <p:nvGrpSpPr>
        <p:cNvPr id="1" name="Shape 278"/>
        <p:cNvGrpSpPr/>
        <p:nvPr/>
      </p:nvGrpSpPr>
      <p:grpSpPr>
        <a:xfrm>
          <a:off x="0" y="0"/>
          <a:ext cx="0" cy="0"/>
          <a:chOff x="0" y="0"/>
          <a:chExt cx="0" cy="0"/>
        </a:xfrm>
      </p:grpSpPr>
      <p:sp>
        <p:nvSpPr>
          <p:cNvPr id="279" name="Google Shape;279;p16"/>
          <p:cNvSpPr/>
          <p:nvPr/>
        </p:nvSpPr>
        <p:spPr>
          <a:xfrm>
            <a:off x="11886664" y="2438400"/>
            <a:ext cx="28171875" cy="8839200"/>
          </a:xfrm>
          <a:prstGeom prst="roundRect">
            <a:avLst>
              <a:gd name="adj" fmla="val 50000"/>
            </a:avLst>
          </a:prstGeom>
          <a:solidFill>
            <a:schemeClr val="accent6"/>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FFFFFF"/>
              </a:buClr>
              <a:buSzPts val="3000"/>
              <a:buFont typeface="Helvetica Neue"/>
              <a:buNone/>
            </a:pPr>
            <a:endParaRPr sz="3000" b="1" i="0" u="none" strike="noStrike" cap="none" dirty="0">
              <a:solidFill>
                <a:srgbClr val="000000"/>
              </a:solidFill>
              <a:latin typeface="Times New Roman" pitchFamily="18" charset="0"/>
              <a:ea typeface="Helvetica Neue"/>
              <a:cs typeface="Times New Roman" pitchFamily="18" charset="0"/>
              <a:sym typeface="Helvetica Neue"/>
            </a:endParaRPr>
          </a:p>
        </p:txBody>
      </p:sp>
      <p:sp>
        <p:nvSpPr>
          <p:cNvPr id="280" name="Google Shape;280;p16"/>
          <p:cNvSpPr txBox="1"/>
          <p:nvPr/>
        </p:nvSpPr>
        <p:spPr>
          <a:xfrm>
            <a:off x="3181349" y="0"/>
            <a:ext cx="20056475" cy="2564805"/>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31333D"/>
              </a:buClr>
              <a:buSzPts val="8000"/>
              <a:buFont typeface="Arial"/>
              <a:buNone/>
            </a:pPr>
            <a:r>
              <a:rPr lang="ru-RU" sz="8000" b="0" i="0" u="none" strike="noStrike" cap="none" dirty="0">
                <a:solidFill>
                  <a:srgbClr val="31333D"/>
                </a:solidFill>
                <a:latin typeface="Times New Roman" pitchFamily="18" charset="0"/>
                <a:cs typeface="Times New Roman" pitchFamily="18" charset="0"/>
                <a:sym typeface="Arial"/>
              </a:rPr>
              <a:t>Исполнение расходной части бюджета города Минусинска за 2021 год</a:t>
            </a:r>
            <a:endParaRPr sz="8000" b="0" i="0" u="none" strike="noStrike" cap="none" dirty="0">
              <a:solidFill>
                <a:srgbClr val="31333D"/>
              </a:solidFill>
              <a:latin typeface="Times New Roman" pitchFamily="18" charset="0"/>
              <a:cs typeface="Times New Roman" pitchFamily="18" charset="0"/>
              <a:sym typeface="Arial"/>
            </a:endParaRPr>
          </a:p>
        </p:txBody>
      </p:sp>
      <p:graphicFrame>
        <p:nvGraphicFramePr>
          <p:cNvPr id="281" name="Google Shape;281;p16"/>
          <p:cNvGraphicFramePr/>
          <p:nvPr/>
        </p:nvGraphicFramePr>
        <p:xfrm>
          <a:off x="706439" y="6065838"/>
          <a:ext cx="11485561" cy="7301818"/>
        </p:xfrm>
        <a:graphic>
          <a:graphicData uri="http://schemas.openxmlformats.org/drawingml/2006/chart">
            <c:chart xmlns:c="http://schemas.openxmlformats.org/drawingml/2006/chart" xmlns:r="http://schemas.openxmlformats.org/officeDocument/2006/relationships" r:id="rId4"/>
          </a:graphicData>
        </a:graphic>
      </p:graphicFrame>
      <p:sp>
        <p:nvSpPr>
          <p:cNvPr id="282" name="Google Shape;282;p16"/>
          <p:cNvSpPr txBox="1"/>
          <p:nvPr/>
        </p:nvSpPr>
        <p:spPr>
          <a:xfrm>
            <a:off x="350978" y="3928563"/>
            <a:ext cx="12196482"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ru-RU" sz="4000" b="0" i="0" u="none" strike="noStrike" cap="none" dirty="0">
                <a:solidFill>
                  <a:srgbClr val="000000"/>
                </a:solidFill>
                <a:latin typeface="Times New Roman" pitchFamily="18" charset="0"/>
                <a:cs typeface="Times New Roman" pitchFamily="18" charset="0"/>
                <a:sym typeface="Arial"/>
              </a:rPr>
              <a:t>Исполнение </a:t>
            </a:r>
            <a:r>
              <a:rPr lang="ru-RU" sz="4000" b="1" i="0" u="none" strike="noStrike" cap="none" dirty="0">
                <a:solidFill>
                  <a:srgbClr val="00B050"/>
                </a:solidFill>
                <a:latin typeface="Times New Roman" pitchFamily="18" charset="0"/>
                <a:cs typeface="Times New Roman" pitchFamily="18" charset="0"/>
                <a:sym typeface="Arial"/>
              </a:rPr>
              <a:t>расходов</a:t>
            </a:r>
            <a:r>
              <a:rPr lang="ru-RU" sz="4000" b="0" i="0" u="none" strike="noStrike" cap="none" dirty="0">
                <a:solidFill>
                  <a:srgbClr val="000000"/>
                </a:solidFill>
                <a:latin typeface="Times New Roman" pitchFamily="18" charset="0"/>
                <a:cs typeface="Times New Roman" pitchFamily="18" charset="0"/>
                <a:sym typeface="Arial"/>
              </a:rPr>
              <a:t> бюджета города Минусинска за 2021 год (тыс. руб.)</a:t>
            </a:r>
            <a:endParaRPr sz="4000" b="1" i="0" u="none" strike="noStrike" cap="none" dirty="0">
              <a:solidFill>
                <a:srgbClr val="000000"/>
              </a:solidFill>
              <a:latin typeface="Times New Roman" pitchFamily="18" charset="0"/>
              <a:cs typeface="Times New Roman" pitchFamily="18" charset="0"/>
              <a:sym typeface="Arial"/>
            </a:endParaRPr>
          </a:p>
        </p:txBody>
      </p:sp>
      <p:sp>
        <p:nvSpPr>
          <p:cNvPr id="283" name="Google Shape;283;p16"/>
          <p:cNvSpPr txBox="1"/>
          <p:nvPr/>
        </p:nvSpPr>
        <p:spPr>
          <a:xfrm>
            <a:off x="13296899" y="2709363"/>
            <a:ext cx="11676903" cy="13233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ru-RU" sz="4000" b="0" i="0" u="none" strike="noStrike" cap="none" dirty="0">
                <a:solidFill>
                  <a:srgbClr val="000000"/>
                </a:solidFill>
                <a:latin typeface="Times New Roman" pitchFamily="18" charset="0"/>
                <a:cs typeface="Times New Roman" pitchFamily="18" charset="0"/>
                <a:sym typeface="Arial"/>
              </a:rPr>
              <a:t>Структура </a:t>
            </a:r>
            <a:r>
              <a:rPr lang="ru-RU" sz="4000" b="1" i="0" u="none" strike="noStrike" cap="none" dirty="0">
                <a:solidFill>
                  <a:srgbClr val="00B050"/>
                </a:solidFill>
                <a:latin typeface="Times New Roman" pitchFamily="18" charset="0"/>
                <a:cs typeface="Times New Roman" pitchFamily="18" charset="0"/>
                <a:sym typeface="Arial"/>
              </a:rPr>
              <a:t>расходов </a:t>
            </a:r>
            <a:r>
              <a:rPr lang="ru-RU" sz="4000" b="0" i="0" u="none" strike="noStrike" cap="none" dirty="0">
                <a:solidFill>
                  <a:srgbClr val="000000"/>
                </a:solidFill>
                <a:latin typeface="Times New Roman" pitchFamily="18" charset="0"/>
                <a:cs typeface="Times New Roman" pitchFamily="18" charset="0"/>
                <a:sym typeface="Arial"/>
              </a:rPr>
              <a:t>бюджета города Минусинска с наибольшим удельным весом за 2021 год (тыс. руб.)</a:t>
            </a:r>
            <a:endParaRPr dirty="0">
              <a:latin typeface="Times New Roman" pitchFamily="18" charset="0"/>
              <a:cs typeface="Times New Roman" pitchFamily="18" charset="0"/>
            </a:endParaRPr>
          </a:p>
        </p:txBody>
      </p:sp>
      <p:graphicFrame>
        <p:nvGraphicFramePr>
          <p:cNvPr id="284" name="Google Shape;284;p16"/>
          <p:cNvGraphicFramePr/>
          <p:nvPr/>
        </p:nvGraphicFramePr>
        <p:xfrm>
          <a:off x="12509360" y="5200804"/>
          <a:ext cx="12331840" cy="8515195"/>
        </p:xfrm>
        <a:graphic>
          <a:graphicData uri="http://schemas.openxmlformats.org/drawingml/2006/chart">
            <c:chart xmlns:c="http://schemas.openxmlformats.org/drawingml/2006/chart" xmlns:r="http://schemas.openxmlformats.org/officeDocument/2006/relationships" r:id="rId5"/>
          </a:graphicData>
        </a:graphic>
      </p:graphicFrame>
      <p:pic>
        <p:nvPicPr>
          <p:cNvPr id="8" name="Рисунок 7" descr="Описание: C:\Users\chk1\AppData\Local\Microsoft\Windows\Temporary Internet Files\Content.Outlook\76R87TIE\_Герб города Минусинска (3).png"/>
          <p:cNvPicPr/>
          <p:nvPr/>
        </p:nvPicPr>
        <p:blipFill>
          <a:blip r:embed="rId6"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288"/>
        <p:cNvGrpSpPr/>
        <p:nvPr/>
      </p:nvGrpSpPr>
      <p:grpSpPr>
        <a:xfrm>
          <a:off x="0" y="0"/>
          <a:ext cx="0" cy="0"/>
          <a:chOff x="0" y="0"/>
          <a:chExt cx="0" cy="0"/>
        </a:xfrm>
      </p:grpSpPr>
      <p:grpSp>
        <p:nvGrpSpPr>
          <p:cNvPr id="289" name="Google Shape;289;p17"/>
          <p:cNvGrpSpPr/>
          <p:nvPr/>
        </p:nvGrpSpPr>
        <p:grpSpPr>
          <a:xfrm>
            <a:off x="-558531" y="464317"/>
            <a:ext cx="24942532" cy="5774440"/>
            <a:chOff x="-2914995" y="-1620965"/>
            <a:chExt cx="24942530" cy="5774439"/>
          </a:xfrm>
        </p:grpSpPr>
        <p:sp>
          <p:nvSpPr>
            <p:cNvPr id="290" name="Google Shape;290;p17"/>
            <p:cNvSpPr txBox="1"/>
            <p:nvPr/>
          </p:nvSpPr>
          <p:spPr>
            <a:xfrm>
              <a:off x="-70463" y="-1620965"/>
              <a:ext cx="22097998" cy="1025922"/>
            </a:xfrm>
            <a:prstGeom prst="rect">
              <a:avLst/>
            </a:prstGeom>
            <a:noFill/>
            <a:ln>
              <a:noFill/>
            </a:ln>
          </p:spPr>
          <p:txBody>
            <a:bodyPr spcFirstLastPara="1" wrap="square" lIns="50800" tIns="50800" rIns="50800" bIns="50800" anchor="ctr" anchorCtr="0">
              <a:spAutoFit/>
            </a:bodyPr>
            <a:lstStyle/>
            <a:p>
              <a:pPr marL="0" marR="0" lvl="0" indent="446405" algn="just" rtl="0">
                <a:lnSpc>
                  <a:spcPct val="100000"/>
                </a:lnSpc>
                <a:spcBef>
                  <a:spcPts val="0"/>
                </a:spcBef>
                <a:spcAft>
                  <a:spcPts val="0"/>
                </a:spcAft>
                <a:buClr>
                  <a:srgbClr val="000000"/>
                </a:buClr>
                <a:buSzPts val="6000"/>
                <a:buFont typeface="Arial"/>
                <a:buNone/>
              </a:pPr>
              <a:r>
                <a:rPr lang="ru-RU" sz="6000" b="1"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rPr>
                <a:t>М</a:t>
              </a:r>
              <a:r>
                <a:rPr lang="ru-RU" sz="6000" b="1"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еры по обеспечению Указов </a:t>
              </a:r>
              <a:r>
                <a:rPr lang="ru-RU" sz="6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Президента </a:t>
              </a:r>
              <a:r>
                <a:rPr lang="ru-RU" sz="6000" b="1" i="0" u="none" strike="noStrike" cap="none"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rPr>
                <a:t>РФ</a:t>
              </a:r>
              <a:endParaRPr sz="6000" b="1" i="0" u="none" strike="noStrike" cap="none"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p:txBody>
        </p:sp>
        <p:sp>
          <p:nvSpPr>
            <p:cNvPr id="294" name="Google Shape;294;p17"/>
            <p:cNvSpPr txBox="1"/>
            <p:nvPr/>
          </p:nvSpPr>
          <p:spPr>
            <a:xfrm>
              <a:off x="-2914995" y="3312218"/>
              <a:ext cx="8568552" cy="841256"/>
            </a:xfrm>
            <a:prstGeom prst="rect">
              <a:avLst/>
            </a:prstGeom>
            <a:noFill/>
            <a:ln>
              <a:noFill/>
            </a:ln>
          </p:spPr>
          <p:txBody>
            <a:bodyPr spcFirstLastPara="1" wrap="square" lIns="50800" tIns="50800" rIns="50800" bIns="50800" anchor="t" anchorCtr="0">
              <a:spAutoFit/>
            </a:bodyPr>
            <a:lstStyle/>
            <a:p>
              <a:pPr marL="0" marR="0" lvl="0" indent="446405" algn="just" rtl="0">
                <a:lnSpc>
                  <a:spcPct val="120000"/>
                </a:lnSpc>
                <a:spcBef>
                  <a:spcPts val="0"/>
                </a:spcBef>
                <a:spcAft>
                  <a:spcPts val="0"/>
                </a:spcAft>
                <a:buClr>
                  <a:srgbClr val="000000"/>
                </a:buClr>
                <a:buSzPts val="4000"/>
                <a:buFont typeface="Arial"/>
                <a:buNone/>
              </a:pPr>
              <a:endParaRPr sz="4000" b="0" i="0" u="none" strike="noStrike" cap="none" dirty="0">
                <a:solidFill>
                  <a:srgbClr val="646979"/>
                </a:solidFill>
                <a:latin typeface="Times New Roman" pitchFamily="18" charset="0"/>
                <a:cs typeface="Times New Roman" pitchFamily="18" charset="0"/>
                <a:sym typeface="Arial"/>
              </a:endParaRPr>
            </a:p>
          </p:txBody>
        </p:sp>
      </p:grpSp>
      <p:pic>
        <p:nvPicPr>
          <p:cNvPr id="16" name="Рисунок 15" descr="Описание: C:\Users\chk1\AppData\Local\Microsoft\Windows\Temporary Internet Files\Content.Outlook\76R87TIE\_Герб города Минусинска (3).pn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graphicFrame>
        <p:nvGraphicFramePr>
          <p:cNvPr id="18" name="Схема 17"/>
          <p:cNvGraphicFramePr/>
          <p:nvPr/>
        </p:nvGraphicFramePr>
        <p:xfrm>
          <a:off x="2520950" y="2106083"/>
          <a:ext cx="16256000" cy="108373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8674" name="Picture 2" descr="https://csn-tv.ru/uploads/images/2021/%D0%B7%D0%B4%D0%BE%D1%80%D0%BE%D0%B2%D1%8C%D0%B5/122021/1%20(46).jpg"/>
          <p:cNvPicPr>
            <a:picLocks noChangeAspect="1" noChangeArrowheads="1"/>
          </p:cNvPicPr>
          <p:nvPr/>
        </p:nvPicPr>
        <p:blipFill>
          <a:blip r:embed="rId10"/>
          <a:srcRect/>
          <a:stretch>
            <a:fillRect/>
          </a:stretch>
        </p:blipFill>
        <p:spPr bwMode="auto">
          <a:xfrm>
            <a:off x="18916651" y="2000250"/>
            <a:ext cx="5200650" cy="3094038"/>
          </a:xfrm>
          <a:prstGeom prst="rect">
            <a:avLst/>
          </a:prstGeom>
          <a:noFill/>
        </p:spPr>
      </p:pic>
      <p:pic>
        <p:nvPicPr>
          <p:cNvPr id="28676" name="Picture 4" descr="https://sreda24.ru/media/k2/items/cache/8f8e0dab9a32a8cbe3594566dc150560_XL.jpg"/>
          <p:cNvPicPr>
            <a:picLocks noChangeAspect="1" noChangeArrowheads="1"/>
          </p:cNvPicPr>
          <p:nvPr/>
        </p:nvPicPr>
        <p:blipFill>
          <a:blip r:embed="rId11"/>
          <a:srcRect/>
          <a:stretch>
            <a:fillRect/>
          </a:stretch>
        </p:blipFill>
        <p:spPr bwMode="auto">
          <a:xfrm>
            <a:off x="18916650" y="5284787"/>
            <a:ext cx="5200650" cy="3611563"/>
          </a:xfrm>
          <a:prstGeom prst="rect">
            <a:avLst/>
          </a:prstGeom>
          <a:noFill/>
        </p:spPr>
      </p:pic>
      <p:pic>
        <p:nvPicPr>
          <p:cNvPr id="28677" name="Picture 5"/>
          <p:cNvPicPr>
            <a:picLocks noChangeAspect="1" noChangeArrowheads="1"/>
          </p:cNvPicPr>
          <p:nvPr/>
        </p:nvPicPr>
        <p:blipFill>
          <a:blip r:embed="rId12"/>
          <a:srcRect/>
          <a:stretch>
            <a:fillRect/>
          </a:stretch>
        </p:blipFill>
        <p:spPr bwMode="auto">
          <a:xfrm>
            <a:off x="18973800" y="9201150"/>
            <a:ext cx="5143500" cy="36576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306"/>
        <p:cNvGrpSpPr/>
        <p:nvPr/>
      </p:nvGrpSpPr>
      <p:grpSpPr>
        <a:xfrm>
          <a:off x="0" y="0"/>
          <a:ext cx="0" cy="0"/>
          <a:chOff x="0" y="0"/>
          <a:chExt cx="0" cy="0"/>
        </a:xfrm>
      </p:grpSpPr>
      <p:sp>
        <p:nvSpPr>
          <p:cNvPr id="63" name="Скругленный прямоугольник 62"/>
          <p:cNvSpPr/>
          <p:nvPr/>
        </p:nvSpPr>
        <p:spPr>
          <a:xfrm>
            <a:off x="14439900" y="1000125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2" name="Скругленный прямоугольник 61"/>
          <p:cNvSpPr/>
          <p:nvPr/>
        </p:nvSpPr>
        <p:spPr>
          <a:xfrm>
            <a:off x="4076700" y="1002030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1" name="Скругленный прямоугольник 60"/>
          <p:cNvSpPr/>
          <p:nvPr/>
        </p:nvSpPr>
        <p:spPr>
          <a:xfrm>
            <a:off x="742950" y="626745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0" name="Скругленный прямоугольник 59"/>
          <p:cNvSpPr/>
          <p:nvPr/>
        </p:nvSpPr>
        <p:spPr>
          <a:xfrm>
            <a:off x="8820150" y="636270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9" name="Скругленный прямоугольник 58"/>
          <p:cNvSpPr/>
          <p:nvPr/>
        </p:nvSpPr>
        <p:spPr>
          <a:xfrm>
            <a:off x="16135350" y="624840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Скругленный прямоугольник 4"/>
          <p:cNvSpPr/>
          <p:nvPr/>
        </p:nvSpPr>
        <p:spPr>
          <a:xfrm>
            <a:off x="1847850" y="245745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 name="Овал 5"/>
          <p:cNvSpPr/>
          <p:nvPr/>
        </p:nvSpPr>
        <p:spPr>
          <a:xfrm>
            <a:off x="685800" y="2486024"/>
            <a:ext cx="3448050" cy="3495676"/>
          </a:xfrm>
          <a:prstGeom prst="ellipse">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TextBox 6"/>
          <p:cNvSpPr txBox="1"/>
          <p:nvPr/>
        </p:nvSpPr>
        <p:spPr>
          <a:xfrm>
            <a:off x="4210050" y="2771775"/>
            <a:ext cx="3352800" cy="2677656"/>
          </a:xfrm>
          <a:prstGeom prst="rect">
            <a:avLst/>
          </a:prstGeom>
          <a:noFill/>
        </p:spPr>
        <p:txBody>
          <a:bodyPr wrap="square" rtlCol="0">
            <a:spAutoFit/>
          </a:bodyPr>
          <a:lstStyle/>
          <a:p>
            <a:pPr algn="ctr"/>
            <a:r>
              <a:rPr lang="ru-RU" sz="2800" b="1" dirty="0" smtClean="0">
                <a:solidFill>
                  <a:schemeClr val="tx1"/>
                </a:solidFill>
                <a:latin typeface="Times New Roman" pitchFamily="18" charset="0"/>
                <a:cs typeface="Times New Roman" pitchFamily="18" charset="0"/>
              </a:rPr>
              <a:t>МОНИТОРИНГ СОСТОЯНИЯ 1 ОБЪЕКТА КУЛЬТУРНОГО НАСЛЕДИЯ</a:t>
            </a:r>
          </a:p>
          <a:p>
            <a:pPr algn="ctr"/>
            <a:r>
              <a:rPr lang="ru-RU" sz="2800" b="1" dirty="0" smtClean="0">
                <a:solidFill>
                  <a:schemeClr val="tx1"/>
                </a:solidFill>
                <a:latin typeface="Times New Roman" pitchFamily="18" charset="0"/>
                <a:cs typeface="Times New Roman" pitchFamily="18" charset="0"/>
              </a:rPr>
              <a:t>150,00 тыс. рублей</a:t>
            </a:r>
          </a:p>
        </p:txBody>
      </p:sp>
      <p:sp>
        <p:nvSpPr>
          <p:cNvPr id="8" name="object 60"/>
          <p:cNvSpPr/>
          <p:nvPr/>
        </p:nvSpPr>
        <p:spPr>
          <a:xfrm rot="655753">
            <a:off x="6467200" y="1360203"/>
            <a:ext cx="4082217" cy="123191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9" name="object 60"/>
          <p:cNvSpPr/>
          <p:nvPr/>
        </p:nvSpPr>
        <p:spPr>
          <a:xfrm rot="6474777">
            <a:off x="21903505" y="4957380"/>
            <a:ext cx="3393752" cy="1538705"/>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11" name="Овал 10"/>
          <p:cNvSpPr/>
          <p:nvPr/>
        </p:nvSpPr>
        <p:spPr>
          <a:xfrm>
            <a:off x="20021550" y="6229350"/>
            <a:ext cx="3143250" cy="3467100"/>
          </a:xfrm>
          <a:prstGeom prst="ellipse">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TextBox 11"/>
          <p:cNvSpPr txBox="1"/>
          <p:nvPr/>
        </p:nvSpPr>
        <p:spPr>
          <a:xfrm>
            <a:off x="16344900" y="6715125"/>
            <a:ext cx="3752850" cy="2677656"/>
          </a:xfrm>
          <a:prstGeom prst="rect">
            <a:avLst/>
          </a:prstGeom>
          <a:noFill/>
        </p:spPr>
        <p:txBody>
          <a:bodyPr wrap="square" rtlCol="0">
            <a:spAutoFit/>
          </a:bodyPr>
          <a:lstStyle/>
          <a:p>
            <a:pPr algn="ctr"/>
            <a:r>
              <a:rPr lang="ru-RU" sz="2800" b="1" dirty="0" smtClean="0">
                <a:solidFill>
                  <a:schemeClr val="tx1"/>
                </a:solidFill>
                <a:latin typeface="Times New Roman" pitchFamily="18" charset="0"/>
                <a:cs typeface="Times New Roman" pitchFamily="18" charset="0"/>
              </a:rPr>
              <a:t>РАЗРАБОТКА ДИЗАЙН-ПРОЕКТОВ ПО ОБЩЕСТВЕННЫМ ТЕРРИТОРИЯМ</a:t>
            </a:r>
          </a:p>
          <a:p>
            <a:r>
              <a:rPr lang="ru-RU" sz="2800" b="1" dirty="0" smtClean="0">
                <a:solidFill>
                  <a:schemeClr val="tx1"/>
                </a:solidFill>
                <a:latin typeface="Times New Roman" pitchFamily="18" charset="0"/>
                <a:cs typeface="Times New Roman" pitchFamily="18" charset="0"/>
              </a:rPr>
              <a:t>354,15 тыс. рублей</a:t>
            </a:r>
          </a:p>
        </p:txBody>
      </p:sp>
      <p:sp>
        <p:nvSpPr>
          <p:cNvPr id="14" name="TextBox 13"/>
          <p:cNvSpPr txBox="1"/>
          <p:nvPr/>
        </p:nvSpPr>
        <p:spPr>
          <a:xfrm>
            <a:off x="876300" y="6677025"/>
            <a:ext cx="3771900" cy="1938992"/>
          </a:xfrm>
          <a:prstGeom prst="rect">
            <a:avLst/>
          </a:prstGeom>
          <a:noFill/>
        </p:spPr>
        <p:txBody>
          <a:bodyPr wrap="square" rtlCol="0">
            <a:spAutoFit/>
          </a:bodyPr>
          <a:lstStyle/>
          <a:p>
            <a:pPr algn="ctr"/>
            <a:r>
              <a:rPr lang="ru-RU" sz="2400" b="1" dirty="0" smtClean="0">
                <a:solidFill>
                  <a:schemeClr val="tx1"/>
                </a:solidFill>
                <a:latin typeface="Times New Roman" pitchFamily="18" charset="0"/>
                <a:cs typeface="Times New Roman" pitchFamily="18" charset="0"/>
              </a:rPr>
              <a:t>ОСУЩЕСТВЛЕНИЕ ДОРОЖНОЙ ДЕЯТЕЛЬНОСТИ</a:t>
            </a:r>
          </a:p>
          <a:p>
            <a:pPr algn="ctr"/>
            <a:endParaRPr lang="ru-RU" sz="2400" b="1" dirty="0" smtClean="0">
              <a:solidFill>
                <a:schemeClr val="tx1"/>
              </a:solidFill>
              <a:latin typeface="Times New Roman" pitchFamily="18" charset="0"/>
              <a:cs typeface="Times New Roman" pitchFamily="18" charset="0"/>
            </a:endParaRPr>
          </a:p>
          <a:p>
            <a:pPr algn="ctr"/>
            <a:r>
              <a:rPr lang="ru-RU" sz="2400" b="1" dirty="0" smtClean="0">
                <a:solidFill>
                  <a:schemeClr val="tx1"/>
                </a:solidFill>
                <a:latin typeface="Times New Roman" pitchFamily="18" charset="0"/>
                <a:cs typeface="Times New Roman" pitchFamily="18" charset="0"/>
              </a:rPr>
              <a:t>180 457,60 тыс. рублей</a:t>
            </a:r>
          </a:p>
        </p:txBody>
      </p:sp>
      <p:grpSp>
        <p:nvGrpSpPr>
          <p:cNvPr id="16" name="object 47"/>
          <p:cNvGrpSpPr/>
          <p:nvPr/>
        </p:nvGrpSpPr>
        <p:grpSpPr>
          <a:xfrm rot="1147281">
            <a:off x="7246453" y="5730881"/>
            <a:ext cx="2821186" cy="956846"/>
            <a:chOff x="2588005" y="5804004"/>
            <a:chExt cx="1755775" cy="1211580"/>
          </a:xfrm>
          <a:effectLst>
            <a:glow rad="228600">
              <a:schemeClr val="accent5">
                <a:satMod val="175000"/>
                <a:alpha val="40000"/>
              </a:schemeClr>
            </a:glow>
          </a:effectLst>
        </p:grpSpPr>
        <p:sp>
          <p:nvSpPr>
            <p:cNvPr id="17" name="object 48"/>
            <p:cNvSpPr/>
            <p:nvPr/>
          </p:nvSpPr>
          <p:spPr>
            <a:xfrm>
              <a:off x="2597530" y="5813529"/>
              <a:ext cx="1736725" cy="1192530"/>
            </a:xfrm>
            <a:custGeom>
              <a:avLst/>
              <a:gdLst/>
              <a:ahLst/>
              <a:cxnLst/>
              <a:rect l="l" t="t" r="r" b="b"/>
              <a:pathLst>
                <a:path w="1736725" h="1192529">
                  <a:moveTo>
                    <a:pt x="1630046" y="0"/>
                  </a:move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lnTo>
                    <a:pt x="1682952" y="487"/>
                  </a:lnTo>
                  <a:lnTo>
                    <a:pt x="1630046" y="0"/>
                  </a:lnTo>
                  <a:close/>
                </a:path>
              </a:pathLst>
            </a:custGeom>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18" name="object 49"/>
            <p:cNvSpPr/>
            <p:nvPr/>
          </p:nvSpPr>
          <p:spPr>
            <a:xfrm>
              <a:off x="2597530" y="5813529"/>
              <a:ext cx="1736725" cy="1192530"/>
            </a:xfrm>
            <a:custGeom>
              <a:avLst/>
              <a:gdLst/>
              <a:ahLst/>
              <a:cxnLst/>
              <a:rect l="l" t="t" r="r" b="b"/>
              <a:pathLst>
                <a:path w="1736725" h="1192529">
                  <a:moveTo>
                    <a:pt x="1736470" y="2181"/>
                  </a:moveTo>
                  <a:lnTo>
                    <a:pt x="1682952" y="487"/>
                  </a:lnTo>
                  <a:lnTo>
                    <a:pt x="1630046" y="0"/>
                  </a:ln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close/>
                </a:path>
              </a:pathLst>
            </a:custGeom>
            <a:ln/>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grpSp>
      <p:sp>
        <p:nvSpPr>
          <p:cNvPr id="19" name="Овал 18"/>
          <p:cNvSpPr/>
          <p:nvPr/>
        </p:nvSpPr>
        <p:spPr>
          <a:xfrm>
            <a:off x="4591050" y="6238874"/>
            <a:ext cx="3733800" cy="3552825"/>
          </a:xfrm>
          <a:prstGeom prst="ellipse">
            <a:avLst/>
          </a:prstGeom>
          <a:blipFill>
            <a:blip r:embed="rId6"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20" name="object 47"/>
          <p:cNvGrpSpPr/>
          <p:nvPr/>
        </p:nvGrpSpPr>
        <p:grpSpPr>
          <a:xfrm rot="14889980">
            <a:off x="618088" y="10280393"/>
            <a:ext cx="2384689" cy="1378688"/>
            <a:chOff x="2588005" y="5804004"/>
            <a:chExt cx="1755775" cy="1211580"/>
          </a:xfrm>
          <a:effectLst>
            <a:glow rad="228600">
              <a:schemeClr val="accent5">
                <a:satMod val="175000"/>
                <a:alpha val="40000"/>
              </a:schemeClr>
            </a:glow>
          </a:effectLst>
        </p:grpSpPr>
        <p:sp>
          <p:nvSpPr>
            <p:cNvPr id="21" name="object 48"/>
            <p:cNvSpPr/>
            <p:nvPr/>
          </p:nvSpPr>
          <p:spPr>
            <a:xfrm>
              <a:off x="2597530" y="5813529"/>
              <a:ext cx="1736725" cy="1192530"/>
            </a:xfrm>
            <a:custGeom>
              <a:avLst/>
              <a:gdLst/>
              <a:ahLst/>
              <a:cxnLst/>
              <a:rect l="l" t="t" r="r" b="b"/>
              <a:pathLst>
                <a:path w="1736725" h="1192529">
                  <a:moveTo>
                    <a:pt x="1630046" y="0"/>
                  </a:move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lnTo>
                    <a:pt x="1682952" y="487"/>
                  </a:lnTo>
                  <a:lnTo>
                    <a:pt x="1630046" y="0"/>
                  </a:lnTo>
                  <a:close/>
                </a:path>
              </a:pathLst>
            </a:custGeom>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22" name="object 49"/>
            <p:cNvSpPr/>
            <p:nvPr/>
          </p:nvSpPr>
          <p:spPr>
            <a:xfrm>
              <a:off x="2597530" y="5813529"/>
              <a:ext cx="1736725" cy="1192530"/>
            </a:xfrm>
            <a:custGeom>
              <a:avLst/>
              <a:gdLst/>
              <a:ahLst/>
              <a:cxnLst/>
              <a:rect l="l" t="t" r="r" b="b"/>
              <a:pathLst>
                <a:path w="1736725" h="1192529">
                  <a:moveTo>
                    <a:pt x="1736470" y="2181"/>
                  </a:moveTo>
                  <a:lnTo>
                    <a:pt x="1682952" y="487"/>
                  </a:lnTo>
                  <a:lnTo>
                    <a:pt x="1630046" y="0"/>
                  </a:ln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close/>
                </a:path>
              </a:pathLst>
            </a:custGeom>
            <a:ln/>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grpSp>
      <p:grpSp>
        <p:nvGrpSpPr>
          <p:cNvPr id="23" name="object 47"/>
          <p:cNvGrpSpPr/>
          <p:nvPr/>
        </p:nvGrpSpPr>
        <p:grpSpPr>
          <a:xfrm rot="11647511">
            <a:off x="10444577" y="11606739"/>
            <a:ext cx="2596944" cy="1144787"/>
            <a:chOff x="2588005" y="5804004"/>
            <a:chExt cx="1755775" cy="1211580"/>
          </a:xfrm>
          <a:effectLst>
            <a:glow rad="228600">
              <a:schemeClr val="accent5">
                <a:satMod val="175000"/>
                <a:alpha val="40000"/>
              </a:schemeClr>
            </a:glow>
          </a:effectLst>
        </p:grpSpPr>
        <p:sp>
          <p:nvSpPr>
            <p:cNvPr id="24" name="object 48"/>
            <p:cNvSpPr/>
            <p:nvPr/>
          </p:nvSpPr>
          <p:spPr>
            <a:xfrm>
              <a:off x="2597530" y="5813529"/>
              <a:ext cx="1736725" cy="1192530"/>
            </a:xfrm>
            <a:custGeom>
              <a:avLst/>
              <a:gdLst/>
              <a:ahLst/>
              <a:cxnLst/>
              <a:rect l="l" t="t" r="r" b="b"/>
              <a:pathLst>
                <a:path w="1736725" h="1192529">
                  <a:moveTo>
                    <a:pt x="1630046" y="0"/>
                  </a:move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lnTo>
                    <a:pt x="1682952" y="487"/>
                  </a:lnTo>
                  <a:lnTo>
                    <a:pt x="1630046" y="0"/>
                  </a:lnTo>
                  <a:close/>
                </a:path>
              </a:pathLst>
            </a:custGeom>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25" name="object 49"/>
            <p:cNvSpPr/>
            <p:nvPr/>
          </p:nvSpPr>
          <p:spPr>
            <a:xfrm>
              <a:off x="2597530" y="5813529"/>
              <a:ext cx="1736725" cy="1192530"/>
            </a:xfrm>
            <a:custGeom>
              <a:avLst/>
              <a:gdLst/>
              <a:ahLst/>
              <a:cxnLst/>
              <a:rect l="l" t="t" r="r" b="b"/>
              <a:pathLst>
                <a:path w="1736725" h="1192529">
                  <a:moveTo>
                    <a:pt x="1736470" y="2181"/>
                  </a:moveTo>
                  <a:lnTo>
                    <a:pt x="1682952" y="487"/>
                  </a:lnTo>
                  <a:lnTo>
                    <a:pt x="1630046" y="0"/>
                  </a:ln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close/>
                </a:path>
              </a:pathLst>
            </a:custGeom>
            <a:ln/>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grpSp>
      <p:sp>
        <p:nvSpPr>
          <p:cNvPr id="27" name="Овал 26"/>
          <p:cNvSpPr/>
          <p:nvPr/>
        </p:nvSpPr>
        <p:spPr>
          <a:xfrm>
            <a:off x="13125450" y="9963150"/>
            <a:ext cx="3657600" cy="3467100"/>
          </a:xfrm>
          <a:prstGeom prst="ellipse">
            <a:avLst/>
          </a:prstGeom>
          <a:blipFill dpi="0" rotWithShape="1">
            <a:blip r:embed="rId7"/>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8" name="TextBox 27"/>
          <p:cNvSpPr txBox="1"/>
          <p:nvPr/>
        </p:nvSpPr>
        <p:spPr>
          <a:xfrm>
            <a:off x="16592550" y="10258425"/>
            <a:ext cx="3676650" cy="2677656"/>
          </a:xfrm>
          <a:prstGeom prst="rect">
            <a:avLst/>
          </a:prstGeom>
          <a:noFill/>
        </p:spPr>
        <p:txBody>
          <a:bodyPr wrap="square" rtlCol="0">
            <a:spAutoFit/>
          </a:bodyPr>
          <a:lstStyle/>
          <a:p>
            <a:pPr algn="ctr"/>
            <a:r>
              <a:rPr lang="ru-RU" sz="2800" b="1" dirty="0" smtClean="0">
                <a:solidFill>
                  <a:schemeClr val="tx1"/>
                </a:solidFill>
                <a:latin typeface="Times New Roman" pitchFamily="18" charset="0"/>
                <a:cs typeface="Times New Roman" pitchFamily="18" charset="0"/>
              </a:rPr>
              <a:t>БЛАГОУСТРОЙСТВО ПАРКА КУЛЬТУРЫ И ОТДЫХА</a:t>
            </a:r>
          </a:p>
          <a:p>
            <a:pPr algn="ctr"/>
            <a:endParaRPr lang="ru-RU" sz="2800" b="1" dirty="0" smtClean="0">
              <a:solidFill>
                <a:schemeClr val="tx1"/>
              </a:solidFill>
              <a:latin typeface="Times New Roman" pitchFamily="18" charset="0"/>
              <a:cs typeface="Times New Roman" pitchFamily="18" charset="0"/>
            </a:endParaRPr>
          </a:p>
          <a:p>
            <a:pPr algn="ctr"/>
            <a:r>
              <a:rPr lang="ru-RU" sz="2800" b="1" dirty="0" smtClean="0">
                <a:solidFill>
                  <a:schemeClr val="tx1"/>
                </a:solidFill>
                <a:latin typeface="Times New Roman" pitchFamily="18" charset="0"/>
                <a:cs typeface="Times New Roman" pitchFamily="18" charset="0"/>
              </a:rPr>
              <a:t>50 445,29 тыс. рублей</a:t>
            </a:r>
          </a:p>
        </p:txBody>
      </p:sp>
      <p:sp>
        <p:nvSpPr>
          <p:cNvPr id="29" name="object 10"/>
          <p:cNvSpPr txBox="1"/>
          <p:nvPr/>
        </p:nvSpPr>
        <p:spPr>
          <a:xfrm>
            <a:off x="3086100" y="0"/>
            <a:ext cx="20288250" cy="1674176"/>
          </a:xfrm>
          <a:prstGeom prst="rect">
            <a:avLst/>
          </a:prstGeom>
        </p:spPr>
        <p:txBody>
          <a:bodyPr vert="horz" wrap="square" lIns="0" tIns="12065" rIns="0" bIns="0" rtlCol="0">
            <a:spAutoFit/>
          </a:bodyPr>
          <a:lstStyle/>
          <a:p>
            <a:pPr lvl="0" algn="ctr"/>
            <a:r>
              <a:rPr lang="ru-RU" sz="5400" b="1" i="1" dirty="0" smtClean="0">
                <a:solidFill>
                  <a:srgbClr val="0033CC"/>
                </a:solidFill>
                <a:effectLst>
                  <a:outerShdw blurRad="38100" dist="38100" dir="2700000" algn="tl">
                    <a:srgbClr val="000000">
                      <a:alpha val="43137"/>
                    </a:srgbClr>
                  </a:outerShdw>
                </a:effectLst>
                <a:latin typeface="Times New Roman" pitchFamily="18" charset="0"/>
                <a:cs typeface="Times New Roman" pitchFamily="18" charset="0"/>
              </a:rPr>
              <a:t>Реализация мероприятий в рамках подготовки празднования 200-летия города Минусинска в 2021 году</a:t>
            </a:r>
            <a:endParaRPr lang="ru-RU" sz="5400" b="1"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1" name="Овал 30"/>
          <p:cNvSpPr/>
          <p:nvPr/>
        </p:nvSpPr>
        <p:spPr>
          <a:xfrm>
            <a:off x="12420600" y="6267450"/>
            <a:ext cx="3467100" cy="3543300"/>
          </a:xfrm>
          <a:prstGeom prst="ellipse">
            <a:avLst/>
          </a:prstGeom>
          <a:blipFill>
            <a:blip r:embed="rId8"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2" name="TextBox 31"/>
          <p:cNvSpPr txBox="1"/>
          <p:nvPr/>
        </p:nvSpPr>
        <p:spPr>
          <a:xfrm>
            <a:off x="8896350" y="6562724"/>
            <a:ext cx="3714750" cy="2677656"/>
          </a:xfrm>
          <a:prstGeom prst="rect">
            <a:avLst/>
          </a:prstGeom>
          <a:noFill/>
        </p:spPr>
        <p:txBody>
          <a:bodyPr wrap="square" rtlCol="0">
            <a:spAutoFit/>
          </a:bodyPr>
          <a:lstStyle/>
          <a:p>
            <a:r>
              <a:rPr lang="ru-RU" sz="2800" b="1" dirty="0" smtClean="0">
                <a:solidFill>
                  <a:schemeClr val="tx1"/>
                </a:solidFill>
                <a:latin typeface="Times New Roman" pitchFamily="18" charset="0"/>
                <a:cs typeface="Times New Roman" pitchFamily="18" charset="0"/>
              </a:rPr>
              <a:t>КАПИТАЛЬНЫЙ РЕМОНТ АВТОМОБИЛЬНЫХ ДОРОГ</a:t>
            </a:r>
          </a:p>
          <a:p>
            <a:endParaRPr lang="ru-RU" sz="2800" b="1" dirty="0" smtClean="0">
              <a:solidFill>
                <a:schemeClr val="tx1"/>
              </a:solidFill>
              <a:latin typeface="Times New Roman" pitchFamily="18" charset="0"/>
              <a:cs typeface="Times New Roman" pitchFamily="18" charset="0"/>
            </a:endParaRPr>
          </a:p>
          <a:p>
            <a:r>
              <a:rPr lang="ru-RU" sz="2800" b="1" dirty="0" smtClean="0">
                <a:solidFill>
                  <a:schemeClr val="tx1"/>
                </a:solidFill>
                <a:latin typeface="Times New Roman" pitchFamily="18" charset="0"/>
                <a:cs typeface="Times New Roman" pitchFamily="18" charset="0"/>
              </a:rPr>
              <a:t>28 803,80 тыс. рублей</a:t>
            </a:r>
          </a:p>
        </p:txBody>
      </p:sp>
      <p:sp>
        <p:nvSpPr>
          <p:cNvPr id="44" name="Овал 43"/>
          <p:cNvSpPr/>
          <p:nvPr/>
        </p:nvSpPr>
        <p:spPr>
          <a:xfrm>
            <a:off x="2952750" y="9982200"/>
            <a:ext cx="3619500" cy="3505200"/>
          </a:xfrm>
          <a:prstGeom prst="ellipse">
            <a:avLst/>
          </a:prstGeom>
          <a:blipFill dpi="0" rotWithShape="1">
            <a:blip r:embed="rId9" cstate="print"/>
            <a:srcRect/>
            <a:stretch>
              <a:fillRect l="2000" t="-27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5" name="TextBox 44"/>
          <p:cNvSpPr txBox="1"/>
          <p:nvPr/>
        </p:nvSpPr>
        <p:spPr>
          <a:xfrm>
            <a:off x="6534150" y="10467975"/>
            <a:ext cx="3486150" cy="2308324"/>
          </a:xfrm>
          <a:prstGeom prst="rect">
            <a:avLst/>
          </a:prstGeom>
          <a:noFill/>
        </p:spPr>
        <p:txBody>
          <a:bodyPr wrap="square" rtlCol="0">
            <a:spAutoFit/>
          </a:bodyPr>
          <a:lstStyle/>
          <a:p>
            <a:pPr algn="ctr"/>
            <a:r>
              <a:rPr lang="ru-RU" sz="2400" b="1" dirty="0" smtClean="0">
                <a:solidFill>
                  <a:schemeClr val="tx1"/>
                </a:solidFill>
                <a:latin typeface="Times New Roman" pitchFamily="18" charset="0"/>
                <a:cs typeface="Times New Roman" pitchFamily="18" charset="0"/>
              </a:rPr>
              <a:t>БЛАГОУСТРОЙСТВО ОБЩЕСТВЕННОГО ПРОСТРАНСТВА АЛЛЕИ КРЕТОВА</a:t>
            </a:r>
          </a:p>
          <a:p>
            <a:pPr algn="ctr"/>
            <a:endParaRPr lang="ru-RU" sz="2400" b="1" dirty="0" smtClean="0">
              <a:solidFill>
                <a:schemeClr val="tx1"/>
              </a:solidFill>
              <a:latin typeface="Times New Roman" pitchFamily="18" charset="0"/>
              <a:cs typeface="Times New Roman" pitchFamily="18" charset="0"/>
            </a:endParaRPr>
          </a:p>
          <a:p>
            <a:r>
              <a:rPr lang="ru-RU" sz="2400" b="1" dirty="0" smtClean="0">
                <a:solidFill>
                  <a:schemeClr val="tx1"/>
                </a:solidFill>
                <a:latin typeface="Times New Roman" pitchFamily="18" charset="0"/>
                <a:cs typeface="Times New Roman" pitchFamily="18" charset="0"/>
              </a:rPr>
              <a:t>    19 857,44</a:t>
            </a:r>
            <a:r>
              <a:rPr lang="en-US" sz="2400" b="1" dirty="0" smtClean="0">
                <a:solidFill>
                  <a:schemeClr val="tx1"/>
                </a:solidFill>
                <a:latin typeface="Times New Roman" pitchFamily="18" charset="0"/>
                <a:cs typeface="Times New Roman" pitchFamily="18" charset="0"/>
              </a:rPr>
              <a:t> </a:t>
            </a:r>
            <a:r>
              <a:rPr lang="ru-RU" sz="2400" b="1" dirty="0" smtClean="0">
                <a:solidFill>
                  <a:schemeClr val="tx1"/>
                </a:solidFill>
                <a:latin typeface="Times New Roman" pitchFamily="18" charset="0"/>
                <a:cs typeface="Times New Roman" pitchFamily="18" charset="0"/>
              </a:rPr>
              <a:t>тыс. рублей</a:t>
            </a:r>
          </a:p>
        </p:txBody>
      </p:sp>
      <p:sp>
        <p:nvSpPr>
          <p:cNvPr id="47" name="Скругленный прямоугольник 46"/>
          <p:cNvSpPr/>
          <p:nvPr/>
        </p:nvSpPr>
        <p:spPr>
          <a:xfrm>
            <a:off x="9296400" y="236220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5" name="Овал 34"/>
          <p:cNvSpPr/>
          <p:nvPr/>
        </p:nvSpPr>
        <p:spPr>
          <a:xfrm>
            <a:off x="8477250" y="2343150"/>
            <a:ext cx="3409950" cy="3562350"/>
          </a:xfrm>
          <a:prstGeom prst="ellipse">
            <a:avLst/>
          </a:prstGeom>
          <a:blipFill>
            <a:blip r:embed="rId10"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4" name="TextBox 33"/>
          <p:cNvSpPr txBox="1"/>
          <p:nvPr/>
        </p:nvSpPr>
        <p:spPr>
          <a:xfrm>
            <a:off x="11811000" y="2581275"/>
            <a:ext cx="3390900" cy="3046988"/>
          </a:xfrm>
          <a:prstGeom prst="rect">
            <a:avLst/>
          </a:prstGeom>
          <a:noFill/>
        </p:spPr>
        <p:txBody>
          <a:bodyPr wrap="square" rtlCol="0">
            <a:spAutoFit/>
          </a:bodyPr>
          <a:lstStyle/>
          <a:p>
            <a:pPr algn="ctr"/>
            <a:r>
              <a:rPr lang="ru-RU" sz="2400" b="1" dirty="0" smtClean="0">
                <a:solidFill>
                  <a:schemeClr val="tx1"/>
                </a:solidFill>
                <a:latin typeface="Times New Roman" pitchFamily="18" charset="0"/>
                <a:cs typeface="Times New Roman" pitchFamily="18" charset="0"/>
              </a:rPr>
              <a:t>РАЗРАБОТКУ 7 НАУЧНО-ПРОЕКТНЫХ ДОКУМЕНТАЦИЙ ОБЪЕКТА КУЛЬТУРНОГО НАСЛЕДИЯ</a:t>
            </a:r>
          </a:p>
          <a:p>
            <a:pPr algn="ctr"/>
            <a:r>
              <a:rPr lang="ru-RU" sz="2400" b="1" dirty="0" smtClean="0">
                <a:solidFill>
                  <a:schemeClr val="tx1"/>
                </a:solidFill>
                <a:latin typeface="Times New Roman" pitchFamily="18" charset="0"/>
                <a:cs typeface="Times New Roman" pitchFamily="18" charset="0"/>
              </a:rPr>
              <a:t>5 846,86 тыс. рублей</a:t>
            </a:r>
          </a:p>
        </p:txBody>
      </p:sp>
      <p:sp>
        <p:nvSpPr>
          <p:cNvPr id="48" name="Скругленный прямоугольник 47"/>
          <p:cNvSpPr/>
          <p:nvPr/>
        </p:nvSpPr>
        <p:spPr>
          <a:xfrm>
            <a:off x="16744950" y="2324100"/>
            <a:ext cx="6134100" cy="346710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1" name="TextBox 40"/>
          <p:cNvSpPr txBox="1"/>
          <p:nvPr/>
        </p:nvSpPr>
        <p:spPr>
          <a:xfrm>
            <a:off x="19354800" y="2505075"/>
            <a:ext cx="3390900" cy="3108543"/>
          </a:xfrm>
          <a:prstGeom prst="rect">
            <a:avLst/>
          </a:prstGeom>
          <a:noFill/>
        </p:spPr>
        <p:txBody>
          <a:bodyPr wrap="square" rtlCol="0">
            <a:spAutoFit/>
          </a:bodyPr>
          <a:lstStyle/>
          <a:p>
            <a:pPr algn="ctr"/>
            <a:r>
              <a:rPr lang="ru-RU" sz="2800" b="1" dirty="0" smtClean="0">
                <a:solidFill>
                  <a:schemeClr val="tx1"/>
                </a:solidFill>
                <a:latin typeface="Times New Roman" pitchFamily="18" charset="0"/>
                <a:cs typeface="Times New Roman" pitchFamily="18" charset="0"/>
              </a:rPr>
              <a:t>РАБОТЫ ПО СОХРАНЕНИЮ 7 ОБЪЕКТОВ КУЛЬТУРНОГО НАСЛЕДИЯ </a:t>
            </a:r>
          </a:p>
          <a:p>
            <a:pPr algn="ctr"/>
            <a:r>
              <a:rPr lang="ru-RU" sz="2800" b="1" dirty="0" smtClean="0">
                <a:solidFill>
                  <a:schemeClr val="tx1"/>
                </a:solidFill>
                <a:latin typeface="Times New Roman" pitchFamily="18" charset="0"/>
                <a:cs typeface="Times New Roman" pitchFamily="18" charset="0"/>
              </a:rPr>
              <a:t>68 887,04 тыс. рублей</a:t>
            </a:r>
          </a:p>
        </p:txBody>
      </p:sp>
      <p:sp>
        <p:nvSpPr>
          <p:cNvPr id="42" name="Овал 41"/>
          <p:cNvSpPr/>
          <p:nvPr/>
        </p:nvSpPr>
        <p:spPr>
          <a:xfrm>
            <a:off x="15887700" y="2305050"/>
            <a:ext cx="3505200" cy="3581400"/>
          </a:xfrm>
          <a:prstGeom prst="ellipse">
            <a:avLst/>
          </a:prstGeom>
          <a:blipFill>
            <a:blip r:embed="rId11"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50" name="object 47"/>
          <p:cNvGrpSpPr/>
          <p:nvPr/>
        </p:nvGrpSpPr>
        <p:grpSpPr>
          <a:xfrm rot="12181646">
            <a:off x="14149034" y="5182915"/>
            <a:ext cx="2779296" cy="1333791"/>
            <a:chOff x="2588005" y="5804004"/>
            <a:chExt cx="1755775" cy="1211580"/>
          </a:xfrm>
          <a:effectLst>
            <a:glow rad="228600">
              <a:schemeClr val="accent5">
                <a:satMod val="175000"/>
                <a:alpha val="40000"/>
              </a:schemeClr>
            </a:glow>
          </a:effectLst>
        </p:grpSpPr>
        <p:sp>
          <p:nvSpPr>
            <p:cNvPr id="51" name="object 48"/>
            <p:cNvSpPr/>
            <p:nvPr/>
          </p:nvSpPr>
          <p:spPr>
            <a:xfrm>
              <a:off x="2597530" y="5813529"/>
              <a:ext cx="1736725" cy="1192530"/>
            </a:xfrm>
            <a:custGeom>
              <a:avLst/>
              <a:gdLst/>
              <a:ahLst/>
              <a:cxnLst/>
              <a:rect l="l" t="t" r="r" b="b"/>
              <a:pathLst>
                <a:path w="1736725" h="1192529">
                  <a:moveTo>
                    <a:pt x="1630046" y="0"/>
                  </a:move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lnTo>
                    <a:pt x="1682952" y="487"/>
                  </a:lnTo>
                  <a:lnTo>
                    <a:pt x="1630046" y="0"/>
                  </a:lnTo>
                  <a:close/>
                </a:path>
              </a:pathLst>
            </a:custGeom>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sp>
          <p:nvSpPr>
            <p:cNvPr id="52" name="object 49"/>
            <p:cNvSpPr/>
            <p:nvPr/>
          </p:nvSpPr>
          <p:spPr>
            <a:xfrm>
              <a:off x="2597530" y="5813529"/>
              <a:ext cx="1736725" cy="1192530"/>
            </a:xfrm>
            <a:custGeom>
              <a:avLst/>
              <a:gdLst/>
              <a:ahLst/>
              <a:cxnLst/>
              <a:rect l="l" t="t" r="r" b="b"/>
              <a:pathLst>
                <a:path w="1736725" h="1192529">
                  <a:moveTo>
                    <a:pt x="1736470" y="2181"/>
                  </a:moveTo>
                  <a:lnTo>
                    <a:pt x="1682952" y="487"/>
                  </a:lnTo>
                  <a:lnTo>
                    <a:pt x="1630046" y="0"/>
                  </a:lnTo>
                  <a:lnTo>
                    <a:pt x="1577751" y="717"/>
                  </a:lnTo>
                  <a:lnTo>
                    <a:pt x="1526069" y="2640"/>
                  </a:lnTo>
                  <a:lnTo>
                    <a:pt x="1474998" y="5769"/>
                  </a:lnTo>
                  <a:lnTo>
                    <a:pt x="1424539" y="10104"/>
                  </a:lnTo>
                  <a:lnTo>
                    <a:pt x="1374691" y="15644"/>
                  </a:lnTo>
                  <a:lnTo>
                    <a:pt x="1325456" y="22389"/>
                  </a:lnTo>
                  <a:lnTo>
                    <a:pt x="1276833" y="30340"/>
                  </a:lnTo>
                  <a:lnTo>
                    <a:pt x="1228822" y="39496"/>
                  </a:lnTo>
                  <a:lnTo>
                    <a:pt x="1181422" y="49858"/>
                  </a:lnTo>
                  <a:lnTo>
                    <a:pt x="1134635" y="61426"/>
                  </a:lnTo>
                  <a:lnTo>
                    <a:pt x="1088460" y="74198"/>
                  </a:lnTo>
                  <a:lnTo>
                    <a:pt x="1042897" y="88176"/>
                  </a:lnTo>
                  <a:lnTo>
                    <a:pt x="997946" y="103360"/>
                  </a:lnTo>
                  <a:lnTo>
                    <a:pt x="953607" y="119749"/>
                  </a:lnTo>
                  <a:lnTo>
                    <a:pt x="909880" y="137343"/>
                  </a:lnTo>
                  <a:lnTo>
                    <a:pt x="866766" y="156143"/>
                  </a:lnTo>
                  <a:lnTo>
                    <a:pt x="824264" y="176148"/>
                  </a:lnTo>
                  <a:lnTo>
                    <a:pt x="782374" y="197359"/>
                  </a:lnTo>
                  <a:lnTo>
                    <a:pt x="741097" y="219774"/>
                  </a:lnTo>
                  <a:lnTo>
                    <a:pt x="700432" y="243395"/>
                  </a:lnTo>
                  <a:lnTo>
                    <a:pt x="660379" y="268222"/>
                  </a:lnTo>
                  <a:lnTo>
                    <a:pt x="620938" y="294253"/>
                  </a:lnTo>
                  <a:lnTo>
                    <a:pt x="582111" y="321490"/>
                  </a:lnTo>
                  <a:lnTo>
                    <a:pt x="543895" y="349932"/>
                  </a:lnTo>
                  <a:lnTo>
                    <a:pt x="506292" y="379580"/>
                  </a:lnTo>
                  <a:lnTo>
                    <a:pt x="469302" y="410432"/>
                  </a:lnTo>
                  <a:lnTo>
                    <a:pt x="432924" y="442490"/>
                  </a:lnTo>
                  <a:lnTo>
                    <a:pt x="397159" y="475753"/>
                  </a:lnTo>
                  <a:lnTo>
                    <a:pt x="362006" y="510221"/>
                  </a:lnTo>
                  <a:lnTo>
                    <a:pt x="327466" y="545894"/>
                  </a:lnTo>
                  <a:lnTo>
                    <a:pt x="293538" y="582772"/>
                  </a:lnTo>
                  <a:lnTo>
                    <a:pt x="260224" y="620856"/>
                  </a:lnTo>
                  <a:lnTo>
                    <a:pt x="227522" y="660144"/>
                  </a:lnTo>
                  <a:lnTo>
                    <a:pt x="195433" y="700638"/>
                  </a:lnTo>
                  <a:lnTo>
                    <a:pt x="163956" y="742337"/>
                  </a:lnTo>
                  <a:lnTo>
                    <a:pt x="0" y="666264"/>
                  </a:lnTo>
                  <a:lnTo>
                    <a:pt x="87249" y="1191917"/>
                  </a:lnTo>
                  <a:lnTo>
                    <a:pt x="586105" y="938171"/>
                  </a:lnTo>
                  <a:lnTo>
                    <a:pt x="422148" y="862098"/>
                  </a:lnTo>
                  <a:lnTo>
                    <a:pt x="444580" y="819154"/>
                  </a:lnTo>
                  <a:lnTo>
                    <a:pt x="467995" y="777280"/>
                  </a:lnTo>
                  <a:lnTo>
                    <a:pt x="492394" y="736476"/>
                  </a:lnTo>
                  <a:lnTo>
                    <a:pt x="517775" y="696741"/>
                  </a:lnTo>
                  <a:lnTo>
                    <a:pt x="544139" y="658077"/>
                  </a:lnTo>
                  <a:lnTo>
                    <a:pt x="571486" y="620482"/>
                  </a:lnTo>
                  <a:lnTo>
                    <a:pt x="599817" y="583957"/>
                  </a:lnTo>
                  <a:lnTo>
                    <a:pt x="629130" y="548502"/>
                  </a:lnTo>
                  <a:lnTo>
                    <a:pt x="659427" y="514117"/>
                  </a:lnTo>
                  <a:lnTo>
                    <a:pt x="690706" y="480801"/>
                  </a:lnTo>
                  <a:lnTo>
                    <a:pt x="722969" y="448556"/>
                  </a:lnTo>
                  <a:lnTo>
                    <a:pt x="756215" y="417380"/>
                  </a:lnTo>
                  <a:lnTo>
                    <a:pt x="790445" y="387274"/>
                  </a:lnTo>
                  <a:lnTo>
                    <a:pt x="825657" y="358238"/>
                  </a:lnTo>
                  <a:lnTo>
                    <a:pt x="861854" y="330272"/>
                  </a:lnTo>
                  <a:lnTo>
                    <a:pt x="899033" y="303375"/>
                  </a:lnTo>
                  <a:lnTo>
                    <a:pt x="937196" y="277549"/>
                  </a:lnTo>
                  <a:lnTo>
                    <a:pt x="976342" y="252792"/>
                  </a:lnTo>
                  <a:lnTo>
                    <a:pt x="1016472" y="229105"/>
                  </a:lnTo>
                  <a:lnTo>
                    <a:pt x="1057586" y="206488"/>
                  </a:lnTo>
                  <a:lnTo>
                    <a:pt x="1099683" y="184941"/>
                  </a:lnTo>
                  <a:lnTo>
                    <a:pt x="1142764" y="164463"/>
                  </a:lnTo>
                  <a:lnTo>
                    <a:pt x="1186828" y="145056"/>
                  </a:lnTo>
                  <a:lnTo>
                    <a:pt x="1231876" y="126718"/>
                  </a:lnTo>
                  <a:lnTo>
                    <a:pt x="1277908" y="109450"/>
                  </a:lnTo>
                  <a:lnTo>
                    <a:pt x="1324924" y="93252"/>
                  </a:lnTo>
                  <a:lnTo>
                    <a:pt x="1372923" y="78123"/>
                  </a:lnTo>
                  <a:lnTo>
                    <a:pt x="1421907" y="64065"/>
                  </a:lnTo>
                  <a:lnTo>
                    <a:pt x="1471874" y="51076"/>
                  </a:lnTo>
                  <a:lnTo>
                    <a:pt x="1522825" y="39158"/>
                  </a:lnTo>
                  <a:lnTo>
                    <a:pt x="1574761" y="28309"/>
                  </a:lnTo>
                  <a:lnTo>
                    <a:pt x="1627680" y="18530"/>
                  </a:lnTo>
                  <a:lnTo>
                    <a:pt x="1681583" y="9820"/>
                  </a:lnTo>
                  <a:lnTo>
                    <a:pt x="1736470" y="2181"/>
                  </a:lnTo>
                  <a:close/>
                </a:path>
              </a:pathLst>
            </a:custGeom>
            <a:ln/>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grpSp>
      <p:sp>
        <p:nvSpPr>
          <p:cNvPr id="15" name="object 60"/>
          <p:cNvSpPr/>
          <p:nvPr/>
        </p:nvSpPr>
        <p:spPr>
          <a:xfrm rot="11449910">
            <a:off x="14145162" y="9299700"/>
            <a:ext cx="2629117" cy="1107232"/>
          </a:xfrm>
          <a:custGeom>
            <a:avLst/>
            <a:gdLst/>
            <a:ahLst/>
            <a:cxnLst/>
            <a:rect l="l" t="t" r="r" b="b"/>
            <a:pathLst>
              <a:path w="1870709" h="1144270">
                <a:moveTo>
                  <a:pt x="1465707" y="0"/>
                </a:moveTo>
                <a:lnTo>
                  <a:pt x="1446149" y="179704"/>
                </a:lnTo>
                <a:lnTo>
                  <a:pt x="1394176" y="185118"/>
                </a:lnTo>
                <a:lnTo>
                  <a:pt x="1342919" y="191677"/>
                </a:lnTo>
                <a:lnTo>
                  <a:pt x="1292379" y="199384"/>
                </a:lnTo>
                <a:lnTo>
                  <a:pt x="1242556" y="208237"/>
                </a:lnTo>
                <a:lnTo>
                  <a:pt x="1193448" y="218236"/>
                </a:lnTo>
                <a:lnTo>
                  <a:pt x="1145057" y="229383"/>
                </a:lnTo>
                <a:lnTo>
                  <a:pt x="1097381" y="241676"/>
                </a:lnTo>
                <a:lnTo>
                  <a:pt x="1050422" y="255115"/>
                </a:lnTo>
                <a:lnTo>
                  <a:pt x="1004180" y="269702"/>
                </a:lnTo>
                <a:lnTo>
                  <a:pt x="958653" y="285435"/>
                </a:lnTo>
                <a:lnTo>
                  <a:pt x="913842" y="302315"/>
                </a:lnTo>
                <a:lnTo>
                  <a:pt x="869747" y="320342"/>
                </a:lnTo>
                <a:lnTo>
                  <a:pt x="826368" y="339516"/>
                </a:lnTo>
                <a:lnTo>
                  <a:pt x="783706" y="359836"/>
                </a:lnTo>
                <a:lnTo>
                  <a:pt x="741759" y="381303"/>
                </a:lnTo>
                <a:lnTo>
                  <a:pt x="700528" y="403918"/>
                </a:lnTo>
                <a:lnTo>
                  <a:pt x="660013" y="427679"/>
                </a:lnTo>
                <a:lnTo>
                  <a:pt x="620214" y="452586"/>
                </a:lnTo>
                <a:lnTo>
                  <a:pt x="581130" y="478641"/>
                </a:lnTo>
                <a:lnTo>
                  <a:pt x="542763" y="505843"/>
                </a:lnTo>
                <a:lnTo>
                  <a:pt x="505111" y="534191"/>
                </a:lnTo>
                <a:lnTo>
                  <a:pt x="468175" y="563687"/>
                </a:lnTo>
                <a:lnTo>
                  <a:pt x="431954" y="594329"/>
                </a:lnTo>
                <a:lnTo>
                  <a:pt x="396450" y="626119"/>
                </a:lnTo>
                <a:lnTo>
                  <a:pt x="361660" y="659055"/>
                </a:lnTo>
                <a:lnTo>
                  <a:pt x="327587" y="693138"/>
                </a:lnTo>
                <a:lnTo>
                  <a:pt x="294229" y="728369"/>
                </a:lnTo>
                <a:lnTo>
                  <a:pt x="261587" y="764746"/>
                </a:lnTo>
                <a:lnTo>
                  <a:pt x="229660" y="802271"/>
                </a:lnTo>
                <a:lnTo>
                  <a:pt x="198448" y="840942"/>
                </a:lnTo>
                <a:lnTo>
                  <a:pt x="167952" y="880761"/>
                </a:lnTo>
                <a:lnTo>
                  <a:pt x="138172" y="921726"/>
                </a:lnTo>
                <a:lnTo>
                  <a:pt x="109107" y="963839"/>
                </a:lnTo>
                <a:lnTo>
                  <a:pt x="80757" y="1007099"/>
                </a:lnTo>
                <a:lnTo>
                  <a:pt x="53122" y="1051506"/>
                </a:lnTo>
                <a:lnTo>
                  <a:pt x="26203" y="1097060"/>
                </a:lnTo>
                <a:lnTo>
                  <a:pt x="0" y="1143761"/>
                </a:lnTo>
                <a:lnTo>
                  <a:pt x="34897" y="1100722"/>
                </a:lnTo>
                <a:lnTo>
                  <a:pt x="70201" y="1059077"/>
                </a:lnTo>
                <a:lnTo>
                  <a:pt x="105913" y="1018826"/>
                </a:lnTo>
                <a:lnTo>
                  <a:pt x="142032" y="979969"/>
                </a:lnTo>
                <a:lnTo>
                  <a:pt x="178559" y="942506"/>
                </a:lnTo>
                <a:lnTo>
                  <a:pt x="215494" y="906437"/>
                </a:lnTo>
                <a:lnTo>
                  <a:pt x="252836" y="871763"/>
                </a:lnTo>
                <a:lnTo>
                  <a:pt x="290586" y="838483"/>
                </a:lnTo>
                <a:lnTo>
                  <a:pt x="328743" y="806598"/>
                </a:lnTo>
                <a:lnTo>
                  <a:pt x="367308" y="776106"/>
                </a:lnTo>
                <a:lnTo>
                  <a:pt x="406281" y="747009"/>
                </a:lnTo>
                <a:lnTo>
                  <a:pt x="445662" y="719307"/>
                </a:lnTo>
                <a:lnTo>
                  <a:pt x="485451" y="692998"/>
                </a:lnTo>
                <a:lnTo>
                  <a:pt x="525647" y="668085"/>
                </a:lnTo>
                <a:lnTo>
                  <a:pt x="566251" y="644565"/>
                </a:lnTo>
                <a:lnTo>
                  <a:pt x="607264" y="622440"/>
                </a:lnTo>
                <a:lnTo>
                  <a:pt x="648684" y="601710"/>
                </a:lnTo>
                <a:lnTo>
                  <a:pt x="690512" y="582374"/>
                </a:lnTo>
                <a:lnTo>
                  <a:pt x="732748" y="564432"/>
                </a:lnTo>
                <a:lnTo>
                  <a:pt x="775393" y="547885"/>
                </a:lnTo>
                <a:lnTo>
                  <a:pt x="818445" y="532732"/>
                </a:lnTo>
                <a:lnTo>
                  <a:pt x="861906" y="518974"/>
                </a:lnTo>
                <a:lnTo>
                  <a:pt x="905775" y="506611"/>
                </a:lnTo>
                <a:lnTo>
                  <a:pt x="950052" y="495642"/>
                </a:lnTo>
                <a:lnTo>
                  <a:pt x="994738" y="486068"/>
                </a:lnTo>
                <a:lnTo>
                  <a:pt x="1039832" y="477888"/>
                </a:lnTo>
                <a:lnTo>
                  <a:pt x="1085334" y="471103"/>
                </a:lnTo>
                <a:lnTo>
                  <a:pt x="1131245" y="465713"/>
                </a:lnTo>
                <a:lnTo>
                  <a:pt x="1177564" y="461717"/>
                </a:lnTo>
                <a:lnTo>
                  <a:pt x="1224291" y="459117"/>
                </a:lnTo>
                <a:lnTo>
                  <a:pt x="1271428" y="457910"/>
                </a:lnTo>
                <a:lnTo>
                  <a:pt x="1318972" y="458099"/>
                </a:lnTo>
                <a:lnTo>
                  <a:pt x="1366926" y="459682"/>
                </a:lnTo>
                <a:lnTo>
                  <a:pt x="1415288" y="462660"/>
                </a:lnTo>
                <a:lnTo>
                  <a:pt x="1395730" y="642365"/>
                </a:lnTo>
                <a:lnTo>
                  <a:pt x="1870710" y="346201"/>
                </a:lnTo>
                <a:lnTo>
                  <a:pt x="1465707" y="0"/>
                </a:lnTo>
                <a:close/>
              </a:path>
            </a:pathLst>
          </a:custGeom>
          <a:effectLst>
            <a:glow rad="228600">
              <a:schemeClr val="accent5">
                <a:satMod val="175000"/>
                <a:alpha val="40000"/>
              </a:schemeClr>
            </a:glow>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wrap="square" lIns="0" tIns="0" rIns="0" bIns="0" rtlCol="0"/>
          <a:lstStyle/>
          <a:p>
            <a:endParaRPr dirty="0"/>
          </a:p>
        </p:txBody>
      </p:sp>
      <p:pic>
        <p:nvPicPr>
          <p:cNvPr id="64" name="Рисунок 63" descr="Описание: C:\Users\chk1\AppData\Local\Microsoft\Windows\Temporary Internet Files\Content.Outlook\76R87TIE\_Герб города Минусинска (3).png"/>
          <p:cNvPicPr/>
          <p:nvPr/>
        </p:nvPicPr>
        <p:blipFill>
          <a:blip r:embed="rId1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23850" y="228600"/>
            <a:ext cx="1543050" cy="22860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355"/>
        <p:cNvGrpSpPr/>
        <p:nvPr/>
      </p:nvGrpSpPr>
      <p:grpSpPr>
        <a:xfrm>
          <a:off x="0" y="0"/>
          <a:ext cx="0" cy="0"/>
          <a:chOff x="0" y="0"/>
          <a:chExt cx="0" cy="0"/>
        </a:xfrm>
      </p:grpSpPr>
      <p:sp>
        <p:nvSpPr>
          <p:cNvPr id="7" name="object 10"/>
          <p:cNvSpPr txBox="1"/>
          <p:nvPr/>
        </p:nvSpPr>
        <p:spPr>
          <a:xfrm>
            <a:off x="1238250" y="809624"/>
            <a:ext cx="22179298" cy="1489510"/>
          </a:xfrm>
          <a:prstGeom prst="rect">
            <a:avLst/>
          </a:prstGeom>
        </p:spPr>
        <p:txBody>
          <a:bodyPr vert="horz" wrap="square" lIns="0" tIns="12065" rIns="0" bIns="0" rtlCol="0">
            <a:spAutoFit/>
          </a:bodyPr>
          <a:lstStyle/>
          <a:p>
            <a:pPr marL="12700" marR="5080" indent="222250" algn="ctr">
              <a:lnSpc>
                <a:spcPct val="100000"/>
              </a:lnSpc>
              <a:spcBef>
                <a:spcPts val="95"/>
              </a:spcBef>
            </a:pPr>
            <a:r>
              <a:rPr lang="ru-RU" sz="4800" b="1" i="1" spc="-5" dirty="0" smtClean="0">
                <a:solidFill>
                  <a:srgbClr val="0033CC"/>
                </a:solidFill>
                <a:effectLst>
                  <a:outerShdw blurRad="38100" dist="38100" dir="2700000" algn="tl">
                    <a:srgbClr val="000000">
                      <a:alpha val="43137"/>
                    </a:srgbClr>
                  </a:outerShdw>
                </a:effectLst>
                <a:latin typeface="Times New Roman"/>
                <a:cs typeface="Times New Roman"/>
              </a:rPr>
              <a:t>ОБЪЕМ ПРИВЛЕЧЕННЫХ СРЕДСТВ СУБСИДИЙ ИЗ КРАЕВОГО БЮДЖЕТА</a:t>
            </a:r>
            <a:endParaRPr sz="4800" dirty="0">
              <a:solidFill>
                <a:srgbClr val="0033CC"/>
              </a:solidFill>
              <a:effectLst>
                <a:outerShdw blurRad="38100" dist="38100" dir="2700000" algn="tl">
                  <a:srgbClr val="000000">
                    <a:alpha val="43137"/>
                  </a:srgbClr>
                </a:outerShdw>
              </a:effectLst>
              <a:latin typeface="Times New Roman"/>
              <a:cs typeface="Times New Roman"/>
            </a:endParaRPr>
          </a:p>
        </p:txBody>
      </p:sp>
      <p:graphicFrame>
        <p:nvGraphicFramePr>
          <p:cNvPr id="9" name="Содержимое 3"/>
          <p:cNvGraphicFramePr>
            <a:graphicFrameLocks/>
          </p:cNvGraphicFramePr>
          <p:nvPr/>
        </p:nvGraphicFramePr>
        <p:xfrm>
          <a:off x="0" y="2666999"/>
          <a:ext cx="19716750" cy="110490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TextBox 5"/>
          <p:cNvSpPr txBox="1">
            <a:spLocks noChangeArrowheads="1"/>
          </p:cNvSpPr>
          <p:nvPr/>
        </p:nvSpPr>
        <p:spPr bwMode="auto">
          <a:xfrm rot="10800000" flipH="1" flipV="1">
            <a:off x="2133599" y="6032913"/>
            <a:ext cx="5778667" cy="830997"/>
          </a:xfrm>
          <a:prstGeom prst="rect">
            <a:avLst/>
          </a:prstGeom>
          <a:noFill/>
          <a:ln w="9525">
            <a:noFill/>
            <a:miter lim="800000"/>
            <a:headEnd/>
            <a:tailEnd/>
          </a:ln>
        </p:spPr>
        <p:txBody>
          <a:bodyPr wrap="square">
            <a:spAutoFit/>
          </a:bodyPr>
          <a:lstStyle/>
          <a:p>
            <a:pPr algn="ctr"/>
            <a:r>
              <a:rPr lang="ru-RU" sz="4800" b="1" dirty="0">
                <a:latin typeface="Times New Roman" pitchFamily="18" charset="0"/>
                <a:cs typeface="Times New Roman" pitchFamily="18" charset="0"/>
              </a:rPr>
              <a:t>Краевой бюджет</a:t>
            </a:r>
          </a:p>
        </p:txBody>
      </p:sp>
      <p:sp>
        <p:nvSpPr>
          <p:cNvPr id="11" name="TextBox 6"/>
          <p:cNvSpPr txBox="1">
            <a:spLocks noChangeArrowheads="1"/>
          </p:cNvSpPr>
          <p:nvPr/>
        </p:nvSpPr>
        <p:spPr bwMode="auto">
          <a:xfrm>
            <a:off x="10725150" y="9686924"/>
            <a:ext cx="5690317" cy="830997"/>
          </a:xfrm>
          <a:prstGeom prst="rect">
            <a:avLst/>
          </a:prstGeom>
          <a:noFill/>
          <a:ln w="9525">
            <a:noFill/>
            <a:miter lim="800000"/>
            <a:headEnd/>
            <a:tailEnd/>
          </a:ln>
        </p:spPr>
        <p:txBody>
          <a:bodyPr wrap="square">
            <a:spAutoFit/>
          </a:bodyPr>
          <a:lstStyle/>
          <a:p>
            <a:pPr algn="ctr"/>
            <a:r>
              <a:rPr lang="ru-RU" sz="4800" b="1" dirty="0">
                <a:latin typeface="Times New Roman" pitchFamily="18" charset="0"/>
                <a:cs typeface="Times New Roman" pitchFamily="18" charset="0"/>
              </a:rPr>
              <a:t>Городской бюджет</a:t>
            </a:r>
          </a:p>
        </p:txBody>
      </p:sp>
      <p:sp>
        <p:nvSpPr>
          <p:cNvPr id="12" name="Прямоугольник 11"/>
          <p:cNvSpPr/>
          <p:nvPr/>
        </p:nvSpPr>
        <p:spPr>
          <a:xfrm rot="21085805">
            <a:off x="2340899" y="7648716"/>
            <a:ext cx="14893343" cy="1290356"/>
          </a:xfrm>
          <a:prstGeom prst="rect">
            <a:avLst/>
          </a:prstGeom>
          <a:solidFill>
            <a:schemeClr val="accent2">
              <a:lumMod val="75000"/>
            </a:schemeClr>
          </a:solidFill>
        </p:spPr>
        <p:style>
          <a:lnRef idx="0">
            <a:schemeClr val="accent1"/>
          </a:lnRef>
          <a:fillRef idx="3">
            <a:schemeClr val="accent1"/>
          </a:fillRef>
          <a:effectRef idx="3">
            <a:schemeClr val="accent1"/>
          </a:effectRef>
          <a:fontRef idx="minor">
            <a:schemeClr val="lt1"/>
          </a:fontRef>
        </p:style>
        <p:txBody>
          <a:bodyPr anchor="ctr"/>
          <a:lstStyle/>
          <a:p>
            <a:pPr algn="ctr">
              <a:defRPr/>
            </a:pPr>
            <a:r>
              <a:rPr lang="ru-RU" sz="6000" b="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Софинансирование</a:t>
            </a:r>
          </a:p>
        </p:txBody>
      </p:sp>
      <p:sp>
        <p:nvSpPr>
          <p:cNvPr id="14" name="Овал 13"/>
          <p:cNvSpPr/>
          <p:nvPr/>
        </p:nvSpPr>
        <p:spPr>
          <a:xfrm>
            <a:off x="3219450" y="2600325"/>
            <a:ext cx="3543300" cy="3099356"/>
          </a:xfrm>
          <a:prstGeom prst="ellipse">
            <a:avLst/>
          </a:prstGeom>
          <a:blipFill>
            <a:blip r:embed="rId9"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Овал 14"/>
          <p:cNvSpPr/>
          <p:nvPr/>
        </p:nvSpPr>
        <p:spPr>
          <a:xfrm>
            <a:off x="11734800" y="10744200"/>
            <a:ext cx="3486150" cy="2724150"/>
          </a:xfrm>
          <a:prstGeom prst="ellipse">
            <a:avLst/>
          </a:prstGeom>
          <a:blipFill>
            <a:blip r:embed="rId10"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290" name="Picture 2" descr="https://krasrab.ru/media/2/8/7/1/material_624/original_photo-thumb_650.jpg"/>
          <p:cNvPicPr>
            <a:picLocks noChangeAspect="1" noChangeArrowheads="1"/>
          </p:cNvPicPr>
          <p:nvPr/>
        </p:nvPicPr>
        <p:blipFill>
          <a:blip r:embed="rId11"/>
          <a:srcRect/>
          <a:stretch>
            <a:fillRect/>
          </a:stretch>
        </p:blipFill>
        <p:spPr bwMode="auto">
          <a:xfrm>
            <a:off x="17522825" y="1866900"/>
            <a:ext cx="6080125" cy="3257550"/>
          </a:xfrm>
          <a:prstGeom prst="rect">
            <a:avLst/>
          </a:prstGeom>
          <a:noFill/>
        </p:spPr>
      </p:pic>
      <p:pic>
        <p:nvPicPr>
          <p:cNvPr id="12292" name="Picture 4" descr="https://trk7.ru/upload/iblock/a4e/a4e10236851dcf23f9b57a5ed1af7e2a.JPG"/>
          <p:cNvPicPr>
            <a:picLocks noChangeAspect="1" noChangeArrowheads="1"/>
          </p:cNvPicPr>
          <p:nvPr/>
        </p:nvPicPr>
        <p:blipFill>
          <a:blip r:embed="rId12"/>
          <a:srcRect/>
          <a:stretch>
            <a:fillRect/>
          </a:stretch>
        </p:blipFill>
        <p:spPr bwMode="auto">
          <a:xfrm>
            <a:off x="17487900" y="5829301"/>
            <a:ext cx="6134100" cy="3638549"/>
          </a:xfrm>
          <a:prstGeom prst="rect">
            <a:avLst/>
          </a:prstGeom>
          <a:noFill/>
        </p:spPr>
      </p:pic>
      <p:pic>
        <p:nvPicPr>
          <p:cNvPr id="12293" name="Picture 5" descr="\\Nas1fdd59\bux\2022 год\Публичные слушания 2022\администрация.jpg"/>
          <p:cNvPicPr>
            <a:picLocks noChangeAspect="1" noChangeArrowheads="1"/>
          </p:cNvPicPr>
          <p:nvPr/>
        </p:nvPicPr>
        <p:blipFill>
          <a:blip r:embed="rId13"/>
          <a:srcRect/>
          <a:stretch>
            <a:fillRect/>
          </a:stretch>
        </p:blipFill>
        <p:spPr bwMode="auto">
          <a:xfrm>
            <a:off x="17449800" y="9867900"/>
            <a:ext cx="6134100" cy="3505200"/>
          </a:xfrm>
          <a:prstGeom prst="rect">
            <a:avLst/>
          </a:prstGeom>
          <a:noFill/>
        </p:spPr>
      </p:pic>
      <p:pic>
        <p:nvPicPr>
          <p:cNvPr id="23" name="Рисунок 22" descr="Описание: C:\Users\chk1\AppData\Local\Microsoft\Windows\Temporary Internet Files\Content.Outlook\76R87TIE\_Герб города Минусинска (3).png"/>
          <p:cNvPicPr/>
          <p:nvPr/>
        </p:nvPicPr>
        <p:blipFill>
          <a:blip r:embed="rId1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6000" b="-26000"/>
          </a:stretch>
        </a:blipFill>
        <a:effectLst/>
      </p:bgPr>
    </p:bg>
    <p:spTree>
      <p:nvGrpSpPr>
        <p:cNvPr id="1" name="Shape 369"/>
        <p:cNvGrpSpPr/>
        <p:nvPr/>
      </p:nvGrpSpPr>
      <p:grpSpPr>
        <a:xfrm>
          <a:off x="0" y="0"/>
          <a:ext cx="0" cy="0"/>
          <a:chOff x="0" y="0"/>
          <a:chExt cx="0" cy="0"/>
        </a:xfrm>
      </p:grpSpPr>
      <p:sp>
        <p:nvSpPr>
          <p:cNvPr id="6" name="object 13"/>
          <p:cNvSpPr txBox="1">
            <a:spLocks/>
          </p:cNvSpPr>
          <p:nvPr/>
        </p:nvSpPr>
        <p:spPr>
          <a:xfrm>
            <a:off x="1409700" y="219074"/>
            <a:ext cx="21807078" cy="504625"/>
          </a:xfrm>
          <a:prstGeom prst="rect">
            <a:avLst/>
          </a:prstGeom>
        </p:spPr>
        <p:txBody>
          <a:bodyPr vert="horz" wrap="square" lIns="0" tIns="12065" rIns="0" bIns="0" rtlCol="0">
            <a:spAutoFit/>
          </a:bodyPr>
          <a:lstStyle/>
          <a:p>
            <a:pPr marL="1962150" marR="5080" lvl="0" indent="-1287145" algn="ctr" defTabSz="914400" rtl="0" eaLnBrk="1" fontAlgn="auto" latinLnBrk="0" hangingPunct="1">
              <a:lnSpc>
                <a:spcPct val="100000"/>
              </a:lnSpc>
              <a:spcBef>
                <a:spcPts val="95"/>
              </a:spcBef>
              <a:spcAft>
                <a:spcPts val="0"/>
              </a:spcAft>
              <a:buClr>
                <a:srgbClr val="000000"/>
              </a:buClr>
              <a:buSzTx/>
              <a:buFont typeface="Arial"/>
              <a:buNone/>
              <a:tabLst/>
              <a:defRPr/>
            </a:pPr>
            <a:r>
              <a:rPr kumimoji="0" lang="ru-RU" sz="3200" b="1" i="0" u="none" strike="noStrike" kern="0" cap="none" spc="-8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РАСХОДЫ</a:t>
            </a:r>
            <a:r>
              <a:rPr kumimoji="0" lang="ru-RU" sz="3200" b="1" i="0" u="none" strike="noStrike" kern="0" cap="none" spc="2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2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ДОРОЖНОГО</a:t>
            </a:r>
            <a:r>
              <a:rPr kumimoji="0" lang="ru-RU" sz="3200" b="1" i="0"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ФОНДА</a:t>
            </a:r>
            <a:r>
              <a:rPr kumimoji="0" lang="ru-RU" sz="3200" b="1" i="0" u="none" strike="noStrike" kern="0" cap="none" spc="1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И</a:t>
            </a:r>
            <a:r>
              <a:rPr kumimoji="0" lang="ru-RU" sz="3200" b="1" i="0" u="none" strike="noStrike" kern="0" cap="none" spc="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2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ПОДДЕРЖКА</a:t>
            </a:r>
            <a:r>
              <a:rPr kumimoji="0" lang="ru-RU" sz="3200" b="1" i="0" u="none" strike="noStrike" kern="0" cap="none" spc="1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2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ДОРОЖНОГО</a:t>
            </a:r>
            <a:r>
              <a:rPr kumimoji="0" lang="ru-RU" sz="3200" b="1" i="0"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0" u="none" strike="noStrike" kern="0" cap="none" spc="-3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ХОЗЯЙСТВА </a:t>
            </a:r>
            <a:r>
              <a:rPr kumimoji="0" lang="ru-RU" sz="3200" b="1" i="0" u="none" strike="noStrike" kern="0" cap="none" spc="-63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1"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ЗА</a:t>
            </a:r>
            <a:r>
              <a:rPr kumimoji="0" lang="ru-RU" sz="3200" b="1" i="1" u="none" strike="noStrike" kern="0" cap="none" spc="5"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1" u="none" strike="noStrike" kern="0" cap="none" spc="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2021</a:t>
            </a:r>
            <a:r>
              <a:rPr kumimoji="0" lang="ru-RU" sz="3200" b="1" i="1" u="none" strike="noStrike" kern="0" cap="none" spc="-1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 </a:t>
            </a:r>
            <a:r>
              <a:rPr kumimoji="0" lang="ru-RU" sz="3200" b="1" i="1" u="none" strike="noStrike" kern="0" cap="none" spc="-4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ГОД</a:t>
            </a:r>
            <a:endParaRPr kumimoji="0" lang="ru-RU" sz="3200" b="1" i="1" u="none" strike="noStrike" kern="0" cap="none" spc="-40" normalizeH="0" baseline="0" noProof="0" dirty="0">
              <a:ln>
                <a:noFill/>
              </a:ln>
              <a:solidFill>
                <a:srgbClr val="0033CC"/>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endParaRPr>
          </a:p>
        </p:txBody>
      </p:sp>
      <p:grpSp>
        <p:nvGrpSpPr>
          <p:cNvPr id="7" name="object 14"/>
          <p:cNvGrpSpPr/>
          <p:nvPr/>
        </p:nvGrpSpPr>
        <p:grpSpPr>
          <a:xfrm>
            <a:off x="429768" y="2516886"/>
            <a:ext cx="22880573" cy="7796402"/>
            <a:chOff x="429768" y="2497836"/>
            <a:chExt cx="13271881" cy="5403849"/>
          </a:xfrm>
        </p:grpSpPr>
        <p:pic>
          <p:nvPicPr>
            <p:cNvPr id="8" name="object 17"/>
            <p:cNvPicPr/>
            <p:nvPr/>
          </p:nvPicPr>
          <p:blipFill>
            <a:blip r:embed="rId4" cstate="print"/>
            <a:stretch>
              <a:fillRect/>
            </a:stretch>
          </p:blipFill>
          <p:spPr>
            <a:xfrm>
              <a:off x="429768" y="2497836"/>
              <a:ext cx="2059686" cy="1355598"/>
            </a:xfrm>
            <a:prstGeom prst="rect">
              <a:avLst/>
            </a:prstGeom>
          </p:spPr>
        </p:pic>
        <p:sp>
          <p:nvSpPr>
            <p:cNvPr id="9" name="object 18"/>
            <p:cNvSpPr/>
            <p:nvPr/>
          </p:nvSpPr>
          <p:spPr>
            <a:xfrm>
              <a:off x="2359152" y="3579875"/>
              <a:ext cx="9981565" cy="4321810"/>
            </a:xfrm>
            <a:custGeom>
              <a:avLst/>
              <a:gdLst/>
              <a:ahLst/>
              <a:cxnLst/>
              <a:rect l="l" t="t" r="r" b="b"/>
              <a:pathLst>
                <a:path w="9981565" h="4321809">
                  <a:moveTo>
                    <a:pt x="9981438" y="19050"/>
                  </a:moveTo>
                  <a:lnTo>
                    <a:pt x="9935185" y="27254"/>
                  </a:lnTo>
                  <a:lnTo>
                    <a:pt x="9889757" y="37782"/>
                  </a:lnTo>
                  <a:lnTo>
                    <a:pt x="9845230" y="50596"/>
                  </a:lnTo>
                  <a:lnTo>
                    <a:pt x="9801669" y="65595"/>
                  </a:lnTo>
                  <a:lnTo>
                    <a:pt x="9759112" y="82753"/>
                  </a:lnTo>
                  <a:lnTo>
                    <a:pt x="9717659" y="101968"/>
                  </a:lnTo>
                  <a:lnTo>
                    <a:pt x="9677349" y="123202"/>
                  </a:lnTo>
                  <a:lnTo>
                    <a:pt x="9638259" y="146380"/>
                  </a:lnTo>
                  <a:lnTo>
                    <a:pt x="9600451" y="171437"/>
                  </a:lnTo>
                  <a:lnTo>
                    <a:pt x="9563989" y="198297"/>
                  </a:lnTo>
                  <a:lnTo>
                    <a:pt x="9528937" y="226910"/>
                  </a:lnTo>
                  <a:lnTo>
                    <a:pt x="9495345" y="257200"/>
                  </a:lnTo>
                  <a:lnTo>
                    <a:pt x="9463303" y="289115"/>
                  </a:lnTo>
                  <a:lnTo>
                    <a:pt x="9432861" y="322567"/>
                  </a:lnTo>
                  <a:lnTo>
                    <a:pt x="9404071" y="357517"/>
                  </a:lnTo>
                  <a:lnTo>
                    <a:pt x="9377032" y="393877"/>
                  </a:lnTo>
                  <a:lnTo>
                    <a:pt x="9351772" y="431596"/>
                  </a:lnTo>
                  <a:lnTo>
                    <a:pt x="9328379" y="470598"/>
                  </a:lnTo>
                  <a:lnTo>
                    <a:pt x="9306903" y="510819"/>
                  </a:lnTo>
                  <a:lnTo>
                    <a:pt x="9287421" y="552208"/>
                  </a:lnTo>
                  <a:lnTo>
                    <a:pt x="9269984" y="594677"/>
                  </a:lnTo>
                  <a:lnTo>
                    <a:pt x="9254668" y="638187"/>
                  </a:lnTo>
                  <a:lnTo>
                    <a:pt x="9241536" y="682650"/>
                  </a:lnTo>
                  <a:lnTo>
                    <a:pt x="9230639" y="728002"/>
                  </a:lnTo>
                  <a:lnTo>
                    <a:pt x="9222054" y="774192"/>
                  </a:lnTo>
                  <a:lnTo>
                    <a:pt x="9215844" y="821143"/>
                  </a:lnTo>
                  <a:lnTo>
                    <a:pt x="9212072" y="868794"/>
                  </a:lnTo>
                  <a:lnTo>
                    <a:pt x="9210802" y="917067"/>
                  </a:lnTo>
                  <a:lnTo>
                    <a:pt x="9210802" y="2372995"/>
                  </a:lnTo>
                  <a:lnTo>
                    <a:pt x="9208719" y="2421407"/>
                  </a:lnTo>
                  <a:lnTo>
                    <a:pt x="9202623" y="2468765"/>
                  </a:lnTo>
                  <a:lnTo>
                    <a:pt x="9192666" y="2514892"/>
                  </a:lnTo>
                  <a:lnTo>
                    <a:pt x="9179014" y="2559608"/>
                  </a:lnTo>
                  <a:lnTo>
                    <a:pt x="9161831" y="2602738"/>
                  </a:lnTo>
                  <a:lnTo>
                    <a:pt x="9141295" y="2644102"/>
                  </a:lnTo>
                  <a:lnTo>
                    <a:pt x="9117559" y="2683522"/>
                  </a:lnTo>
                  <a:lnTo>
                    <a:pt x="9090812" y="2720822"/>
                  </a:lnTo>
                  <a:lnTo>
                    <a:pt x="9061196" y="2755823"/>
                  </a:lnTo>
                  <a:lnTo>
                    <a:pt x="9028900" y="2788335"/>
                  </a:lnTo>
                  <a:lnTo>
                    <a:pt x="8994089" y="2818180"/>
                  </a:lnTo>
                  <a:lnTo>
                    <a:pt x="8956916" y="2845193"/>
                  </a:lnTo>
                  <a:lnTo>
                    <a:pt x="8917559" y="2869184"/>
                  </a:lnTo>
                  <a:lnTo>
                    <a:pt x="8876182" y="2889974"/>
                  </a:lnTo>
                  <a:lnTo>
                    <a:pt x="8832952" y="2907385"/>
                  </a:lnTo>
                  <a:lnTo>
                    <a:pt x="8788044" y="2921241"/>
                  </a:lnTo>
                  <a:lnTo>
                    <a:pt x="8741613" y="2931363"/>
                  </a:lnTo>
                  <a:lnTo>
                    <a:pt x="8693836" y="2937573"/>
                  </a:lnTo>
                  <a:lnTo>
                    <a:pt x="8644890" y="2939669"/>
                  </a:lnTo>
                  <a:lnTo>
                    <a:pt x="8622030" y="2938907"/>
                  </a:lnTo>
                  <a:lnTo>
                    <a:pt x="8599157" y="2936913"/>
                  </a:lnTo>
                  <a:lnTo>
                    <a:pt x="8579358" y="2934487"/>
                  </a:lnTo>
                  <a:lnTo>
                    <a:pt x="8579358" y="2934081"/>
                  </a:lnTo>
                  <a:lnTo>
                    <a:pt x="8531771" y="2923717"/>
                  </a:lnTo>
                  <a:lnTo>
                    <a:pt x="8485810" y="2909697"/>
                  </a:lnTo>
                  <a:lnTo>
                    <a:pt x="8441652" y="2892196"/>
                  </a:lnTo>
                  <a:lnTo>
                    <a:pt x="8399437" y="2871368"/>
                  </a:lnTo>
                  <a:lnTo>
                    <a:pt x="8359343" y="2847403"/>
                  </a:lnTo>
                  <a:lnTo>
                    <a:pt x="8321522" y="2820441"/>
                  </a:lnTo>
                  <a:lnTo>
                    <a:pt x="8286140" y="2790672"/>
                  </a:lnTo>
                  <a:lnTo>
                    <a:pt x="8253362" y="2758236"/>
                  </a:lnTo>
                  <a:lnTo>
                    <a:pt x="8223339" y="2723311"/>
                  </a:lnTo>
                  <a:lnTo>
                    <a:pt x="8196237" y="2686075"/>
                  </a:lnTo>
                  <a:lnTo>
                    <a:pt x="8172234" y="2646667"/>
                  </a:lnTo>
                  <a:lnTo>
                    <a:pt x="8151469" y="2605265"/>
                  </a:lnTo>
                  <a:lnTo>
                    <a:pt x="8134121" y="2562034"/>
                  </a:lnTo>
                  <a:lnTo>
                    <a:pt x="8120354" y="2517140"/>
                  </a:lnTo>
                  <a:lnTo>
                    <a:pt x="8110309" y="2470759"/>
                  </a:lnTo>
                  <a:lnTo>
                    <a:pt x="8104175" y="2423033"/>
                  </a:lnTo>
                  <a:lnTo>
                    <a:pt x="8102092" y="2374138"/>
                  </a:lnTo>
                  <a:lnTo>
                    <a:pt x="8100809" y="2325776"/>
                  </a:lnTo>
                  <a:lnTo>
                    <a:pt x="8097037" y="2278037"/>
                  </a:lnTo>
                  <a:lnTo>
                    <a:pt x="8090827" y="2230996"/>
                  </a:lnTo>
                  <a:lnTo>
                    <a:pt x="8082242" y="2184730"/>
                  </a:lnTo>
                  <a:lnTo>
                    <a:pt x="8071332" y="2139289"/>
                  </a:lnTo>
                  <a:lnTo>
                    <a:pt x="8058188" y="2094750"/>
                  </a:lnTo>
                  <a:lnTo>
                    <a:pt x="8042846" y="2051164"/>
                  </a:lnTo>
                  <a:lnTo>
                    <a:pt x="8025384" y="2008593"/>
                  </a:lnTo>
                  <a:lnTo>
                    <a:pt x="8005864" y="1967128"/>
                  </a:lnTo>
                  <a:lnTo>
                    <a:pt x="7984350" y="1926793"/>
                  </a:lnTo>
                  <a:lnTo>
                    <a:pt x="7960906" y="1887689"/>
                  </a:lnTo>
                  <a:lnTo>
                    <a:pt x="7935582" y="1849856"/>
                  </a:lnTo>
                  <a:lnTo>
                    <a:pt x="7908455" y="1813382"/>
                  </a:lnTo>
                  <a:lnTo>
                    <a:pt x="7879575" y="1778304"/>
                  </a:lnTo>
                  <a:lnTo>
                    <a:pt x="7849019" y="1744700"/>
                  </a:lnTo>
                  <a:lnTo>
                    <a:pt x="7816850" y="1712645"/>
                  </a:lnTo>
                  <a:lnTo>
                    <a:pt x="7783119" y="1682178"/>
                  </a:lnTo>
                  <a:lnTo>
                    <a:pt x="7747902" y="1653387"/>
                  </a:lnTo>
                  <a:lnTo>
                    <a:pt x="7711249" y="1626323"/>
                  </a:lnTo>
                  <a:lnTo>
                    <a:pt x="7673238" y="1601050"/>
                  </a:lnTo>
                  <a:lnTo>
                    <a:pt x="7633919" y="1577644"/>
                  </a:lnTo>
                  <a:lnTo>
                    <a:pt x="7593355" y="1556156"/>
                  </a:lnTo>
                  <a:lnTo>
                    <a:pt x="7551623" y="1536661"/>
                  </a:lnTo>
                  <a:lnTo>
                    <a:pt x="7508773" y="1519224"/>
                  </a:lnTo>
                  <a:lnTo>
                    <a:pt x="7464882" y="1503895"/>
                  </a:lnTo>
                  <a:lnTo>
                    <a:pt x="7420000" y="1490751"/>
                  </a:lnTo>
                  <a:lnTo>
                    <a:pt x="7374191" y="1479854"/>
                  </a:lnTo>
                  <a:lnTo>
                    <a:pt x="7327519" y="1471256"/>
                  </a:lnTo>
                  <a:lnTo>
                    <a:pt x="7280059" y="1465046"/>
                  </a:lnTo>
                  <a:lnTo>
                    <a:pt x="7231862" y="1461274"/>
                  </a:lnTo>
                  <a:lnTo>
                    <a:pt x="7182993" y="1459992"/>
                  </a:lnTo>
                  <a:lnTo>
                    <a:pt x="7163841" y="1460677"/>
                  </a:lnTo>
                  <a:lnTo>
                    <a:pt x="7127138" y="1463636"/>
                  </a:lnTo>
                  <a:lnTo>
                    <a:pt x="7107936" y="1464310"/>
                  </a:lnTo>
                  <a:lnTo>
                    <a:pt x="7107936" y="1466088"/>
                  </a:lnTo>
                  <a:lnTo>
                    <a:pt x="7059473" y="1471396"/>
                  </a:lnTo>
                  <a:lnTo>
                    <a:pt x="7011797" y="1479169"/>
                  </a:lnTo>
                  <a:lnTo>
                    <a:pt x="6964985" y="1489303"/>
                  </a:lnTo>
                  <a:lnTo>
                    <a:pt x="6919087" y="1501775"/>
                  </a:lnTo>
                  <a:lnTo>
                    <a:pt x="6874192" y="1516494"/>
                  </a:lnTo>
                  <a:lnTo>
                    <a:pt x="6830339" y="1533398"/>
                  </a:lnTo>
                  <a:lnTo>
                    <a:pt x="6787616" y="1552422"/>
                  </a:lnTo>
                  <a:lnTo>
                    <a:pt x="6746075" y="1573504"/>
                  </a:lnTo>
                  <a:lnTo>
                    <a:pt x="6705790" y="1596567"/>
                  </a:lnTo>
                  <a:lnTo>
                    <a:pt x="6666827" y="1621548"/>
                  </a:lnTo>
                  <a:lnTo>
                    <a:pt x="6629247" y="1648396"/>
                  </a:lnTo>
                  <a:lnTo>
                    <a:pt x="6593116" y="1677022"/>
                  </a:lnTo>
                  <a:lnTo>
                    <a:pt x="6558508" y="1707362"/>
                  </a:lnTo>
                  <a:lnTo>
                    <a:pt x="6525488" y="1739366"/>
                  </a:lnTo>
                  <a:lnTo>
                    <a:pt x="6494107" y="1772958"/>
                  </a:lnTo>
                  <a:lnTo>
                    <a:pt x="6464452" y="1808073"/>
                  </a:lnTo>
                  <a:lnTo>
                    <a:pt x="6436576" y="1844636"/>
                  </a:lnTo>
                  <a:lnTo>
                    <a:pt x="6410553" y="1882597"/>
                  </a:lnTo>
                  <a:lnTo>
                    <a:pt x="6386449" y="1921878"/>
                  </a:lnTo>
                  <a:lnTo>
                    <a:pt x="6364313" y="1962404"/>
                  </a:lnTo>
                  <a:lnTo>
                    <a:pt x="6344234" y="2004136"/>
                  </a:lnTo>
                  <a:lnTo>
                    <a:pt x="6326276" y="2046973"/>
                  </a:lnTo>
                  <a:lnTo>
                    <a:pt x="6310490" y="2090877"/>
                  </a:lnTo>
                  <a:lnTo>
                    <a:pt x="6296952" y="2135771"/>
                  </a:lnTo>
                  <a:lnTo>
                    <a:pt x="6285725" y="2181580"/>
                  </a:lnTo>
                  <a:lnTo>
                    <a:pt x="6276886" y="2228253"/>
                  </a:lnTo>
                  <a:lnTo>
                    <a:pt x="6270485" y="2275725"/>
                  </a:lnTo>
                  <a:lnTo>
                    <a:pt x="6266599" y="2323909"/>
                  </a:lnTo>
                  <a:lnTo>
                    <a:pt x="6265291" y="2372741"/>
                  </a:lnTo>
                  <a:lnTo>
                    <a:pt x="6269609" y="2372741"/>
                  </a:lnTo>
                  <a:lnTo>
                    <a:pt x="6269609" y="3414649"/>
                  </a:lnTo>
                  <a:lnTo>
                    <a:pt x="6267551" y="3462807"/>
                  </a:lnTo>
                  <a:lnTo>
                    <a:pt x="6261493" y="3509835"/>
                  </a:lnTo>
                  <a:lnTo>
                    <a:pt x="6251613" y="3555581"/>
                  </a:lnTo>
                  <a:lnTo>
                    <a:pt x="6238075" y="3599891"/>
                  </a:lnTo>
                  <a:lnTo>
                    <a:pt x="6221031" y="3642614"/>
                  </a:lnTo>
                  <a:lnTo>
                    <a:pt x="6200660" y="3683571"/>
                  </a:lnTo>
                  <a:lnTo>
                    <a:pt x="6177140" y="3722636"/>
                  </a:lnTo>
                  <a:lnTo>
                    <a:pt x="6150622" y="3759619"/>
                  </a:lnTo>
                  <a:lnTo>
                    <a:pt x="6121285" y="3794391"/>
                  </a:lnTo>
                  <a:lnTo>
                    <a:pt x="6089281" y="3826776"/>
                  </a:lnTo>
                  <a:lnTo>
                    <a:pt x="6054801" y="3856621"/>
                  </a:lnTo>
                  <a:lnTo>
                    <a:pt x="6017996" y="3883774"/>
                  </a:lnTo>
                  <a:lnTo>
                    <a:pt x="5979033" y="3908082"/>
                  </a:lnTo>
                  <a:lnTo>
                    <a:pt x="5938088" y="3929367"/>
                  </a:lnTo>
                  <a:lnTo>
                    <a:pt x="5895314" y="3947503"/>
                  </a:lnTo>
                  <a:lnTo>
                    <a:pt x="5850902" y="3962311"/>
                  </a:lnTo>
                  <a:lnTo>
                    <a:pt x="5805005" y="3973639"/>
                  </a:lnTo>
                  <a:lnTo>
                    <a:pt x="5757799" y="3981323"/>
                  </a:lnTo>
                  <a:lnTo>
                    <a:pt x="4385691" y="3981323"/>
                  </a:lnTo>
                  <a:lnTo>
                    <a:pt x="4385691" y="3976878"/>
                  </a:lnTo>
                  <a:lnTo>
                    <a:pt x="4356011" y="3976141"/>
                  </a:lnTo>
                  <a:lnTo>
                    <a:pt x="4326725" y="3974185"/>
                  </a:lnTo>
                  <a:lnTo>
                    <a:pt x="4298251" y="3971417"/>
                  </a:lnTo>
                  <a:lnTo>
                    <a:pt x="4290822" y="3970553"/>
                  </a:lnTo>
                  <a:lnTo>
                    <a:pt x="4290822" y="3963162"/>
                  </a:lnTo>
                  <a:lnTo>
                    <a:pt x="4245026" y="3950690"/>
                  </a:lnTo>
                  <a:lnTo>
                    <a:pt x="4200842" y="3934587"/>
                  </a:lnTo>
                  <a:lnTo>
                    <a:pt x="4158437" y="3915041"/>
                  </a:lnTo>
                  <a:lnTo>
                    <a:pt x="4117987" y="3892219"/>
                  </a:lnTo>
                  <a:lnTo>
                    <a:pt x="4079646" y="3866273"/>
                  </a:lnTo>
                  <a:lnTo>
                    <a:pt x="4043591" y="3837381"/>
                  </a:lnTo>
                  <a:lnTo>
                    <a:pt x="4009999" y="3805694"/>
                  </a:lnTo>
                  <a:lnTo>
                    <a:pt x="3979049" y="3771404"/>
                  </a:lnTo>
                  <a:lnTo>
                    <a:pt x="3950893" y="3734651"/>
                  </a:lnTo>
                  <a:lnTo>
                    <a:pt x="3925722" y="3695611"/>
                  </a:lnTo>
                  <a:lnTo>
                    <a:pt x="3903700" y="3654450"/>
                  </a:lnTo>
                  <a:lnTo>
                    <a:pt x="3884993" y="3611334"/>
                  </a:lnTo>
                  <a:lnTo>
                    <a:pt x="3869791" y="3566439"/>
                  </a:lnTo>
                  <a:lnTo>
                    <a:pt x="3858234" y="3519906"/>
                  </a:lnTo>
                  <a:lnTo>
                    <a:pt x="3850525" y="3471926"/>
                  </a:lnTo>
                  <a:lnTo>
                    <a:pt x="3846830" y="3422650"/>
                  </a:lnTo>
                  <a:lnTo>
                    <a:pt x="3851148" y="3422650"/>
                  </a:lnTo>
                  <a:lnTo>
                    <a:pt x="3846830" y="3413887"/>
                  </a:lnTo>
                  <a:lnTo>
                    <a:pt x="3846830" y="1949069"/>
                  </a:lnTo>
                  <a:lnTo>
                    <a:pt x="3845014" y="1899056"/>
                  </a:lnTo>
                  <a:lnTo>
                    <a:pt x="3840581" y="1849767"/>
                  </a:lnTo>
                  <a:lnTo>
                    <a:pt x="3833596" y="1801317"/>
                  </a:lnTo>
                  <a:lnTo>
                    <a:pt x="3824147" y="1753730"/>
                  </a:lnTo>
                  <a:lnTo>
                    <a:pt x="3812273" y="1707095"/>
                  </a:lnTo>
                  <a:lnTo>
                    <a:pt x="3798062" y="1661477"/>
                  </a:lnTo>
                  <a:lnTo>
                    <a:pt x="3781564" y="1616938"/>
                  </a:lnTo>
                  <a:lnTo>
                    <a:pt x="3762883" y="1573542"/>
                  </a:lnTo>
                  <a:lnTo>
                    <a:pt x="3742055" y="1531366"/>
                  </a:lnTo>
                  <a:lnTo>
                    <a:pt x="3719157" y="1490459"/>
                  </a:lnTo>
                  <a:lnTo>
                    <a:pt x="3694277" y="1450911"/>
                  </a:lnTo>
                  <a:lnTo>
                    <a:pt x="3667455" y="1412773"/>
                  </a:lnTo>
                  <a:lnTo>
                    <a:pt x="3638778" y="1376108"/>
                  </a:lnTo>
                  <a:lnTo>
                    <a:pt x="3608311" y="1340993"/>
                  </a:lnTo>
                  <a:lnTo>
                    <a:pt x="3576129" y="1307490"/>
                  </a:lnTo>
                  <a:lnTo>
                    <a:pt x="3542284" y="1275664"/>
                  </a:lnTo>
                  <a:lnTo>
                    <a:pt x="3506863" y="1245577"/>
                  </a:lnTo>
                  <a:lnTo>
                    <a:pt x="3469919" y="1217307"/>
                  </a:lnTo>
                  <a:lnTo>
                    <a:pt x="3431540" y="1190917"/>
                  </a:lnTo>
                  <a:lnTo>
                    <a:pt x="3391789" y="1166469"/>
                  </a:lnTo>
                  <a:lnTo>
                    <a:pt x="3350717" y="1144041"/>
                  </a:lnTo>
                  <a:lnTo>
                    <a:pt x="3308426" y="1123683"/>
                  </a:lnTo>
                  <a:lnTo>
                    <a:pt x="3264954" y="1105471"/>
                  </a:lnTo>
                  <a:lnTo>
                    <a:pt x="3220377" y="1089456"/>
                  </a:lnTo>
                  <a:lnTo>
                    <a:pt x="3174784" y="1075728"/>
                  </a:lnTo>
                  <a:lnTo>
                    <a:pt x="3128213" y="1064348"/>
                  </a:lnTo>
                  <a:lnTo>
                    <a:pt x="3080766" y="1055370"/>
                  </a:lnTo>
                  <a:lnTo>
                    <a:pt x="3080766" y="1055751"/>
                  </a:lnTo>
                  <a:lnTo>
                    <a:pt x="3049587" y="1052512"/>
                  </a:lnTo>
                  <a:lnTo>
                    <a:pt x="3016326" y="1049705"/>
                  </a:lnTo>
                  <a:lnTo>
                    <a:pt x="2982226" y="1047737"/>
                  </a:lnTo>
                  <a:lnTo>
                    <a:pt x="2948559" y="1046988"/>
                  </a:lnTo>
                  <a:lnTo>
                    <a:pt x="2899803" y="1048245"/>
                  </a:lnTo>
                  <a:lnTo>
                    <a:pt x="2851721" y="1051979"/>
                  </a:lnTo>
                  <a:lnTo>
                    <a:pt x="2804376" y="1058100"/>
                  </a:lnTo>
                  <a:lnTo>
                    <a:pt x="2757817" y="1066584"/>
                  </a:lnTo>
                  <a:lnTo>
                    <a:pt x="2712123" y="1077328"/>
                  </a:lnTo>
                  <a:lnTo>
                    <a:pt x="2667343" y="1090307"/>
                  </a:lnTo>
                  <a:lnTo>
                    <a:pt x="2623553" y="1105446"/>
                  </a:lnTo>
                  <a:lnTo>
                    <a:pt x="2580817" y="1122667"/>
                  </a:lnTo>
                  <a:lnTo>
                    <a:pt x="2539174" y="1141933"/>
                  </a:lnTo>
                  <a:lnTo>
                    <a:pt x="2498712" y="1163154"/>
                  </a:lnTo>
                  <a:lnTo>
                    <a:pt x="2459494" y="1186294"/>
                  </a:lnTo>
                  <a:lnTo>
                    <a:pt x="2421559" y="1211287"/>
                  </a:lnTo>
                  <a:lnTo>
                    <a:pt x="2384996" y="1238046"/>
                  </a:lnTo>
                  <a:lnTo>
                    <a:pt x="2349868" y="1266532"/>
                  </a:lnTo>
                  <a:lnTo>
                    <a:pt x="2316213" y="1296682"/>
                  </a:lnTo>
                  <a:lnTo>
                    <a:pt x="2284107" y="1328432"/>
                  </a:lnTo>
                  <a:lnTo>
                    <a:pt x="2253627" y="1361706"/>
                  </a:lnTo>
                  <a:lnTo>
                    <a:pt x="2224824" y="1396453"/>
                  </a:lnTo>
                  <a:lnTo>
                    <a:pt x="2197747" y="1432610"/>
                  </a:lnTo>
                  <a:lnTo>
                    <a:pt x="2172487" y="1470113"/>
                  </a:lnTo>
                  <a:lnTo>
                    <a:pt x="2149081" y="1508912"/>
                  </a:lnTo>
                  <a:lnTo>
                    <a:pt x="2127618" y="1548917"/>
                  </a:lnTo>
                  <a:lnTo>
                    <a:pt x="2108136" y="1590090"/>
                  </a:lnTo>
                  <a:lnTo>
                    <a:pt x="2090724" y="1632369"/>
                  </a:lnTo>
                  <a:lnTo>
                    <a:pt x="2075421" y="1675676"/>
                  </a:lnTo>
                  <a:lnTo>
                    <a:pt x="2062289" y="1719948"/>
                  </a:lnTo>
                  <a:lnTo>
                    <a:pt x="2051418" y="1765147"/>
                  </a:lnTo>
                  <a:lnTo>
                    <a:pt x="2042845" y="1811185"/>
                  </a:lnTo>
                  <a:lnTo>
                    <a:pt x="2036648" y="1858010"/>
                  </a:lnTo>
                  <a:lnTo>
                    <a:pt x="2032876" y="1905558"/>
                  </a:lnTo>
                  <a:lnTo>
                    <a:pt x="2031619" y="1953768"/>
                  </a:lnTo>
                  <a:lnTo>
                    <a:pt x="2029714" y="2000377"/>
                  </a:lnTo>
                  <a:lnTo>
                    <a:pt x="2024138" y="2045931"/>
                  </a:lnTo>
                  <a:lnTo>
                    <a:pt x="2015007" y="2090267"/>
                  </a:lnTo>
                  <a:lnTo>
                    <a:pt x="2002485" y="2133257"/>
                  </a:lnTo>
                  <a:lnTo>
                    <a:pt x="1986711" y="2174760"/>
                  </a:lnTo>
                  <a:lnTo>
                    <a:pt x="1967826" y="2214626"/>
                  </a:lnTo>
                  <a:lnTo>
                    <a:pt x="1945970" y="2252713"/>
                  </a:lnTo>
                  <a:lnTo>
                    <a:pt x="1921306" y="2288870"/>
                  </a:lnTo>
                  <a:lnTo>
                    <a:pt x="1893976" y="2322957"/>
                  </a:lnTo>
                  <a:lnTo>
                    <a:pt x="1864118" y="2354846"/>
                  </a:lnTo>
                  <a:lnTo>
                    <a:pt x="1831873" y="2384361"/>
                  </a:lnTo>
                  <a:lnTo>
                    <a:pt x="1797392" y="2411399"/>
                  </a:lnTo>
                  <a:lnTo>
                    <a:pt x="1760829" y="2435783"/>
                  </a:lnTo>
                  <a:lnTo>
                    <a:pt x="1722323" y="2457386"/>
                  </a:lnTo>
                  <a:lnTo>
                    <a:pt x="1682013" y="2476055"/>
                  </a:lnTo>
                  <a:lnTo>
                    <a:pt x="1640052" y="2491651"/>
                  </a:lnTo>
                  <a:lnTo>
                    <a:pt x="1596580" y="2504033"/>
                  </a:lnTo>
                  <a:lnTo>
                    <a:pt x="1551749" y="2513063"/>
                  </a:lnTo>
                  <a:lnTo>
                    <a:pt x="1505712" y="2518575"/>
                  </a:lnTo>
                  <a:lnTo>
                    <a:pt x="1458595" y="2520442"/>
                  </a:lnTo>
                  <a:lnTo>
                    <a:pt x="1408938" y="2520442"/>
                  </a:lnTo>
                  <a:lnTo>
                    <a:pt x="1361770" y="2513393"/>
                  </a:lnTo>
                  <a:lnTo>
                    <a:pt x="1316037" y="2502560"/>
                  </a:lnTo>
                  <a:lnTo>
                    <a:pt x="1271905" y="2488120"/>
                  </a:lnTo>
                  <a:lnTo>
                    <a:pt x="1229512" y="2470226"/>
                  </a:lnTo>
                  <a:lnTo>
                    <a:pt x="1189024" y="2449068"/>
                  </a:lnTo>
                  <a:lnTo>
                    <a:pt x="1150581" y="2424798"/>
                  </a:lnTo>
                  <a:lnTo>
                    <a:pt x="1114348" y="2397607"/>
                  </a:lnTo>
                  <a:lnTo>
                    <a:pt x="1080452" y="2367648"/>
                  </a:lnTo>
                  <a:lnTo>
                    <a:pt x="1049083" y="2335085"/>
                  </a:lnTo>
                  <a:lnTo>
                    <a:pt x="1020356" y="2300122"/>
                  </a:lnTo>
                  <a:lnTo>
                    <a:pt x="994435" y="2262886"/>
                  </a:lnTo>
                  <a:lnTo>
                    <a:pt x="971486" y="2223579"/>
                  </a:lnTo>
                  <a:lnTo>
                    <a:pt x="951649" y="2182355"/>
                  </a:lnTo>
                  <a:lnTo>
                    <a:pt x="935075" y="2139391"/>
                  </a:lnTo>
                  <a:lnTo>
                    <a:pt x="921918" y="2094852"/>
                  </a:lnTo>
                  <a:lnTo>
                    <a:pt x="912342" y="2048916"/>
                  </a:lnTo>
                  <a:lnTo>
                    <a:pt x="906475" y="2001748"/>
                  </a:lnTo>
                  <a:lnTo>
                    <a:pt x="904494" y="1953514"/>
                  </a:lnTo>
                  <a:lnTo>
                    <a:pt x="904494" y="911352"/>
                  </a:lnTo>
                  <a:lnTo>
                    <a:pt x="903224" y="863130"/>
                  </a:lnTo>
                  <a:lnTo>
                    <a:pt x="899464" y="815543"/>
                  </a:lnTo>
                  <a:lnTo>
                    <a:pt x="893292" y="768654"/>
                  </a:lnTo>
                  <a:lnTo>
                    <a:pt x="884745" y="722477"/>
                  </a:lnTo>
                  <a:lnTo>
                    <a:pt x="873937" y="677214"/>
                  </a:lnTo>
                  <a:lnTo>
                    <a:pt x="860882" y="632815"/>
                  </a:lnTo>
                  <a:lnTo>
                    <a:pt x="845654" y="589356"/>
                  </a:lnTo>
                  <a:lnTo>
                    <a:pt x="828344" y="546925"/>
                  </a:lnTo>
                  <a:lnTo>
                    <a:pt x="808990" y="505574"/>
                  </a:lnTo>
                  <a:lnTo>
                    <a:pt x="787679" y="465378"/>
                  </a:lnTo>
                  <a:lnTo>
                    <a:pt x="764451" y="426389"/>
                  </a:lnTo>
                  <a:lnTo>
                    <a:pt x="739381" y="388670"/>
                  </a:lnTo>
                  <a:lnTo>
                    <a:pt x="712546" y="352298"/>
                  </a:lnTo>
                  <a:lnTo>
                    <a:pt x="684009" y="317334"/>
                  </a:lnTo>
                  <a:lnTo>
                    <a:pt x="653808" y="283832"/>
                  </a:lnTo>
                  <a:lnTo>
                    <a:pt x="622046" y="251866"/>
                  </a:lnTo>
                  <a:lnTo>
                    <a:pt x="588759" y="221500"/>
                  </a:lnTo>
                  <a:lnTo>
                    <a:pt x="554024" y="192798"/>
                  </a:lnTo>
                  <a:lnTo>
                    <a:pt x="517893" y="165823"/>
                  </a:lnTo>
                  <a:lnTo>
                    <a:pt x="480453" y="140627"/>
                  </a:lnTo>
                  <a:lnTo>
                    <a:pt x="441756" y="117297"/>
                  </a:lnTo>
                  <a:lnTo>
                    <a:pt x="401866" y="95872"/>
                  </a:lnTo>
                  <a:lnTo>
                    <a:pt x="360857" y="76441"/>
                  </a:lnTo>
                  <a:lnTo>
                    <a:pt x="318782" y="59042"/>
                  </a:lnTo>
                  <a:lnTo>
                    <a:pt x="275717" y="43764"/>
                  </a:lnTo>
                  <a:lnTo>
                    <a:pt x="231711" y="30670"/>
                  </a:lnTo>
                  <a:lnTo>
                    <a:pt x="186842" y="19799"/>
                  </a:lnTo>
                  <a:lnTo>
                    <a:pt x="141173" y="11239"/>
                  </a:lnTo>
                  <a:lnTo>
                    <a:pt x="94754" y="5041"/>
                  </a:lnTo>
                  <a:lnTo>
                    <a:pt x="47675" y="1270"/>
                  </a:lnTo>
                  <a:lnTo>
                    <a:pt x="0" y="0"/>
                  </a:lnTo>
                  <a:lnTo>
                    <a:pt x="0" y="340106"/>
                  </a:lnTo>
                  <a:lnTo>
                    <a:pt x="48272" y="342226"/>
                  </a:lnTo>
                  <a:lnTo>
                    <a:pt x="95516" y="348437"/>
                  </a:lnTo>
                  <a:lnTo>
                    <a:pt x="141528" y="358571"/>
                  </a:lnTo>
                  <a:lnTo>
                    <a:pt x="186143" y="372452"/>
                  </a:lnTo>
                  <a:lnTo>
                    <a:pt x="229158" y="389915"/>
                  </a:lnTo>
                  <a:lnTo>
                    <a:pt x="270433" y="410768"/>
                  </a:lnTo>
                  <a:lnTo>
                    <a:pt x="309753" y="434848"/>
                  </a:lnTo>
                  <a:lnTo>
                    <a:pt x="346964" y="461975"/>
                  </a:lnTo>
                  <a:lnTo>
                    <a:pt x="381876" y="491985"/>
                  </a:lnTo>
                  <a:lnTo>
                    <a:pt x="414299" y="524687"/>
                  </a:lnTo>
                  <a:lnTo>
                    <a:pt x="444080" y="559904"/>
                  </a:lnTo>
                  <a:lnTo>
                    <a:pt x="471030" y="597471"/>
                  </a:lnTo>
                  <a:lnTo>
                    <a:pt x="494957" y="637197"/>
                  </a:lnTo>
                  <a:lnTo>
                    <a:pt x="515696" y="678929"/>
                  </a:lnTo>
                  <a:lnTo>
                    <a:pt x="533082" y="722515"/>
                  </a:lnTo>
                  <a:lnTo>
                    <a:pt x="546887" y="767676"/>
                  </a:lnTo>
                  <a:lnTo>
                    <a:pt x="556983" y="814336"/>
                  </a:lnTo>
                  <a:lnTo>
                    <a:pt x="563168" y="862291"/>
                  </a:lnTo>
                  <a:lnTo>
                    <a:pt x="565277" y="911352"/>
                  </a:lnTo>
                  <a:lnTo>
                    <a:pt x="565277" y="1953514"/>
                  </a:lnTo>
                  <a:lnTo>
                    <a:pt x="566572" y="2003247"/>
                  </a:lnTo>
                  <a:lnTo>
                    <a:pt x="570458" y="2052269"/>
                  </a:lnTo>
                  <a:lnTo>
                    <a:pt x="576846" y="2100491"/>
                  </a:lnTo>
                  <a:lnTo>
                    <a:pt x="585673" y="2147862"/>
                  </a:lnTo>
                  <a:lnTo>
                    <a:pt x="596874" y="2194318"/>
                  </a:lnTo>
                  <a:lnTo>
                    <a:pt x="610400" y="2239797"/>
                  </a:lnTo>
                  <a:lnTo>
                    <a:pt x="626160" y="2284209"/>
                  </a:lnTo>
                  <a:lnTo>
                    <a:pt x="644105" y="2327516"/>
                  </a:lnTo>
                  <a:lnTo>
                    <a:pt x="664159" y="2369629"/>
                  </a:lnTo>
                  <a:lnTo>
                    <a:pt x="686269" y="2410498"/>
                  </a:lnTo>
                  <a:lnTo>
                    <a:pt x="710361" y="2450033"/>
                  </a:lnTo>
                  <a:lnTo>
                    <a:pt x="736371" y="2488196"/>
                  </a:lnTo>
                  <a:lnTo>
                    <a:pt x="764235" y="2524912"/>
                  </a:lnTo>
                  <a:lnTo>
                    <a:pt x="793889" y="2560104"/>
                  </a:lnTo>
                  <a:lnTo>
                    <a:pt x="825258" y="2593708"/>
                  </a:lnTo>
                  <a:lnTo>
                    <a:pt x="858304" y="2625661"/>
                  </a:lnTo>
                  <a:lnTo>
                    <a:pt x="892924" y="2655900"/>
                  </a:lnTo>
                  <a:lnTo>
                    <a:pt x="929081" y="2684361"/>
                  </a:lnTo>
                  <a:lnTo>
                    <a:pt x="966698" y="2710954"/>
                  </a:lnTo>
                  <a:lnTo>
                    <a:pt x="1005713" y="2735643"/>
                  </a:lnTo>
                  <a:lnTo>
                    <a:pt x="1046060" y="2758351"/>
                  </a:lnTo>
                  <a:lnTo>
                    <a:pt x="1087678" y="2779001"/>
                  </a:lnTo>
                  <a:lnTo>
                    <a:pt x="1130490" y="2797530"/>
                  </a:lnTo>
                  <a:lnTo>
                    <a:pt x="1174432" y="2813888"/>
                  </a:lnTo>
                  <a:lnTo>
                    <a:pt x="1219454" y="2827985"/>
                  </a:lnTo>
                  <a:lnTo>
                    <a:pt x="1265478" y="2839770"/>
                  </a:lnTo>
                  <a:lnTo>
                    <a:pt x="1312443" y="2849168"/>
                  </a:lnTo>
                  <a:lnTo>
                    <a:pt x="1360284" y="2856115"/>
                  </a:lnTo>
                  <a:lnTo>
                    <a:pt x="1401318" y="2859862"/>
                  </a:lnTo>
                  <a:lnTo>
                    <a:pt x="1401318" y="2860548"/>
                  </a:lnTo>
                  <a:lnTo>
                    <a:pt x="1408938" y="2860548"/>
                  </a:lnTo>
                  <a:lnTo>
                    <a:pt x="1458595" y="2860548"/>
                  </a:lnTo>
                  <a:lnTo>
                    <a:pt x="1507337" y="2859303"/>
                  </a:lnTo>
                  <a:lnTo>
                    <a:pt x="1555419" y="2855569"/>
                  </a:lnTo>
                  <a:lnTo>
                    <a:pt x="1602765" y="2849448"/>
                  </a:lnTo>
                  <a:lnTo>
                    <a:pt x="1649323" y="2840964"/>
                  </a:lnTo>
                  <a:lnTo>
                    <a:pt x="1695018" y="2830220"/>
                  </a:lnTo>
                  <a:lnTo>
                    <a:pt x="1739798" y="2817241"/>
                  </a:lnTo>
                  <a:lnTo>
                    <a:pt x="1783588" y="2802102"/>
                  </a:lnTo>
                  <a:lnTo>
                    <a:pt x="1826323" y="2784881"/>
                  </a:lnTo>
                  <a:lnTo>
                    <a:pt x="1867966" y="2765615"/>
                  </a:lnTo>
                  <a:lnTo>
                    <a:pt x="1908429" y="2744393"/>
                  </a:lnTo>
                  <a:lnTo>
                    <a:pt x="1947646" y="2721254"/>
                  </a:lnTo>
                  <a:lnTo>
                    <a:pt x="1985581" y="2696260"/>
                  </a:lnTo>
                  <a:lnTo>
                    <a:pt x="2022144" y="2669502"/>
                  </a:lnTo>
                  <a:lnTo>
                    <a:pt x="2057273" y="2641015"/>
                  </a:lnTo>
                  <a:lnTo>
                    <a:pt x="2090928" y="2610866"/>
                  </a:lnTo>
                  <a:lnTo>
                    <a:pt x="2123033" y="2579116"/>
                  </a:lnTo>
                  <a:lnTo>
                    <a:pt x="2153513" y="2545842"/>
                  </a:lnTo>
                  <a:lnTo>
                    <a:pt x="2182317" y="2511094"/>
                  </a:lnTo>
                  <a:lnTo>
                    <a:pt x="2209393" y="2474938"/>
                  </a:lnTo>
                  <a:lnTo>
                    <a:pt x="2234654" y="2437434"/>
                  </a:lnTo>
                  <a:lnTo>
                    <a:pt x="2258060" y="2398636"/>
                  </a:lnTo>
                  <a:lnTo>
                    <a:pt x="2279523" y="2358631"/>
                  </a:lnTo>
                  <a:lnTo>
                    <a:pt x="2299004" y="2317458"/>
                  </a:lnTo>
                  <a:lnTo>
                    <a:pt x="2316416" y="2275179"/>
                  </a:lnTo>
                  <a:lnTo>
                    <a:pt x="2331720" y="2231872"/>
                  </a:lnTo>
                  <a:lnTo>
                    <a:pt x="2344851" y="2187600"/>
                  </a:lnTo>
                  <a:lnTo>
                    <a:pt x="2355723" y="2142401"/>
                  </a:lnTo>
                  <a:lnTo>
                    <a:pt x="2364295" y="2096363"/>
                  </a:lnTo>
                  <a:lnTo>
                    <a:pt x="2370493" y="2049538"/>
                  </a:lnTo>
                  <a:lnTo>
                    <a:pt x="2374265" y="2001989"/>
                  </a:lnTo>
                  <a:lnTo>
                    <a:pt x="2375535" y="1953768"/>
                  </a:lnTo>
                  <a:lnTo>
                    <a:pt x="2377427" y="1907159"/>
                  </a:lnTo>
                  <a:lnTo>
                    <a:pt x="2383002" y="1861616"/>
                  </a:lnTo>
                  <a:lnTo>
                    <a:pt x="2392134" y="1817268"/>
                  </a:lnTo>
                  <a:lnTo>
                    <a:pt x="2404656" y="1774266"/>
                  </a:lnTo>
                  <a:lnTo>
                    <a:pt x="2420429" y="1732762"/>
                  </a:lnTo>
                  <a:lnTo>
                    <a:pt x="2439314" y="1692897"/>
                  </a:lnTo>
                  <a:lnTo>
                    <a:pt x="2461171" y="1654810"/>
                  </a:lnTo>
                  <a:lnTo>
                    <a:pt x="2485834" y="1618640"/>
                  </a:lnTo>
                  <a:lnTo>
                    <a:pt x="2513165" y="1584540"/>
                  </a:lnTo>
                  <a:lnTo>
                    <a:pt x="2543022" y="1552651"/>
                  </a:lnTo>
                  <a:lnTo>
                    <a:pt x="2575268" y="1523111"/>
                  </a:lnTo>
                  <a:lnTo>
                    <a:pt x="2609748" y="1496072"/>
                  </a:lnTo>
                  <a:lnTo>
                    <a:pt x="2646311" y="1471676"/>
                  </a:lnTo>
                  <a:lnTo>
                    <a:pt x="2684818" y="1450073"/>
                  </a:lnTo>
                  <a:lnTo>
                    <a:pt x="2725128" y="1431391"/>
                  </a:lnTo>
                  <a:lnTo>
                    <a:pt x="2767088" y="1415783"/>
                  </a:lnTo>
                  <a:lnTo>
                    <a:pt x="2810560" y="1403388"/>
                  </a:lnTo>
                  <a:lnTo>
                    <a:pt x="2855391" y="1394371"/>
                  </a:lnTo>
                  <a:lnTo>
                    <a:pt x="2901429" y="1388846"/>
                  </a:lnTo>
                  <a:lnTo>
                    <a:pt x="2948559" y="1386967"/>
                  </a:lnTo>
                  <a:lnTo>
                    <a:pt x="2984106" y="1387868"/>
                  </a:lnTo>
                  <a:lnTo>
                    <a:pt x="3017990" y="1390827"/>
                  </a:lnTo>
                  <a:lnTo>
                    <a:pt x="3050209" y="1396238"/>
                  </a:lnTo>
                  <a:lnTo>
                    <a:pt x="3080766" y="1404493"/>
                  </a:lnTo>
                  <a:lnTo>
                    <a:pt x="3080766" y="1404112"/>
                  </a:lnTo>
                  <a:lnTo>
                    <a:pt x="3125711" y="1417434"/>
                  </a:lnTo>
                  <a:lnTo>
                    <a:pt x="3169056" y="1434350"/>
                  </a:lnTo>
                  <a:lnTo>
                    <a:pt x="3210623" y="1454708"/>
                  </a:lnTo>
                  <a:lnTo>
                    <a:pt x="3250234" y="1478318"/>
                  </a:lnTo>
                  <a:lnTo>
                    <a:pt x="3287699" y="1505013"/>
                  </a:lnTo>
                  <a:lnTo>
                    <a:pt x="3322840" y="1534642"/>
                  </a:lnTo>
                  <a:lnTo>
                    <a:pt x="3355479" y="1567002"/>
                  </a:lnTo>
                  <a:lnTo>
                    <a:pt x="3385451" y="1601939"/>
                  </a:lnTo>
                  <a:lnTo>
                    <a:pt x="3412553" y="1639277"/>
                  </a:lnTo>
                  <a:lnTo>
                    <a:pt x="3436632" y="1678838"/>
                  </a:lnTo>
                  <a:lnTo>
                    <a:pt x="3457498" y="1720456"/>
                  </a:lnTo>
                  <a:lnTo>
                    <a:pt x="3474974" y="1763966"/>
                  </a:lnTo>
                  <a:lnTo>
                    <a:pt x="3488867" y="1809191"/>
                  </a:lnTo>
                  <a:lnTo>
                    <a:pt x="3499015" y="1855939"/>
                  </a:lnTo>
                  <a:lnTo>
                    <a:pt x="3505238" y="1904072"/>
                  </a:lnTo>
                  <a:lnTo>
                    <a:pt x="3507359" y="1953387"/>
                  </a:lnTo>
                  <a:lnTo>
                    <a:pt x="3507473" y="3413887"/>
                  </a:lnTo>
                  <a:lnTo>
                    <a:pt x="3508654" y="3458756"/>
                  </a:lnTo>
                  <a:lnTo>
                    <a:pt x="3512528" y="3507232"/>
                  </a:lnTo>
                  <a:lnTo>
                    <a:pt x="3518890" y="3554946"/>
                  </a:lnTo>
                  <a:lnTo>
                    <a:pt x="3527679" y="3601821"/>
                  </a:lnTo>
                  <a:lnTo>
                    <a:pt x="3538829" y="3647808"/>
                  </a:lnTo>
                  <a:lnTo>
                    <a:pt x="3552266" y="3692842"/>
                  </a:lnTo>
                  <a:lnTo>
                    <a:pt x="3567938" y="3736848"/>
                  </a:lnTo>
                  <a:lnTo>
                    <a:pt x="3585768" y="3779748"/>
                  </a:lnTo>
                  <a:lnTo>
                    <a:pt x="3605682" y="3821506"/>
                  </a:lnTo>
                  <a:lnTo>
                    <a:pt x="3627615" y="3862032"/>
                  </a:lnTo>
                  <a:lnTo>
                    <a:pt x="3651504" y="3901275"/>
                  </a:lnTo>
                  <a:lnTo>
                    <a:pt x="3677272" y="3939159"/>
                  </a:lnTo>
                  <a:lnTo>
                    <a:pt x="3704869" y="3975620"/>
                  </a:lnTo>
                  <a:lnTo>
                    <a:pt x="3734206" y="4010596"/>
                  </a:lnTo>
                  <a:lnTo>
                    <a:pt x="3765232" y="4044035"/>
                  </a:lnTo>
                  <a:lnTo>
                    <a:pt x="3797871" y="4075849"/>
                  </a:lnTo>
                  <a:lnTo>
                    <a:pt x="3832060" y="4105973"/>
                  </a:lnTo>
                  <a:lnTo>
                    <a:pt x="3867721" y="4134358"/>
                  </a:lnTo>
                  <a:lnTo>
                    <a:pt x="3904792" y="4160926"/>
                  </a:lnTo>
                  <a:lnTo>
                    <a:pt x="3943210" y="4185615"/>
                  </a:lnTo>
                  <a:lnTo>
                    <a:pt x="3982910" y="4208348"/>
                  </a:lnTo>
                  <a:lnTo>
                    <a:pt x="4023817" y="4229087"/>
                  </a:lnTo>
                  <a:lnTo>
                    <a:pt x="4065854" y="4247743"/>
                  </a:lnTo>
                  <a:lnTo>
                    <a:pt x="4108983" y="4264253"/>
                  </a:lnTo>
                  <a:lnTo>
                    <a:pt x="4153103" y="4278566"/>
                  </a:lnTo>
                  <a:lnTo>
                    <a:pt x="4198162" y="4290606"/>
                  </a:lnTo>
                  <a:lnTo>
                    <a:pt x="4244086" y="4300296"/>
                  </a:lnTo>
                  <a:lnTo>
                    <a:pt x="4270997" y="4304500"/>
                  </a:lnTo>
                  <a:lnTo>
                    <a:pt x="4270997" y="4312539"/>
                  </a:lnTo>
                  <a:lnTo>
                    <a:pt x="4297553" y="4315117"/>
                  </a:lnTo>
                  <a:lnTo>
                    <a:pt x="4324515" y="4316438"/>
                  </a:lnTo>
                  <a:lnTo>
                    <a:pt x="4352315" y="4316920"/>
                  </a:lnTo>
                  <a:lnTo>
                    <a:pt x="4381373" y="4316984"/>
                  </a:lnTo>
                  <a:lnTo>
                    <a:pt x="4381373" y="4321302"/>
                  </a:lnTo>
                  <a:lnTo>
                    <a:pt x="5779897" y="4321302"/>
                  </a:lnTo>
                  <a:lnTo>
                    <a:pt x="5863717" y="4308221"/>
                  </a:lnTo>
                  <a:lnTo>
                    <a:pt x="5910364" y="4298315"/>
                  </a:lnTo>
                  <a:lnTo>
                    <a:pt x="5956147" y="4286072"/>
                  </a:lnTo>
                  <a:lnTo>
                    <a:pt x="6000978" y="4271556"/>
                  </a:lnTo>
                  <a:lnTo>
                    <a:pt x="6044819" y="4254830"/>
                  </a:lnTo>
                  <a:lnTo>
                    <a:pt x="6087580" y="4235970"/>
                  </a:lnTo>
                  <a:lnTo>
                    <a:pt x="6129185" y="4215041"/>
                  </a:lnTo>
                  <a:lnTo>
                    <a:pt x="6169571" y="4192105"/>
                  </a:lnTo>
                  <a:lnTo>
                    <a:pt x="6208674" y="4167225"/>
                  </a:lnTo>
                  <a:lnTo>
                    <a:pt x="6246419" y="4140479"/>
                  </a:lnTo>
                  <a:lnTo>
                    <a:pt x="6282728" y="4111929"/>
                  </a:lnTo>
                  <a:lnTo>
                    <a:pt x="6317539" y="4081640"/>
                  </a:lnTo>
                  <a:lnTo>
                    <a:pt x="6350787" y="4049674"/>
                  </a:lnTo>
                  <a:lnTo>
                    <a:pt x="6382398" y="4016108"/>
                  </a:lnTo>
                  <a:lnTo>
                    <a:pt x="6412027" y="3981323"/>
                  </a:lnTo>
                  <a:lnTo>
                    <a:pt x="6412306" y="3981005"/>
                  </a:lnTo>
                  <a:lnTo>
                    <a:pt x="6440424" y="3944416"/>
                  </a:lnTo>
                  <a:lnTo>
                    <a:pt x="6466700" y="3906431"/>
                  </a:lnTo>
                  <a:lnTo>
                    <a:pt x="6491059" y="3867099"/>
                  </a:lnTo>
                  <a:lnTo>
                    <a:pt x="6513436" y="3826497"/>
                  </a:lnTo>
                  <a:lnTo>
                    <a:pt x="6533743" y="3784676"/>
                  </a:lnTo>
                  <a:lnTo>
                    <a:pt x="6551930" y="3741724"/>
                  </a:lnTo>
                  <a:lnTo>
                    <a:pt x="6567919" y="3697694"/>
                  </a:lnTo>
                  <a:lnTo>
                    <a:pt x="6581635" y="3652659"/>
                  </a:lnTo>
                  <a:lnTo>
                    <a:pt x="6593014" y="3606673"/>
                  </a:lnTo>
                  <a:lnTo>
                    <a:pt x="6601993" y="3559822"/>
                  </a:lnTo>
                  <a:lnTo>
                    <a:pt x="6608496" y="3512147"/>
                  </a:lnTo>
                  <a:lnTo>
                    <a:pt x="6612445" y="3463747"/>
                  </a:lnTo>
                  <a:lnTo>
                    <a:pt x="6613779" y="3414649"/>
                  </a:lnTo>
                  <a:lnTo>
                    <a:pt x="6613779" y="2372741"/>
                  </a:lnTo>
                  <a:lnTo>
                    <a:pt x="6615709" y="2325281"/>
                  </a:lnTo>
                  <a:lnTo>
                    <a:pt x="6621424" y="2278850"/>
                  </a:lnTo>
                  <a:lnTo>
                    <a:pt x="6630771" y="2233638"/>
                  </a:lnTo>
                  <a:lnTo>
                    <a:pt x="6643598" y="2189797"/>
                  </a:lnTo>
                  <a:lnTo>
                    <a:pt x="6659778" y="2147481"/>
                  </a:lnTo>
                  <a:lnTo>
                    <a:pt x="6679146" y="2106866"/>
                  </a:lnTo>
                  <a:lnTo>
                    <a:pt x="6701574" y="2068106"/>
                  </a:lnTo>
                  <a:lnTo>
                    <a:pt x="6726898" y="2031377"/>
                  </a:lnTo>
                  <a:lnTo>
                    <a:pt x="6754977" y="1996808"/>
                  </a:lnTo>
                  <a:lnTo>
                    <a:pt x="6785686" y="1964588"/>
                  </a:lnTo>
                  <a:lnTo>
                    <a:pt x="6818846" y="1934870"/>
                  </a:lnTo>
                  <a:lnTo>
                    <a:pt x="6854342" y="1907819"/>
                  </a:lnTo>
                  <a:lnTo>
                    <a:pt x="6892010" y="1883600"/>
                  </a:lnTo>
                  <a:lnTo>
                    <a:pt x="6931711" y="1862366"/>
                  </a:lnTo>
                  <a:lnTo>
                    <a:pt x="6973303" y="1844268"/>
                  </a:lnTo>
                  <a:lnTo>
                    <a:pt x="7016623" y="1829498"/>
                  </a:lnTo>
                  <a:lnTo>
                    <a:pt x="7061555" y="1818182"/>
                  </a:lnTo>
                  <a:lnTo>
                    <a:pt x="7107936" y="1810512"/>
                  </a:lnTo>
                  <a:lnTo>
                    <a:pt x="7107936" y="1805559"/>
                  </a:lnTo>
                  <a:lnTo>
                    <a:pt x="7125271" y="1804873"/>
                  </a:lnTo>
                  <a:lnTo>
                    <a:pt x="7163219" y="1801812"/>
                  </a:lnTo>
                  <a:lnTo>
                    <a:pt x="7182993" y="1801114"/>
                  </a:lnTo>
                  <a:lnTo>
                    <a:pt x="7229640" y="1803031"/>
                  </a:lnTo>
                  <a:lnTo>
                    <a:pt x="7275335" y="1808670"/>
                  </a:lnTo>
                  <a:lnTo>
                    <a:pt x="7319924" y="1817865"/>
                  </a:lnTo>
                  <a:lnTo>
                    <a:pt x="7363244" y="1830489"/>
                  </a:lnTo>
                  <a:lnTo>
                    <a:pt x="7405154" y="1846376"/>
                  </a:lnTo>
                  <a:lnTo>
                    <a:pt x="7445476" y="1865388"/>
                  </a:lnTo>
                  <a:lnTo>
                    <a:pt x="7484084" y="1887359"/>
                  </a:lnTo>
                  <a:lnTo>
                    <a:pt x="7520800" y="1912150"/>
                  </a:lnTo>
                  <a:lnTo>
                    <a:pt x="7555471" y="1939607"/>
                  </a:lnTo>
                  <a:lnTo>
                    <a:pt x="7587945" y="1969566"/>
                  </a:lnTo>
                  <a:lnTo>
                    <a:pt x="7618057" y="2001901"/>
                  </a:lnTo>
                  <a:lnTo>
                    <a:pt x="7645667" y="2036432"/>
                  </a:lnTo>
                  <a:lnTo>
                    <a:pt x="7670622" y="2073021"/>
                  </a:lnTo>
                  <a:lnTo>
                    <a:pt x="7692745" y="2111527"/>
                  </a:lnTo>
                  <a:lnTo>
                    <a:pt x="7711897" y="2151786"/>
                  </a:lnTo>
                  <a:lnTo>
                    <a:pt x="7727912" y="2193658"/>
                  </a:lnTo>
                  <a:lnTo>
                    <a:pt x="7740637" y="2236978"/>
                  </a:lnTo>
                  <a:lnTo>
                    <a:pt x="7749921" y="2281593"/>
                  </a:lnTo>
                  <a:lnTo>
                    <a:pt x="7755610" y="2327364"/>
                  </a:lnTo>
                  <a:lnTo>
                    <a:pt x="7757541" y="2374138"/>
                  </a:lnTo>
                  <a:lnTo>
                    <a:pt x="7758798" y="2422283"/>
                  </a:lnTo>
                  <a:lnTo>
                    <a:pt x="7762557" y="2469781"/>
                  </a:lnTo>
                  <a:lnTo>
                    <a:pt x="7768742" y="2516606"/>
                  </a:lnTo>
                  <a:lnTo>
                    <a:pt x="7777302" y="2562656"/>
                  </a:lnTo>
                  <a:lnTo>
                    <a:pt x="7788161" y="2607894"/>
                  </a:lnTo>
                  <a:lnTo>
                    <a:pt x="7801267" y="2652255"/>
                  </a:lnTo>
                  <a:lnTo>
                    <a:pt x="7816545" y="2695651"/>
                  </a:lnTo>
                  <a:lnTo>
                    <a:pt x="7833957" y="2738043"/>
                  </a:lnTo>
                  <a:lnTo>
                    <a:pt x="7853413" y="2779357"/>
                  </a:lnTo>
                  <a:lnTo>
                    <a:pt x="7874876" y="2819527"/>
                  </a:lnTo>
                  <a:lnTo>
                    <a:pt x="7898270" y="2858478"/>
                  </a:lnTo>
                  <a:lnTo>
                    <a:pt x="7923530" y="2896171"/>
                  </a:lnTo>
                  <a:lnTo>
                    <a:pt x="7950606" y="2932519"/>
                  </a:lnTo>
                  <a:lnTo>
                    <a:pt x="7979423" y="2967469"/>
                  </a:lnTo>
                  <a:lnTo>
                    <a:pt x="8009928" y="3000946"/>
                  </a:lnTo>
                  <a:lnTo>
                    <a:pt x="8042059" y="3032899"/>
                  </a:lnTo>
                  <a:lnTo>
                    <a:pt x="8075752" y="3063252"/>
                  </a:lnTo>
                  <a:lnTo>
                    <a:pt x="8110944" y="3091954"/>
                  </a:lnTo>
                  <a:lnTo>
                    <a:pt x="8147583" y="3118929"/>
                  </a:lnTo>
                  <a:lnTo>
                    <a:pt x="8185582" y="3144113"/>
                  </a:lnTo>
                  <a:lnTo>
                    <a:pt x="8224901" y="3167443"/>
                  </a:lnTo>
                  <a:lnTo>
                    <a:pt x="8265477" y="3188868"/>
                  </a:lnTo>
                  <a:lnTo>
                    <a:pt x="8307248" y="3208299"/>
                  </a:lnTo>
                  <a:lnTo>
                    <a:pt x="8350136" y="3225685"/>
                  </a:lnTo>
                  <a:lnTo>
                    <a:pt x="8394090" y="3240951"/>
                  </a:lnTo>
                  <a:lnTo>
                    <a:pt x="8439061" y="3254057"/>
                  </a:lnTo>
                  <a:lnTo>
                    <a:pt x="8484959" y="3264916"/>
                  </a:lnTo>
                  <a:lnTo>
                    <a:pt x="8531746" y="3273463"/>
                  </a:lnTo>
                  <a:lnTo>
                    <a:pt x="8579358" y="3279648"/>
                  </a:lnTo>
                  <a:lnTo>
                    <a:pt x="8579358" y="3276219"/>
                  </a:lnTo>
                  <a:lnTo>
                    <a:pt x="8622030" y="3278975"/>
                  </a:lnTo>
                  <a:lnTo>
                    <a:pt x="8692617" y="3278403"/>
                  </a:lnTo>
                  <a:lnTo>
                    <a:pt x="8739721" y="3274682"/>
                  </a:lnTo>
                  <a:lnTo>
                    <a:pt x="8786127" y="3268548"/>
                  </a:lnTo>
                  <a:lnTo>
                    <a:pt x="8831770" y="3260077"/>
                  </a:lnTo>
                  <a:lnTo>
                    <a:pt x="8876601" y="3249333"/>
                  </a:lnTo>
                  <a:lnTo>
                    <a:pt x="8920543" y="3236366"/>
                  </a:lnTo>
                  <a:lnTo>
                    <a:pt x="8963546" y="3221253"/>
                  </a:lnTo>
                  <a:lnTo>
                    <a:pt x="9005545" y="3204057"/>
                  </a:lnTo>
                  <a:lnTo>
                    <a:pt x="9046477" y="3184829"/>
                  </a:lnTo>
                  <a:lnTo>
                    <a:pt x="9086266" y="3163633"/>
                  </a:lnTo>
                  <a:lnTo>
                    <a:pt x="9124874" y="3140545"/>
                  </a:lnTo>
                  <a:lnTo>
                    <a:pt x="9162212" y="3115627"/>
                  </a:lnTo>
                  <a:lnTo>
                    <a:pt x="9198242" y="3088932"/>
                  </a:lnTo>
                  <a:lnTo>
                    <a:pt x="9232887" y="3060522"/>
                  </a:lnTo>
                  <a:lnTo>
                    <a:pt x="9266098" y="3030461"/>
                  </a:lnTo>
                  <a:lnTo>
                    <a:pt x="9297797" y="2998825"/>
                  </a:lnTo>
                  <a:lnTo>
                    <a:pt x="9327934" y="2965678"/>
                  </a:lnTo>
                  <a:lnTo>
                    <a:pt x="9356547" y="2930906"/>
                  </a:lnTo>
                  <a:lnTo>
                    <a:pt x="9383243" y="2895054"/>
                  </a:lnTo>
                  <a:lnTo>
                    <a:pt x="9408300" y="2857728"/>
                  </a:lnTo>
                  <a:lnTo>
                    <a:pt x="9431541" y="2819120"/>
                  </a:lnTo>
                  <a:lnTo>
                    <a:pt x="9452915" y="2779318"/>
                  </a:lnTo>
                  <a:lnTo>
                    <a:pt x="9472333" y="2738374"/>
                  </a:lnTo>
                  <a:lnTo>
                    <a:pt x="9489757" y="2696349"/>
                  </a:lnTo>
                  <a:lnTo>
                    <a:pt x="9505112" y="2653309"/>
                  </a:lnTo>
                  <a:lnTo>
                    <a:pt x="9518345" y="2609316"/>
                  </a:lnTo>
                  <a:lnTo>
                    <a:pt x="9529381" y="2564434"/>
                  </a:lnTo>
                  <a:lnTo>
                    <a:pt x="9538170" y="2518740"/>
                  </a:lnTo>
                  <a:lnTo>
                    <a:pt x="9544634" y="2472271"/>
                  </a:lnTo>
                  <a:lnTo>
                    <a:pt x="9548736" y="2425115"/>
                  </a:lnTo>
                  <a:lnTo>
                    <a:pt x="9550400" y="2377313"/>
                  </a:lnTo>
                  <a:lnTo>
                    <a:pt x="9550400" y="903986"/>
                  </a:lnTo>
                  <a:lnTo>
                    <a:pt x="9553994" y="855472"/>
                  </a:lnTo>
                  <a:lnTo>
                    <a:pt x="9561424" y="808151"/>
                  </a:lnTo>
                  <a:lnTo>
                    <a:pt x="9572536" y="762190"/>
                  </a:lnTo>
                  <a:lnTo>
                    <a:pt x="9587154" y="717740"/>
                  </a:lnTo>
                  <a:lnTo>
                    <a:pt x="9605137" y="674979"/>
                  </a:lnTo>
                  <a:lnTo>
                    <a:pt x="9626333" y="634072"/>
                  </a:lnTo>
                  <a:lnTo>
                    <a:pt x="9650590" y="595185"/>
                  </a:lnTo>
                  <a:lnTo>
                    <a:pt x="9677756" y="558495"/>
                  </a:lnTo>
                  <a:lnTo>
                    <a:pt x="9707677" y="524141"/>
                  </a:lnTo>
                  <a:lnTo>
                    <a:pt x="9740201" y="492302"/>
                  </a:lnTo>
                  <a:lnTo>
                    <a:pt x="9775177" y="463156"/>
                  </a:lnTo>
                  <a:lnTo>
                    <a:pt x="9812439" y="436867"/>
                  </a:lnTo>
                  <a:lnTo>
                    <a:pt x="9851860" y="413575"/>
                  </a:lnTo>
                  <a:lnTo>
                    <a:pt x="9893262" y="393471"/>
                  </a:lnTo>
                  <a:lnTo>
                    <a:pt x="9936505" y="376720"/>
                  </a:lnTo>
                  <a:lnTo>
                    <a:pt x="9981438" y="363474"/>
                  </a:lnTo>
                  <a:lnTo>
                    <a:pt x="9981438" y="19050"/>
                  </a:lnTo>
                  <a:close/>
                </a:path>
              </a:pathLst>
            </a:custGeom>
            <a:solidFill>
              <a:srgbClr val="000000"/>
            </a:solidFill>
          </p:spPr>
          <p:txBody>
            <a:bodyPr wrap="square" lIns="0" tIns="0" rIns="0" bIns="0" rtlCol="0"/>
            <a:lstStyle/>
            <a:p>
              <a:endParaRPr dirty="0"/>
            </a:p>
          </p:txBody>
        </p:sp>
        <p:sp>
          <p:nvSpPr>
            <p:cNvPr id="10" name="object 19"/>
            <p:cNvSpPr/>
            <p:nvPr/>
          </p:nvSpPr>
          <p:spPr>
            <a:xfrm>
              <a:off x="2424684" y="3725417"/>
              <a:ext cx="11276965" cy="4036060"/>
            </a:xfrm>
            <a:custGeom>
              <a:avLst/>
              <a:gdLst/>
              <a:ahLst/>
              <a:cxnLst/>
              <a:rect l="l" t="t" r="r" b="b"/>
              <a:pathLst>
                <a:path w="11276965" h="4036059">
                  <a:moveTo>
                    <a:pt x="60960" y="12700"/>
                  </a:moveTo>
                  <a:lnTo>
                    <a:pt x="8763" y="0"/>
                  </a:lnTo>
                  <a:lnTo>
                    <a:pt x="0" y="46482"/>
                  </a:lnTo>
                  <a:lnTo>
                    <a:pt x="12979" y="49568"/>
                  </a:lnTo>
                  <a:lnTo>
                    <a:pt x="25552" y="52247"/>
                  </a:lnTo>
                  <a:lnTo>
                    <a:pt x="37325" y="54152"/>
                  </a:lnTo>
                  <a:lnTo>
                    <a:pt x="47879" y="54864"/>
                  </a:lnTo>
                  <a:lnTo>
                    <a:pt x="60960" y="12700"/>
                  </a:lnTo>
                  <a:close/>
                </a:path>
                <a:path w="11276965" h="4036059">
                  <a:moveTo>
                    <a:pt x="260985" y="86233"/>
                  </a:moveTo>
                  <a:lnTo>
                    <a:pt x="237375" y="73926"/>
                  </a:lnTo>
                  <a:lnTo>
                    <a:pt x="212559" y="62839"/>
                  </a:lnTo>
                  <a:lnTo>
                    <a:pt x="186931" y="52552"/>
                  </a:lnTo>
                  <a:lnTo>
                    <a:pt x="160909" y="42672"/>
                  </a:lnTo>
                  <a:lnTo>
                    <a:pt x="147828" y="86233"/>
                  </a:lnTo>
                  <a:lnTo>
                    <a:pt x="239141" y="125476"/>
                  </a:lnTo>
                  <a:lnTo>
                    <a:pt x="260985" y="86233"/>
                  </a:lnTo>
                  <a:close/>
                </a:path>
                <a:path w="11276965" h="4036059">
                  <a:moveTo>
                    <a:pt x="434975" y="208280"/>
                  </a:moveTo>
                  <a:lnTo>
                    <a:pt x="415302" y="189433"/>
                  </a:lnTo>
                  <a:lnTo>
                    <a:pt x="395249" y="171805"/>
                  </a:lnTo>
                  <a:lnTo>
                    <a:pt x="374396" y="154990"/>
                  </a:lnTo>
                  <a:lnTo>
                    <a:pt x="352298" y="138557"/>
                  </a:lnTo>
                  <a:lnTo>
                    <a:pt x="326136" y="177800"/>
                  </a:lnTo>
                  <a:lnTo>
                    <a:pt x="404495" y="243205"/>
                  </a:lnTo>
                  <a:lnTo>
                    <a:pt x="434975" y="208280"/>
                  </a:lnTo>
                  <a:close/>
                </a:path>
                <a:path w="11276965" h="4036059">
                  <a:moveTo>
                    <a:pt x="569849" y="374015"/>
                  </a:moveTo>
                  <a:lnTo>
                    <a:pt x="556044" y="351155"/>
                  </a:lnTo>
                  <a:lnTo>
                    <a:pt x="541032" y="328726"/>
                  </a:lnTo>
                  <a:lnTo>
                    <a:pt x="525170" y="307136"/>
                  </a:lnTo>
                  <a:lnTo>
                    <a:pt x="508889" y="286766"/>
                  </a:lnTo>
                  <a:lnTo>
                    <a:pt x="474091" y="317246"/>
                  </a:lnTo>
                  <a:lnTo>
                    <a:pt x="487832" y="336943"/>
                  </a:lnTo>
                  <a:lnTo>
                    <a:pt x="502412" y="357035"/>
                  </a:lnTo>
                  <a:lnTo>
                    <a:pt x="516978" y="377939"/>
                  </a:lnTo>
                  <a:lnTo>
                    <a:pt x="530733" y="400050"/>
                  </a:lnTo>
                  <a:lnTo>
                    <a:pt x="569849" y="374015"/>
                  </a:lnTo>
                  <a:close/>
                </a:path>
                <a:path w="11276965" h="4036059">
                  <a:moveTo>
                    <a:pt x="652526" y="570103"/>
                  </a:moveTo>
                  <a:lnTo>
                    <a:pt x="645210" y="546481"/>
                  </a:lnTo>
                  <a:lnTo>
                    <a:pt x="636689" y="521627"/>
                  </a:lnTo>
                  <a:lnTo>
                    <a:pt x="627392" y="495960"/>
                  </a:lnTo>
                  <a:lnTo>
                    <a:pt x="617728" y="469912"/>
                  </a:lnTo>
                  <a:lnTo>
                    <a:pt x="574167" y="487311"/>
                  </a:lnTo>
                  <a:lnTo>
                    <a:pt x="583907" y="510857"/>
                  </a:lnTo>
                  <a:lnTo>
                    <a:pt x="593229" y="535241"/>
                  </a:lnTo>
                  <a:lnTo>
                    <a:pt x="601713" y="559638"/>
                  </a:lnTo>
                  <a:lnTo>
                    <a:pt x="608965" y="583184"/>
                  </a:lnTo>
                  <a:lnTo>
                    <a:pt x="652526" y="570103"/>
                  </a:lnTo>
                  <a:close/>
                </a:path>
                <a:path w="11276965" h="4036059">
                  <a:moveTo>
                    <a:pt x="682879" y="1720850"/>
                  </a:moveTo>
                  <a:lnTo>
                    <a:pt x="635127" y="1720850"/>
                  </a:lnTo>
                  <a:lnTo>
                    <a:pt x="635127" y="1825498"/>
                  </a:lnTo>
                  <a:lnTo>
                    <a:pt x="682879" y="1825498"/>
                  </a:lnTo>
                  <a:lnTo>
                    <a:pt x="682879" y="1720850"/>
                  </a:lnTo>
                  <a:close/>
                </a:path>
                <a:path w="11276965" h="4036059">
                  <a:moveTo>
                    <a:pt x="682879" y="1515999"/>
                  </a:moveTo>
                  <a:lnTo>
                    <a:pt x="635127" y="1515999"/>
                  </a:lnTo>
                  <a:lnTo>
                    <a:pt x="635127" y="1620647"/>
                  </a:lnTo>
                  <a:lnTo>
                    <a:pt x="682879" y="1620647"/>
                  </a:lnTo>
                  <a:lnTo>
                    <a:pt x="682879" y="1515999"/>
                  </a:lnTo>
                  <a:close/>
                </a:path>
                <a:path w="11276965" h="4036059">
                  <a:moveTo>
                    <a:pt x="682879" y="1306830"/>
                  </a:moveTo>
                  <a:lnTo>
                    <a:pt x="635127" y="1306830"/>
                  </a:lnTo>
                  <a:lnTo>
                    <a:pt x="635127" y="1411351"/>
                  </a:lnTo>
                  <a:lnTo>
                    <a:pt x="682879" y="1411351"/>
                  </a:lnTo>
                  <a:lnTo>
                    <a:pt x="682879" y="1306830"/>
                  </a:lnTo>
                  <a:close/>
                </a:path>
                <a:path w="11276965" h="4036059">
                  <a:moveTo>
                    <a:pt x="682879" y="1097534"/>
                  </a:moveTo>
                  <a:lnTo>
                    <a:pt x="635127" y="1097534"/>
                  </a:lnTo>
                  <a:lnTo>
                    <a:pt x="635127" y="1202182"/>
                  </a:lnTo>
                  <a:lnTo>
                    <a:pt x="682879" y="1202182"/>
                  </a:lnTo>
                  <a:lnTo>
                    <a:pt x="682879" y="1097534"/>
                  </a:lnTo>
                  <a:close/>
                </a:path>
                <a:path w="11276965" h="4036059">
                  <a:moveTo>
                    <a:pt x="682879" y="888365"/>
                  </a:moveTo>
                  <a:lnTo>
                    <a:pt x="635127" y="888365"/>
                  </a:lnTo>
                  <a:lnTo>
                    <a:pt x="635127" y="992886"/>
                  </a:lnTo>
                  <a:lnTo>
                    <a:pt x="682879" y="992886"/>
                  </a:lnTo>
                  <a:lnTo>
                    <a:pt x="682879" y="888365"/>
                  </a:lnTo>
                  <a:close/>
                </a:path>
                <a:path w="11276965" h="4036059">
                  <a:moveTo>
                    <a:pt x="682879" y="757555"/>
                  </a:moveTo>
                  <a:lnTo>
                    <a:pt x="682739" y="752043"/>
                  </a:lnTo>
                  <a:lnTo>
                    <a:pt x="681799" y="736320"/>
                  </a:lnTo>
                  <a:lnTo>
                    <a:pt x="679234" y="711593"/>
                  </a:lnTo>
                  <a:lnTo>
                    <a:pt x="674243" y="679069"/>
                  </a:lnTo>
                  <a:lnTo>
                    <a:pt x="630682" y="683387"/>
                  </a:lnTo>
                  <a:lnTo>
                    <a:pt x="633247" y="713409"/>
                  </a:lnTo>
                  <a:lnTo>
                    <a:pt x="634568" y="736854"/>
                  </a:lnTo>
                  <a:lnTo>
                    <a:pt x="635050" y="752043"/>
                  </a:lnTo>
                  <a:lnTo>
                    <a:pt x="635127" y="783717"/>
                  </a:lnTo>
                  <a:lnTo>
                    <a:pt x="682879" y="783717"/>
                  </a:lnTo>
                  <a:lnTo>
                    <a:pt x="682879" y="757555"/>
                  </a:lnTo>
                  <a:close/>
                </a:path>
                <a:path w="11276965" h="4036059">
                  <a:moveTo>
                    <a:pt x="717804" y="2026031"/>
                  </a:moveTo>
                  <a:lnTo>
                    <a:pt x="711314" y="2000542"/>
                  </a:lnTo>
                  <a:lnTo>
                    <a:pt x="705256" y="1975891"/>
                  </a:lnTo>
                  <a:lnTo>
                    <a:pt x="700011" y="1951266"/>
                  </a:lnTo>
                  <a:lnTo>
                    <a:pt x="695960" y="1925828"/>
                  </a:lnTo>
                  <a:lnTo>
                    <a:pt x="648081" y="1934464"/>
                  </a:lnTo>
                  <a:lnTo>
                    <a:pt x="674243" y="2039112"/>
                  </a:lnTo>
                  <a:lnTo>
                    <a:pt x="717804" y="2026031"/>
                  </a:lnTo>
                  <a:close/>
                </a:path>
                <a:path w="11276965" h="4036059">
                  <a:moveTo>
                    <a:pt x="800354" y="2213483"/>
                  </a:moveTo>
                  <a:lnTo>
                    <a:pt x="787361" y="2190610"/>
                  </a:lnTo>
                  <a:lnTo>
                    <a:pt x="774801" y="2167699"/>
                  </a:lnTo>
                  <a:lnTo>
                    <a:pt x="763079" y="2144801"/>
                  </a:lnTo>
                  <a:lnTo>
                    <a:pt x="752602" y="2121916"/>
                  </a:lnTo>
                  <a:lnTo>
                    <a:pt x="709041" y="2139315"/>
                  </a:lnTo>
                  <a:lnTo>
                    <a:pt x="722083" y="2164753"/>
                  </a:lnTo>
                  <a:lnTo>
                    <a:pt x="735139" y="2188946"/>
                  </a:lnTo>
                  <a:lnTo>
                    <a:pt x="748182" y="2212327"/>
                  </a:lnTo>
                  <a:lnTo>
                    <a:pt x="761238" y="2235327"/>
                  </a:lnTo>
                  <a:lnTo>
                    <a:pt x="800354" y="2213483"/>
                  </a:lnTo>
                  <a:close/>
                </a:path>
                <a:path w="11276965" h="4036059">
                  <a:moveTo>
                    <a:pt x="926592" y="2366010"/>
                  </a:moveTo>
                  <a:lnTo>
                    <a:pt x="907732" y="2349639"/>
                  </a:lnTo>
                  <a:lnTo>
                    <a:pt x="890117" y="2332825"/>
                  </a:lnTo>
                  <a:lnTo>
                    <a:pt x="873340" y="2315172"/>
                  </a:lnTo>
                  <a:lnTo>
                    <a:pt x="856983" y="2296287"/>
                  </a:lnTo>
                  <a:lnTo>
                    <a:pt x="822198" y="2322449"/>
                  </a:lnTo>
                  <a:lnTo>
                    <a:pt x="839228" y="2344509"/>
                  </a:lnTo>
                  <a:lnTo>
                    <a:pt x="857478" y="2364930"/>
                  </a:lnTo>
                  <a:lnTo>
                    <a:pt x="876579" y="2383752"/>
                  </a:lnTo>
                  <a:lnTo>
                    <a:pt x="896112" y="2400935"/>
                  </a:lnTo>
                  <a:lnTo>
                    <a:pt x="926592" y="2366010"/>
                  </a:lnTo>
                  <a:close/>
                </a:path>
                <a:path w="11276965" h="4036059">
                  <a:moveTo>
                    <a:pt x="1091946" y="2474976"/>
                  </a:moveTo>
                  <a:lnTo>
                    <a:pt x="1069149" y="2464435"/>
                  </a:lnTo>
                  <a:lnTo>
                    <a:pt x="1046759" y="2452662"/>
                  </a:lnTo>
                  <a:lnTo>
                    <a:pt x="1025182" y="2440089"/>
                  </a:lnTo>
                  <a:lnTo>
                    <a:pt x="1004824" y="2427097"/>
                  </a:lnTo>
                  <a:lnTo>
                    <a:pt x="978789" y="2466340"/>
                  </a:lnTo>
                  <a:lnTo>
                    <a:pt x="1002322" y="2481224"/>
                  </a:lnTo>
                  <a:lnTo>
                    <a:pt x="1026668" y="2494076"/>
                  </a:lnTo>
                  <a:lnTo>
                    <a:pt x="1051001" y="2506154"/>
                  </a:lnTo>
                  <a:lnTo>
                    <a:pt x="1074547" y="2518664"/>
                  </a:lnTo>
                  <a:lnTo>
                    <a:pt x="1091946" y="2474976"/>
                  </a:lnTo>
                  <a:close/>
                </a:path>
                <a:path w="11276965" h="4036059">
                  <a:moveTo>
                    <a:pt x="1287653" y="2518664"/>
                  </a:moveTo>
                  <a:lnTo>
                    <a:pt x="1187577" y="2505583"/>
                  </a:lnTo>
                  <a:lnTo>
                    <a:pt x="1178941" y="2549144"/>
                  </a:lnTo>
                  <a:lnTo>
                    <a:pt x="1205039" y="2554909"/>
                  </a:lnTo>
                  <a:lnTo>
                    <a:pt x="1231138" y="2559469"/>
                  </a:lnTo>
                  <a:lnTo>
                    <a:pt x="1257236" y="2563228"/>
                  </a:lnTo>
                  <a:lnTo>
                    <a:pt x="1283335" y="2566543"/>
                  </a:lnTo>
                  <a:lnTo>
                    <a:pt x="1287653" y="2518664"/>
                  </a:lnTo>
                  <a:close/>
                </a:path>
                <a:path w="11276965" h="4036059">
                  <a:moveTo>
                    <a:pt x="1496441" y="2562225"/>
                  </a:moveTo>
                  <a:lnTo>
                    <a:pt x="1492123" y="2514219"/>
                  </a:lnTo>
                  <a:lnTo>
                    <a:pt x="1466088" y="2517470"/>
                  </a:lnTo>
                  <a:lnTo>
                    <a:pt x="1440459" y="2520277"/>
                  </a:lnTo>
                  <a:lnTo>
                    <a:pt x="1415643" y="2522245"/>
                  </a:lnTo>
                  <a:lnTo>
                    <a:pt x="1392047" y="2522982"/>
                  </a:lnTo>
                  <a:lnTo>
                    <a:pt x="1392047" y="2570861"/>
                  </a:lnTo>
                  <a:lnTo>
                    <a:pt x="1418145" y="2568308"/>
                  </a:lnTo>
                  <a:lnTo>
                    <a:pt x="1470342" y="2564790"/>
                  </a:lnTo>
                  <a:lnTo>
                    <a:pt x="1496441" y="2562225"/>
                  </a:lnTo>
                  <a:close/>
                </a:path>
                <a:path w="11276965" h="4036059">
                  <a:moveTo>
                    <a:pt x="1700911" y="2501138"/>
                  </a:moveTo>
                  <a:lnTo>
                    <a:pt x="1683512" y="2461895"/>
                  </a:lnTo>
                  <a:lnTo>
                    <a:pt x="1660652" y="2470975"/>
                  </a:lnTo>
                  <a:lnTo>
                    <a:pt x="1637360" y="2478824"/>
                  </a:lnTo>
                  <a:lnTo>
                    <a:pt x="1613230" y="2485872"/>
                  </a:lnTo>
                  <a:lnTo>
                    <a:pt x="1587881" y="2492502"/>
                  </a:lnTo>
                  <a:lnTo>
                    <a:pt x="1600835" y="2540381"/>
                  </a:lnTo>
                  <a:lnTo>
                    <a:pt x="1626933" y="2531199"/>
                  </a:lnTo>
                  <a:lnTo>
                    <a:pt x="1652587" y="2522436"/>
                  </a:lnTo>
                  <a:lnTo>
                    <a:pt x="1677377" y="2512834"/>
                  </a:lnTo>
                  <a:lnTo>
                    <a:pt x="1700911" y="2501138"/>
                  </a:lnTo>
                  <a:close/>
                </a:path>
                <a:path w="11276965" h="4036059">
                  <a:moveTo>
                    <a:pt x="1883664" y="2387854"/>
                  </a:moveTo>
                  <a:lnTo>
                    <a:pt x="1853184" y="2352929"/>
                  </a:lnTo>
                  <a:lnTo>
                    <a:pt x="1833626" y="2369235"/>
                  </a:lnTo>
                  <a:lnTo>
                    <a:pt x="1814068" y="2385098"/>
                  </a:lnTo>
                  <a:lnTo>
                    <a:pt x="1794497" y="2400160"/>
                  </a:lnTo>
                  <a:lnTo>
                    <a:pt x="1774952" y="2414016"/>
                  </a:lnTo>
                  <a:lnTo>
                    <a:pt x="1796669" y="2453259"/>
                  </a:lnTo>
                  <a:lnTo>
                    <a:pt x="1819452" y="2439327"/>
                  </a:lnTo>
                  <a:lnTo>
                    <a:pt x="1841830" y="2423795"/>
                  </a:lnTo>
                  <a:lnTo>
                    <a:pt x="1863369" y="2406650"/>
                  </a:lnTo>
                  <a:lnTo>
                    <a:pt x="1883664" y="2387854"/>
                  </a:lnTo>
                  <a:close/>
                </a:path>
                <a:path w="11276965" h="4036059">
                  <a:moveTo>
                    <a:pt x="2027301" y="2230882"/>
                  </a:moveTo>
                  <a:lnTo>
                    <a:pt x="1988058" y="2204720"/>
                  </a:lnTo>
                  <a:lnTo>
                    <a:pt x="1974265" y="2224341"/>
                  </a:lnTo>
                  <a:lnTo>
                    <a:pt x="1959254" y="2243963"/>
                  </a:lnTo>
                  <a:lnTo>
                    <a:pt x="1943442" y="2263584"/>
                  </a:lnTo>
                  <a:lnTo>
                    <a:pt x="1927225" y="2283206"/>
                  </a:lnTo>
                  <a:lnTo>
                    <a:pt x="1962023" y="2313686"/>
                  </a:lnTo>
                  <a:lnTo>
                    <a:pt x="1978304" y="2294001"/>
                  </a:lnTo>
                  <a:lnTo>
                    <a:pt x="1994611" y="2273909"/>
                  </a:lnTo>
                  <a:lnTo>
                    <a:pt x="2010930" y="2253005"/>
                  </a:lnTo>
                  <a:lnTo>
                    <a:pt x="2027301" y="2230882"/>
                  </a:lnTo>
                  <a:close/>
                </a:path>
                <a:path w="11276965" h="4036059">
                  <a:moveTo>
                    <a:pt x="2122932" y="2039112"/>
                  </a:moveTo>
                  <a:lnTo>
                    <a:pt x="2079498" y="2021713"/>
                  </a:lnTo>
                  <a:lnTo>
                    <a:pt x="2071497" y="2047100"/>
                  </a:lnTo>
                  <a:lnTo>
                    <a:pt x="2061489" y="2071281"/>
                  </a:lnTo>
                  <a:lnTo>
                    <a:pt x="2050669" y="2094661"/>
                  </a:lnTo>
                  <a:lnTo>
                    <a:pt x="2040255" y="2117598"/>
                  </a:lnTo>
                  <a:lnTo>
                    <a:pt x="2079498" y="2139315"/>
                  </a:lnTo>
                  <a:lnTo>
                    <a:pt x="2091778" y="2113889"/>
                  </a:lnTo>
                  <a:lnTo>
                    <a:pt x="2102827" y="2089264"/>
                  </a:lnTo>
                  <a:lnTo>
                    <a:pt x="2113064" y="2064613"/>
                  </a:lnTo>
                  <a:lnTo>
                    <a:pt x="2122932" y="2039112"/>
                  </a:lnTo>
                  <a:close/>
                </a:path>
                <a:path w="11276965" h="4036059">
                  <a:moveTo>
                    <a:pt x="2162175" y="1829816"/>
                  </a:moveTo>
                  <a:lnTo>
                    <a:pt x="2118614" y="1825498"/>
                  </a:lnTo>
                  <a:lnTo>
                    <a:pt x="2114829" y="1876717"/>
                  </a:lnTo>
                  <a:lnTo>
                    <a:pt x="2114296" y="1921383"/>
                  </a:lnTo>
                  <a:lnTo>
                    <a:pt x="2109851" y="1925828"/>
                  </a:lnTo>
                  <a:lnTo>
                    <a:pt x="2157730" y="1938909"/>
                  </a:lnTo>
                  <a:lnTo>
                    <a:pt x="2157730" y="1925828"/>
                  </a:lnTo>
                  <a:lnTo>
                    <a:pt x="2162175" y="1921383"/>
                  </a:lnTo>
                  <a:lnTo>
                    <a:pt x="2162175" y="1829816"/>
                  </a:lnTo>
                  <a:close/>
                </a:path>
                <a:path w="11276965" h="4036059">
                  <a:moveTo>
                    <a:pt x="2201291" y="1629410"/>
                  </a:moveTo>
                  <a:lnTo>
                    <a:pt x="2153412" y="1616329"/>
                  </a:lnTo>
                  <a:lnTo>
                    <a:pt x="2147532" y="1642452"/>
                  </a:lnTo>
                  <a:lnTo>
                    <a:pt x="2137499" y="1694738"/>
                  </a:lnTo>
                  <a:lnTo>
                    <a:pt x="2131695" y="1720850"/>
                  </a:lnTo>
                  <a:lnTo>
                    <a:pt x="2179574" y="1729613"/>
                  </a:lnTo>
                  <a:lnTo>
                    <a:pt x="2183549" y="1703514"/>
                  </a:lnTo>
                  <a:lnTo>
                    <a:pt x="2188756" y="1677847"/>
                  </a:lnTo>
                  <a:lnTo>
                    <a:pt x="2194801" y="1653019"/>
                  </a:lnTo>
                  <a:lnTo>
                    <a:pt x="2201291" y="1629410"/>
                  </a:lnTo>
                  <a:close/>
                </a:path>
                <a:path w="11276965" h="4036059">
                  <a:moveTo>
                    <a:pt x="2275205" y="1437513"/>
                  </a:moveTo>
                  <a:lnTo>
                    <a:pt x="2236089" y="1415796"/>
                  </a:lnTo>
                  <a:lnTo>
                    <a:pt x="2210524" y="1464284"/>
                  </a:lnTo>
                  <a:lnTo>
                    <a:pt x="2188210" y="1515999"/>
                  </a:lnTo>
                  <a:lnTo>
                    <a:pt x="2231771" y="1533525"/>
                  </a:lnTo>
                  <a:lnTo>
                    <a:pt x="2241575" y="1508099"/>
                  </a:lnTo>
                  <a:lnTo>
                    <a:pt x="2251811" y="1483906"/>
                  </a:lnTo>
                  <a:lnTo>
                    <a:pt x="2262898" y="1460525"/>
                  </a:lnTo>
                  <a:lnTo>
                    <a:pt x="2275205" y="1437513"/>
                  </a:lnTo>
                  <a:close/>
                </a:path>
                <a:path w="11276965" h="4036059">
                  <a:moveTo>
                    <a:pt x="2392680" y="1276223"/>
                  </a:moveTo>
                  <a:lnTo>
                    <a:pt x="2362200" y="1245743"/>
                  </a:lnTo>
                  <a:lnTo>
                    <a:pt x="2343391" y="1263548"/>
                  </a:lnTo>
                  <a:lnTo>
                    <a:pt x="2325776" y="1283373"/>
                  </a:lnTo>
                  <a:lnTo>
                    <a:pt x="2292604" y="1324229"/>
                  </a:lnTo>
                  <a:lnTo>
                    <a:pt x="2327402" y="1354709"/>
                  </a:lnTo>
                  <a:lnTo>
                    <a:pt x="2392680" y="1276223"/>
                  </a:lnTo>
                  <a:close/>
                </a:path>
                <a:path w="11276965" h="4036059">
                  <a:moveTo>
                    <a:pt x="2558034" y="1162939"/>
                  </a:moveTo>
                  <a:lnTo>
                    <a:pt x="2536317" y="1123696"/>
                  </a:lnTo>
                  <a:lnTo>
                    <a:pt x="2513457" y="1134325"/>
                  </a:lnTo>
                  <a:lnTo>
                    <a:pt x="2490597" y="1146581"/>
                  </a:lnTo>
                  <a:lnTo>
                    <a:pt x="2467737" y="1160475"/>
                  </a:lnTo>
                  <a:lnTo>
                    <a:pt x="2444877" y="1176020"/>
                  </a:lnTo>
                  <a:lnTo>
                    <a:pt x="2471039" y="1215263"/>
                  </a:lnTo>
                  <a:lnTo>
                    <a:pt x="2491321" y="1200327"/>
                  </a:lnTo>
                  <a:lnTo>
                    <a:pt x="2512860" y="1187437"/>
                  </a:lnTo>
                  <a:lnTo>
                    <a:pt x="2558034" y="1162939"/>
                  </a:lnTo>
                  <a:close/>
                </a:path>
                <a:path w="11276965" h="4036059">
                  <a:moveTo>
                    <a:pt x="2749423" y="1106297"/>
                  </a:moveTo>
                  <a:lnTo>
                    <a:pt x="2740787" y="1058291"/>
                  </a:lnTo>
                  <a:lnTo>
                    <a:pt x="2714663" y="1064247"/>
                  </a:lnTo>
                  <a:lnTo>
                    <a:pt x="2688526" y="1069759"/>
                  </a:lnTo>
                  <a:lnTo>
                    <a:pt x="2662377" y="1076083"/>
                  </a:lnTo>
                  <a:lnTo>
                    <a:pt x="2636266" y="1084453"/>
                  </a:lnTo>
                  <a:lnTo>
                    <a:pt x="2649347" y="1128014"/>
                  </a:lnTo>
                  <a:lnTo>
                    <a:pt x="2699385" y="1115542"/>
                  </a:lnTo>
                  <a:lnTo>
                    <a:pt x="2723997" y="1110297"/>
                  </a:lnTo>
                  <a:lnTo>
                    <a:pt x="2749423" y="1106297"/>
                  </a:lnTo>
                  <a:close/>
                </a:path>
                <a:path w="11276965" h="4036059">
                  <a:moveTo>
                    <a:pt x="2953893" y="1049655"/>
                  </a:moveTo>
                  <a:lnTo>
                    <a:pt x="2849499" y="1049655"/>
                  </a:lnTo>
                  <a:lnTo>
                    <a:pt x="2849499" y="1097534"/>
                  </a:lnTo>
                  <a:lnTo>
                    <a:pt x="2859976" y="1096860"/>
                  </a:lnTo>
                  <a:lnTo>
                    <a:pt x="2882569" y="1093901"/>
                  </a:lnTo>
                  <a:lnTo>
                    <a:pt x="2893060" y="1093216"/>
                  </a:lnTo>
                  <a:lnTo>
                    <a:pt x="2906776" y="1093901"/>
                  </a:lnTo>
                  <a:lnTo>
                    <a:pt x="2935846" y="1096860"/>
                  </a:lnTo>
                  <a:lnTo>
                    <a:pt x="2949575" y="1097534"/>
                  </a:lnTo>
                  <a:lnTo>
                    <a:pt x="2949956" y="1093216"/>
                  </a:lnTo>
                  <a:lnTo>
                    <a:pt x="2953893" y="1049655"/>
                  </a:lnTo>
                  <a:close/>
                </a:path>
                <a:path w="11276965" h="4036059">
                  <a:moveTo>
                    <a:pt x="3162681" y="1088898"/>
                  </a:moveTo>
                  <a:lnTo>
                    <a:pt x="3139071" y="1082332"/>
                  </a:lnTo>
                  <a:lnTo>
                    <a:pt x="3113811" y="1075778"/>
                  </a:lnTo>
                  <a:lnTo>
                    <a:pt x="3086874" y="1069238"/>
                  </a:lnTo>
                  <a:lnTo>
                    <a:pt x="3058287" y="1062736"/>
                  </a:lnTo>
                  <a:lnTo>
                    <a:pt x="3049651" y="1110615"/>
                  </a:lnTo>
                  <a:lnTo>
                    <a:pt x="3075673" y="1114691"/>
                  </a:lnTo>
                  <a:lnTo>
                    <a:pt x="3101302" y="1120419"/>
                  </a:lnTo>
                  <a:lnTo>
                    <a:pt x="3126117" y="1127785"/>
                  </a:lnTo>
                  <a:lnTo>
                    <a:pt x="3149727" y="1136777"/>
                  </a:lnTo>
                  <a:lnTo>
                    <a:pt x="3162681" y="1088898"/>
                  </a:lnTo>
                  <a:close/>
                </a:path>
                <a:path w="11276965" h="4036059">
                  <a:moveTo>
                    <a:pt x="3354197" y="1189101"/>
                  </a:moveTo>
                  <a:lnTo>
                    <a:pt x="3331337" y="1173492"/>
                  </a:lnTo>
                  <a:lnTo>
                    <a:pt x="3308477" y="1159116"/>
                  </a:lnTo>
                  <a:lnTo>
                    <a:pt x="3285617" y="1145578"/>
                  </a:lnTo>
                  <a:lnTo>
                    <a:pt x="3262757" y="1132459"/>
                  </a:lnTo>
                  <a:lnTo>
                    <a:pt x="3241040" y="1176020"/>
                  </a:lnTo>
                  <a:lnTo>
                    <a:pt x="3263201" y="1186649"/>
                  </a:lnTo>
                  <a:lnTo>
                    <a:pt x="3284537" y="1198905"/>
                  </a:lnTo>
                  <a:lnTo>
                    <a:pt x="3305860" y="1212799"/>
                  </a:lnTo>
                  <a:lnTo>
                    <a:pt x="3328035" y="1228344"/>
                  </a:lnTo>
                  <a:lnTo>
                    <a:pt x="3354197" y="1189101"/>
                  </a:lnTo>
                  <a:close/>
                </a:path>
                <a:path w="11276965" h="4036059">
                  <a:moveTo>
                    <a:pt x="3502025" y="1346073"/>
                  </a:moveTo>
                  <a:lnTo>
                    <a:pt x="3485667" y="1323276"/>
                  </a:lnTo>
                  <a:lnTo>
                    <a:pt x="3468890" y="1301330"/>
                  </a:lnTo>
                  <a:lnTo>
                    <a:pt x="3451275" y="1281023"/>
                  </a:lnTo>
                  <a:lnTo>
                    <a:pt x="3432429" y="1263142"/>
                  </a:lnTo>
                  <a:lnTo>
                    <a:pt x="3401949" y="1293749"/>
                  </a:lnTo>
                  <a:lnTo>
                    <a:pt x="3418230" y="1310881"/>
                  </a:lnTo>
                  <a:lnTo>
                    <a:pt x="3434092" y="1329664"/>
                  </a:lnTo>
                  <a:lnTo>
                    <a:pt x="3449104" y="1350124"/>
                  </a:lnTo>
                  <a:lnTo>
                    <a:pt x="3462909" y="1372235"/>
                  </a:lnTo>
                  <a:lnTo>
                    <a:pt x="3502025" y="1346073"/>
                  </a:lnTo>
                  <a:close/>
                </a:path>
                <a:path w="11276965" h="4036059">
                  <a:moveTo>
                    <a:pt x="3597783" y="1533525"/>
                  </a:moveTo>
                  <a:lnTo>
                    <a:pt x="3589794" y="1509915"/>
                  </a:lnTo>
                  <a:lnTo>
                    <a:pt x="3579787" y="1485519"/>
                  </a:lnTo>
                  <a:lnTo>
                    <a:pt x="3569004" y="1461135"/>
                  </a:lnTo>
                  <a:lnTo>
                    <a:pt x="3558667" y="1437513"/>
                  </a:lnTo>
                  <a:lnTo>
                    <a:pt x="3515106" y="1459357"/>
                  </a:lnTo>
                  <a:lnTo>
                    <a:pt x="3527336" y="1480426"/>
                  </a:lnTo>
                  <a:lnTo>
                    <a:pt x="3537940" y="1503527"/>
                  </a:lnTo>
                  <a:lnTo>
                    <a:pt x="3546906" y="1527441"/>
                  </a:lnTo>
                  <a:lnTo>
                    <a:pt x="3554222" y="1550924"/>
                  </a:lnTo>
                  <a:lnTo>
                    <a:pt x="3597783" y="1533525"/>
                  </a:lnTo>
                  <a:close/>
                </a:path>
                <a:path w="11276965" h="4036059">
                  <a:moveTo>
                    <a:pt x="3649980" y="1742694"/>
                  </a:moveTo>
                  <a:lnTo>
                    <a:pt x="3646043" y="1716532"/>
                  </a:lnTo>
                  <a:lnTo>
                    <a:pt x="3636505" y="1664220"/>
                  </a:lnTo>
                  <a:lnTo>
                    <a:pt x="3632581" y="1638046"/>
                  </a:lnTo>
                  <a:lnTo>
                    <a:pt x="3584702" y="1646809"/>
                  </a:lnTo>
                  <a:lnTo>
                    <a:pt x="3590506" y="1672869"/>
                  </a:lnTo>
                  <a:lnTo>
                    <a:pt x="3595065" y="1698536"/>
                  </a:lnTo>
                  <a:lnTo>
                    <a:pt x="3598786" y="1723390"/>
                  </a:lnTo>
                  <a:lnTo>
                    <a:pt x="3602101" y="1747012"/>
                  </a:lnTo>
                  <a:lnTo>
                    <a:pt x="3649980" y="1742694"/>
                  </a:lnTo>
                  <a:close/>
                </a:path>
                <a:path w="11276965" h="4036059">
                  <a:moveTo>
                    <a:pt x="3654298" y="3102737"/>
                  </a:moveTo>
                  <a:lnTo>
                    <a:pt x="3606546" y="3102737"/>
                  </a:lnTo>
                  <a:lnTo>
                    <a:pt x="3606546" y="3207385"/>
                  </a:lnTo>
                  <a:lnTo>
                    <a:pt x="3654298" y="3207385"/>
                  </a:lnTo>
                  <a:lnTo>
                    <a:pt x="3654298" y="3102737"/>
                  </a:lnTo>
                  <a:close/>
                </a:path>
                <a:path w="11276965" h="4036059">
                  <a:moveTo>
                    <a:pt x="3654298" y="2893441"/>
                  </a:moveTo>
                  <a:lnTo>
                    <a:pt x="3606546" y="2893441"/>
                  </a:lnTo>
                  <a:lnTo>
                    <a:pt x="3606546" y="2998089"/>
                  </a:lnTo>
                  <a:lnTo>
                    <a:pt x="3654298" y="2998089"/>
                  </a:lnTo>
                  <a:lnTo>
                    <a:pt x="3654298" y="2893441"/>
                  </a:lnTo>
                  <a:close/>
                </a:path>
                <a:path w="11276965" h="4036059">
                  <a:moveTo>
                    <a:pt x="3654298" y="2684272"/>
                  </a:moveTo>
                  <a:lnTo>
                    <a:pt x="3606546" y="2684272"/>
                  </a:lnTo>
                  <a:lnTo>
                    <a:pt x="3606546" y="2788920"/>
                  </a:lnTo>
                  <a:lnTo>
                    <a:pt x="3654298" y="2788920"/>
                  </a:lnTo>
                  <a:lnTo>
                    <a:pt x="3654298" y="2684272"/>
                  </a:lnTo>
                  <a:close/>
                </a:path>
                <a:path w="11276965" h="4036059">
                  <a:moveTo>
                    <a:pt x="3654298" y="2474976"/>
                  </a:moveTo>
                  <a:lnTo>
                    <a:pt x="3606546" y="2474976"/>
                  </a:lnTo>
                  <a:lnTo>
                    <a:pt x="3606546" y="2579624"/>
                  </a:lnTo>
                  <a:lnTo>
                    <a:pt x="3654298" y="2579624"/>
                  </a:lnTo>
                  <a:lnTo>
                    <a:pt x="3654298" y="2474976"/>
                  </a:lnTo>
                  <a:close/>
                </a:path>
                <a:path w="11276965" h="4036059">
                  <a:moveTo>
                    <a:pt x="3654298" y="2265807"/>
                  </a:moveTo>
                  <a:lnTo>
                    <a:pt x="3606546" y="2265807"/>
                  </a:lnTo>
                  <a:lnTo>
                    <a:pt x="3606546" y="2370455"/>
                  </a:lnTo>
                  <a:lnTo>
                    <a:pt x="3654298" y="2370455"/>
                  </a:lnTo>
                  <a:lnTo>
                    <a:pt x="3654298" y="2265807"/>
                  </a:lnTo>
                  <a:close/>
                </a:path>
                <a:path w="11276965" h="4036059">
                  <a:moveTo>
                    <a:pt x="3654298" y="2060956"/>
                  </a:moveTo>
                  <a:lnTo>
                    <a:pt x="3606546" y="2060956"/>
                  </a:lnTo>
                  <a:lnTo>
                    <a:pt x="3606546" y="2165477"/>
                  </a:lnTo>
                  <a:lnTo>
                    <a:pt x="3654298" y="2165477"/>
                  </a:lnTo>
                  <a:lnTo>
                    <a:pt x="3654298" y="2060956"/>
                  </a:lnTo>
                  <a:close/>
                </a:path>
                <a:path w="11276965" h="4036059">
                  <a:moveTo>
                    <a:pt x="3654298" y="1851660"/>
                  </a:moveTo>
                  <a:lnTo>
                    <a:pt x="3606546" y="1851660"/>
                  </a:lnTo>
                  <a:lnTo>
                    <a:pt x="3606546" y="1956308"/>
                  </a:lnTo>
                  <a:lnTo>
                    <a:pt x="3654298" y="1956308"/>
                  </a:lnTo>
                  <a:lnTo>
                    <a:pt x="3654298" y="1851660"/>
                  </a:lnTo>
                  <a:close/>
                </a:path>
                <a:path w="11276965" h="4036059">
                  <a:moveTo>
                    <a:pt x="3676142" y="3407791"/>
                  </a:moveTo>
                  <a:lnTo>
                    <a:pt x="3672217" y="3384194"/>
                  </a:lnTo>
                  <a:lnTo>
                    <a:pt x="3667925" y="3359366"/>
                  </a:lnTo>
                  <a:lnTo>
                    <a:pt x="3664470" y="3333699"/>
                  </a:lnTo>
                  <a:lnTo>
                    <a:pt x="3663061" y="3307588"/>
                  </a:lnTo>
                  <a:lnTo>
                    <a:pt x="3615182" y="3311906"/>
                  </a:lnTo>
                  <a:lnTo>
                    <a:pt x="3618496" y="3338715"/>
                  </a:lnTo>
                  <a:lnTo>
                    <a:pt x="3622256" y="3365906"/>
                  </a:lnTo>
                  <a:lnTo>
                    <a:pt x="3626815" y="3392259"/>
                  </a:lnTo>
                  <a:lnTo>
                    <a:pt x="3632581" y="3416554"/>
                  </a:lnTo>
                  <a:lnTo>
                    <a:pt x="3676142" y="3407791"/>
                  </a:lnTo>
                  <a:close/>
                </a:path>
                <a:path w="11276965" h="4036059">
                  <a:moveTo>
                    <a:pt x="3736975" y="3604006"/>
                  </a:moveTo>
                  <a:lnTo>
                    <a:pt x="3727246" y="3581069"/>
                  </a:lnTo>
                  <a:lnTo>
                    <a:pt x="3717950" y="3557689"/>
                  </a:lnTo>
                  <a:lnTo>
                    <a:pt x="3709466" y="3533508"/>
                  </a:lnTo>
                  <a:lnTo>
                    <a:pt x="3702177" y="3508121"/>
                  </a:lnTo>
                  <a:lnTo>
                    <a:pt x="3654298" y="3521202"/>
                  </a:lnTo>
                  <a:lnTo>
                    <a:pt x="3664102" y="3547262"/>
                  </a:lnTo>
                  <a:lnTo>
                    <a:pt x="3673919" y="3572929"/>
                  </a:lnTo>
                  <a:lnTo>
                    <a:pt x="3683724" y="3597783"/>
                  </a:lnTo>
                  <a:lnTo>
                    <a:pt x="3693541" y="3621405"/>
                  </a:lnTo>
                  <a:lnTo>
                    <a:pt x="3736975" y="3604006"/>
                  </a:lnTo>
                  <a:close/>
                </a:path>
                <a:path w="11276965" h="4036059">
                  <a:moveTo>
                    <a:pt x="3837051" y="3778389"/>
                  </a:moveTo>
                  <a:lnTo>
                    <a:pt x="3821493" y="3758692"/>
                  </a:lnTo>
                  <a:lnTo>
                    <a:pt x="3807168" y="3738600"/>
                  </a:lnTo>
                  <a:lnTo>
                    <a:pt x="3793642" y="3717696"/>
                  </a:lnTo>
                  <a:lnTo>
                    <a:pt x="3780536" y="3695573"/>
                  </a:lnTo>
                  <a:lnTo>
                    <a:pt x="3741293" y="3717290"/>
                  </a:lnTo>
                  <a:lnTo>
                    <a:pt x="3755098" y="3742055"/>
                  </a:lnTo>
                  <a:lnTo>
                    <a:pt x="3770147" y="3764750"/>
                  </a:lnTo>
                  <a:lnTo>
                    <a:pt x="3802253" y="3808857"/>
                  </a:lnTo>
                  <a:lnTo>
                    <a:pt x="3837051" y="3778389"/>
                  </a:lnTo>
                  <a:close/>
                </a:path>
                <a:path w="11276965" h="4036059">
                  <a:moveTo>
                    <a:pt x="3989324" y="3904742"/>
                  </a:moveTo>
                  <a:lnTo>
                    <a:pt x="3967226" y="3893451"/>
                  </a:lnTo>
                  <a:lnTo>
                    <a:pt x="3946360" y="3879710"/>
                  </a:lnTo>
                  <a:lnTo>
                    <a:pt x="3926306" y="3864330"/>
                  </a:lnTo>
                  <a:lnTo>
                    <a:pt x="3906647" y="3848100"/>
                  </a:lnTo>
                  <a:lnTo>
                    <a:pt x="3876167" y="3883025"/>
                  </a:lnTo>
                  <a:lnTo>
                    <a:pt x="3896525" y="3901821"/>
                  </a:lnTo>
                  <a:lnTo>
                    <a:pt x="3918089" y="3918966"/>
                  </a:lnTo>
                  <a:lnTo>
                    <a:pt x="3940441" y="3934498"/>
                  </a:lnTo>
                  <a:lnTo>
                    <a:pt x="3963162" y="3948430"/>
                  </a:lnTo>
                  <a:lnTo>
                    <a:pt x="3989324" y="3904742"/>
                  </a:lnTo>
                  <a:close/>
                </a:path>
                <a:path w="11276965" h="4036059">
                  <a:moveTo>
                    <a:pt x="4176395" y="3974465"/>
                  </a:moveTo>
                  <a:lnTo>
                    <a:pt x="4150360" y="3970426"/>
                  </a:lnTo>
                  <a:lnTo>
                    <a:pt x="4124731" y="3964736"/>
                  </a:lnTo>
                  <a:lnTo>
                    <a:pt x="4099915" y="3957421"/>
                  </a:lnTo>
                  <a:lnTo>
                    <a:pt x="4076319" y="3948430"/>
                  </a:lnTo>
                  <a:lnTo>
                    <a:pt x="4063238" y="3991991"/>
                  </a:lnTo>
                  <a:lnTo>
                    <a:pt x="4086898" y="4001046"/>
                  </a:lnTo>
                  <a:lnTo>
                    <a:pt x="4112209" y="4008856"/>
                  </a:lnTo>
                  <a:lnTo>
                    <a:pt x="4139146" y="4015854"/>
                  </a:lnTo>
                  <a:lnTo>
                    <a:pt x="4167759" y="4022471"/>
                  </a:lnTo>
                  <a:lnTo>
                    <a:pt x="4176395" y="3974465"/>
                  </a:lnTo>
                  <a:close/>
                </a:path>
                <a:path w="11276965" h="4036059">
                  <a:moveTo>
                    <a:pt x="4376547" y="3987546"/>
                  </a:moveTo>
                  <a:lnTo>
                    <a:pt x="4276471" y="3987546"/>
                  </a:lnTo>
                  <a:lnTo>
                    <a:pt x="4272153" y="4035552"/>
                  </a:lnTo>
                  <a:lnTo>
                    <a:pt x="4376547" y="4035552"/>
                  </a:lnTo>
                  <a:lnTo>
                    <a:pt x="4376547" y="3987546"/>
                  </a:lnTo>
                  <a:close/>
                </a:path>
                <a:path w="11276965" h="4036059">
                  <a:moveTo>
                    <a:pt x="4585335" y="3987546"/>
                  </a:moveTo>
                  <a:lnTo>
                    <a:pt x="4480941" y="3987546"/>
                  </a:lnTo>
                  <a:lnTo>
                    <a:pt x="4480941" y="4035552"/>
                  </a:lnTo>
                  <a:lnTo>
                    <a:pt x="4585335" y="4035552"/>
                  </a:lnTo>
                  <a:lnTo>
                    <a:pt x="4585335" y="3987546"/>
                  </a:lnTo>
                  <a:close/>
                </a:path>
                <a:path w="11276965" h="4036059">
                  <a:moveTo>
                    <a:pt x="4794123" y="3987546"/>
                  </a:moveTo>
                  <a:lnTo>
                    <a:pt x="4689729" y="3987546"/>
                  </a:lnTo>
                  <a:lnTo>
                    <a:pt x="4689729" y="4035552"/>
                  </a:lnTo>
                  <a:lnTo>
                    <a:pt x="4794123" y="4035552"/>
                  </a:lnTo>
                  <a:lnTo>
                    <a:pt x="4794123" y="3987546"/>
                  </a:lnTo>
                  <a:close/>
                </a:path>
                <a:path w="11276965" h="4036059">
                  <a:moveTo>
                    <a:pt x="5003038" y="3987546"/>
                  </a:moveTo>
                  <a:lnTo>
                    <a:pt x="4898644" y="3987546"/>
                  </a:lnTo>
                  <a:lnTo>
                    <a:pt x="4898644" y="4035552"/>
                  </a:lnTo>
                  <a:lnTo>
                    <a:pt x="5003038" y="4035552"/>
                  </a:lnTo>
                  <a:lnTo>
                    <a:pt x="5003038" y="3987546"/>
                  </a:lnTo>
                  <a:close/>
                </a:path>
                <a:path w="11276965" h="4036059">
                  <a:moveTo>
                    <a:pt x="5211826" y="3987546"/>
                  </a:moveTo>
                  <a:lnTo>
                    <a:pt x="5107432" y="3987546"/>
                  </a:lnTo>
                  <a:lnTo>
                    <a:pt x="5107432" y="4035552"/>
                  </a:lnTo>
                  <a:lnTo>
                    <a:pt x="5211826" y="4035552"/>
                  </a:lnTo>
                  <a:lnTo>
                    <a:pt x="5211826" y="3987546"/>
                  </a:lnTo>
                  <a:close/>
                </a:path>
                <a:path w="11276965" h="4036059">
                  <a:moveTo>
                    <a:pt x="5416296" y="3987546"/>
                  </a:moveTo>
                  <a:lnTo>
                    <a:pt x="5311902" y="3987546"/>
                  </a:lnTo>
                  <a:lnTo>
                    <a:pt x="5311902" y="4035552"/>
                  </a:lnTo>
                  <a:lnTo>
                    <a:pt x="5416296" y="4035552"/>
                  </a:lnTo>
                  <a:lnTo>
                    <a:pt x="5416296" y="3987546"/>
                  </a:lnTo>
                  <a:close/>
                </a:path>
                <a:path w="11276965" h="4036059">
                  <a:moveTo>
                    <a:pt x="5573268" y="3989070"/>
                  </a:moveTo>
                  <a:lnTo>
                    <a:pt x="5521452" y="3989070"/>
                  </a:lnTo>
                  <a:lnTo>
                    <a:pt x="5521452" y="4035552"/>
                  </a:lnTo>
                  <a:lnTo>
                    <a:pt x="5573268" y="4035552"/>
                  </a:lnTo>
                  <a:lnTo>
                    <a:pt x="5573268" y="3989070"/>
                  </a:lnTo>
                  <a:close/>
                </a:path>
                <a:path w="11276965" h="4036059">
                  <a:moveTo>
                    <a:pt x="5763768" y="4023741"/>
                  </a:moveTo>
                  <a:lnTo>
                    <a:pt x="5750814" y="3975354"/>
                  </a:lnTo>
                  <a:lnTo>
                    <a:pt x="5740425" y="3978668"/>
                  </a:lnTo>
                  <a:lnTo>
                    <a:pt x="5728805" y="3981958"/>
                  </a:lnTo>
                  <a:lnTo>
                    <a:pt x="5703570" y="3988562"/>
                  </a:lnTo>
                  <a:lnTo>
                    <a:pt x="5712206" y="4032504"/>
                  </a:lnTo>
                  <a:lnTo>
                    <a:pt x="5725084" y="4031742"/>
                  </a:lnTo>
                  <a:lnTo>
                    <a:pt x="5737974" y="4029748"/>
                  </a:lnTo>
                  <a:lnTo>
                    <a:pt x="5750877" y="4026941"/>
                  </a:lnTo>
                  <a:lnTo>
                    <a:pt x="5763768" y="4023741"/>
                  </a:lnTo>
                  <a:close/>
                </a:path>
                <a:path w="11276965" h="4036059">
                  <a:moveTo>
                    <a:pt x="5965317" y="3949319"/>
                  </a:moveTo>
                  <a:lnTo>
                    <a:pt x="5943473" y="3905758"/>
                  </a:lnTo>
                  <a:lnTo>
                    <a:pt x="5920676" y="3918077"/>
                  </a:lnTo>
                  <a:lnTo>
                    <a:pt x="5897854" y="3929164"/>
                  </a:lnTo>
                  <a:lnTo>
                    <a:pt x="5875007" y="3939451"/>
                  </a:lnTo>
                  <a:lnTo>
                    <a:pt x="5852160" y="3949319"/>
                  </a:lnTo>
                  <a:lnTo>
                    <a:pt x="5865241" y="3992880"/>
                  </a:lnTo>
                  <a:lnTo>
                    <a:pt x="5891263" y="3983012"/>
                  </a:lnTo>
                  <a:lnTo>
                    <a:pt x="5916892" y="3972725"/>
                  </a:lnTo>
                  <a:lnTo>
                    <a:pt x="5941707" y="3961638"/>
                  </a:lnTo>
                  <a:lnTo>
                    <a:pt x="5965317" y="3949319"/>
                  </a:lnTo>
                  <a:close/>
                </a:path>
                <a:path w="11276965" h="4036059">
                  <a:moveTo>
                    <a:pt x="6139307" y="3827272"/>
                  </a:moveTo>
                  <a:lnTo>
                    <a:pt x="6108827" y="3792347"/>
                  </a:lnTo>
                  <a:lnTo>
                    <a:pt x="6030468" y="3857752"/>
                  </a:lnTo>
                  <a:lnTo>
                    <a:pt x="6056630" y="3892677"/>
                  </a:lnTo>
                  <a:lnTo>
                    <a:pt x="6078728" y="3878745"/>
                  </a:lnTo>
                  <a:lnTo>
                    <a:pt x="6099581" y="3863213"/>
                  </a:lnTo>
                  <a:lnTo>
                    <a:pt x="6119634" y="3846068"/>
                  </a:lnTo>
                  <a:lnTo>
                    <a:pt x="6139307" y="3827272"/>
                  </a:lnTo>
                  <a:close/>
                </a:path>
                <a:path w="11276965" h="4036059">
                  <a:moveTo>
                    <a:pt x="6274181" y="3661537"/>
                  </a:moveTo>
                  <a:lnTo>
                    <a:pt x="6235065" y="3635375"/>
                  </a:lnTo>
                  <a:lnTo>
                    <a:pt x="6221311" y="3657574"/>
                  </a:lnTo>
                  <a:lnTo>
                    <a:pt x="6206744" y="3678517"/>
                  </a:lnTo>
                  <a:lnTo>
                    <a:pt x="6192164" y="3698621"/>
                  </a:lnTo>
                  <a:lnTo>
                    <a:pt x="6178423" y="3718306"/>
                  </a:lnTo>
                  <a:lnTo>
                    <a:pt x="6213221" y="3748786"/>
                  </a:lnTo>
                  <a:lnTo>
                    <a:pt x="6229502" y="3728428"/>
                  </a:lnTo>
                  <a:lnTo>
                    <a:pt x="6245364" y="3706838"/>
                  </a:lnTo>
                  <a:lnTo>
                    <a:pt x="6260376" y="3684409"/>
                  </a:lnTo>
                  <a:lnTo>
                    <a:pt x="6274181" y="3661537"/>
                  </a:lnTo>
                  <a:close/>
                </a:path>
                <a:path w="11276965" h="4036059">
                  <a:moveTo>
                    <a:pt x="6356858" y="3461131"/>
                  </a:moveTo>
                  <a:lnTo>
                    <a:pt x="6313297" y="3452368"/>
                  </a:lnTo>
                  <a:lnTo>
                    <a:pt x="6306045" y="3475240"/>
                  </a:lnTo>
                  <a:lnTo>
                    <a:pt x="6297561" y="3498113"/>
                  </a:lnTo>
                  <a:lnTo>
                    <a:pt x="6288240" y="3521011"/>
                  </a:lnTo>
                  <a:lnTo>
                    <a:pt x="6278499" y="3543935"/>
                  </a:lnTo>
                  <a:lnTo>
                    <a:pt x="6322060" y="3565652"/>
                  </a:lnTo>
                  <a:lnTo>
                    <a:pt x="6331725" y="3539540"/>
                  </a:lnTo>
                  <a:lnTo>
                    <a:pt x="6341021" y="3513391"/>
                  </a:lnTo>
                  <a:lnTo>
                    <a:pt x="6349543" y="3487255"/>
                  </a:lnTo>
                  <a:lnTo>
                    <a:pt x="6356858" y="3461131"/>
                  </a:lnTo>
                  <a:close/>
                </a:path>
                <a:path w="11276965" h="4036059">
                  <a:moveTo>
                    <a:pt x="6387211" y="3251835"/>
                  </a:moveTo>
                  <a:lnTo>
                    <a:pt x="6339459" y="3251835"/>
                  </a:lnTo>
                  <a:lnTo>
                    <a:pt x="6339383" y="3283521"/>
                  </a:lnTo>
                  <a:lnTo>
                    <a:pt x="6338900" y="3298685"/>
                  </a:lnTo>
                  <a:lnTo>
                    <a:pt x="6337579" y="3322104"/>
                  </a:lnTo>
                  <a:lnTo>
                    <a:pt x="6335014" y="3352038"/>
                  </a:lnTo>
                  <a:lnTo>
                    <a:pt x="6378575" y="3356483"/>
                  </a:lnTo>
                  <a:lnTo>
                    <a:pt x="6383566" y="3323971"/>
                  </a:lnTo>
                  <a:lnTo>
                    <a:pt x="6386131" y="3299244"/>
                  </a:lnTo>
                  <a:lnTo>
                    <a:pt x="6387071" y="3283445"/>
                  </a:lnTo>
                  <a:lnTo>
                    <a:pt x="6387211" y="3277997"/>
                  </a:lnTo>
                  <a:lnTo>
                    <a:pt x="6387211" y="3251835"/>
                  </a:lnTo>
                  <a:close/>
                </a:path>
                <a:path w="11276965" h="4036059">
                  <a:moveTo>
                    <a:pt x="6387211" y="3042666"/>
                  </a:moveTo>
                  <a:lnTo>
                    <a:pt x="6339459" y="3042666"/>
                  </a:lnTo>
                  <a:lnTo>
                    <a:pt x="6339459" y="3147187"/>
                  </a:lnTo>
                  <a:lnTo>
                    <a:pt x="6387211" y="3147187"/>
                  </a:lnTo>
                  <a:lnTo>
                    <a:pt x="6387211" y="3042666"/>
                  </a:lnTo>
                  <a:close/>
                </a:path>
                <a:path w="11276965" h="4036059">
                  <a:moveTo>
                    <a:pt x="6387211" y="2833370"/>
                  </a:moveTo>
                  <a:lnTo>
                    <a:pt x="6339459" y="2833370"/>
                  </a:lnTo>
                  <a:lnTo>
                    <a:pt x="6339459" y="2938018"/>
                  </a:lnTo>
                  <a:lnTo>
                    <a:pt x="6387211" y="2938018"/>
                  </a:lnTo>
                  <a:lnTo>
                    <a:pt x="6387211" y="2833370"/>
                  </a:lnTo>
                  <a:close/>
                </a:path>
                <a:path w="11276965" h="4036059">
                  <a:moveTo>
                    <a:pt x="6387211" y="2624201"/>
                  </a:moveTo>
                  <a:lnTo>
                    <a:pt x="6339459" y="2624201"/>
                  </a:lnTo>
                  <a:lnTo>
                    <a:pt x="6339459" y="2728722"/>
                  </a:lnTo>
                  <a:lnTo>
                    <a:pt x="6387211" y="2728722"/>
                  </a:lnTo>
                  <a:lnTo>
                    <a:pt x="6387211" y="2624201"/>
                  </a:lnTo>
                  <a:close/>
                </a:path>
                <a:path w="11276965" h="4036059">
                  <a:moveTo>
                    <a:pt x="6387211" y="2414905"/>
                  </a:moveTo>
                  <a:lnTo>
                    <a:pt x="6339459" y="2414905"/>
                  </a:lnTo>
                  <a:lnTo>
                    <a:pt x="6339459" y="2519553"/>
                  </a:lnTo>
                  <a:lnTo>
                    <a:pt x="6387211" y="2519553"/>
                  </a:lnTo>
                  <a:lnTo>
                    <a:pt x="6387211" y="2414905"/>
                  </a:lnTo>
                  <a:close/>
                </a:path>
                <a:path w="11276965" h="4036059">
                  <a:moveTo>
                    <a:pt x="6387211" y="2205736"/>
                  </a:moveTo>
                  <a:lnTo>
                    <a:pt x="6339459" y="2205736"/>
                  </a:lnTo>
                  <a:lnTo>
                    <a:pt x="6339459" y="2310257"/>
                  </a:lnTo>
                  <a:lnTo>
                    <a:pt x="6387211" y="2310257"/>
                  </a:lnTo>
                  <a:lnTo>
                    <a:pt x="6387211" y="2205736"/>
                  </a:lnTo>
                  <a:close/>
                </a:path>
                <a:path w="11276965" h="4036059">
                  <a:moveTo>
                    <a:pt x="6422136" y="2009521"/>
                  </a:moveTo>
                  <a:lnTo>
                    <a:pt x="6378575" y="1996440"/>
                  </a:lnTo>
                  <a:lnTo>
                    <a:pt x="6352413" y="2101088"/>
                  </a:lnTo>
                  <a:lnTo>
                    <a:pt x="6400292" y="2109724"/>
                  </a:lnTo>
                  <a:lnTo>
                    <a:pt x="6404343" y="2083676"/>
                  </a:lnTo>
                  <a:lnTo>
                    <a:pt x="6409588" y="2058009"/>
                  </a:lnTo>
                  <a:lnTo>
                    <a:pt x="6415646" y="2033143"/>
                  </a:lnTo>
                  <a:lnTo>
                    <a:pt x="6422136" y="2009521"/>
                  </a:lnTo>
                  <a:close/>
                </a:path>
                <a:path w="11276965" h="4036059">
                  <a:moveTo>
                    <a:pt x="6504686" y="1822069"/>
                  </a:moveTo>
                  <a:lnTo>
                    <a:pt x="6461252" y="1800225"/>
                  </a:lnTo>
                  <a:lnTo>
                    <a:pt x="6448869" y="1823237"/>
                  </a:lnTo>
                  <a:lnTo>
                    <a:pt x="6437312" y="1846618"/>
                  </a:lnTo>
                  <a:lnTo>
                    <a:pt x="6425743" y="1870811"/>
                  </a:lnTo>
                  <a:lnTo>
                    <a:pt x="6413373" y="1896237"/>
                  </a:lnTo>
                  <a:lnTo>
                    <a:pt x="6456934" y="1913636"/>
                  </a:lnTo>
                  <a:lnTo>
                    <a:pt x="6467411" y="1890763"/>
                  </a:lnTo>
                  <a:lnTo>
                    <a:pt x="6479133" y="1867852"/>
                  </a:lnTo>
                  <a:lnTo>
                    <a:pt x="6491694" y="1844954"/>
                  </a:lnTo>
                  <a:lnTo>
                    <a:pt x="6504686" y="1822069"/>
                  </a:lnTo>
                  <a:close/>
                </a:path>
                <a:path w="11276965" h="4036059">
                  <a:moveTo>
                    <a:pt x="6630924" y="1665097"/>
                  </a:moveTo>
                  <a:lnTo>
                    <a:pt x="6596126" y="1630299"/>
                  </a:lnTo>
                  <a:lnTo>
                    <a:pt x="6577190" y="1649920"/>
                  </a:lnTo>
                  <a:lnTo>
                    <a:pt x="6541008" y="1689163"/>
                  </a:lnTo>
                  <a:lnTo>
                    <a:pt x="6522085" y="1708785"/>
                  </a:lnTo>
                  <a:lnTo>
                    <a:pt x="6561328" y="1739265"/>
                  </a:lnTo>
                  <a:lnTo>
                    <a:pt x="6577673" y="1719719"/>
                  </a:lnTo>
                  <a:lnTo>
                    <a:pt x="6594449" y="1700568"/>
                  </a:lnTo>
                  <a:lnTo>
                    <a:pt x="6612064" y="1682229"/>
                  </a:lnTo>
                  <a:lnTo>
                    <a:pt x="6630924" y="1665097"/>
                  </a:lnTo>
                  <a:close/>
                </a:path>
                <a:path w="11276965" h="4036059">
                  <a:moveTo>
                    <a:pt x="6796278" y="1560576"/>
                  </a:moveTo>
                  <a:lnTo>
                    <a:pt x="6778879" y="1516888"/>
                  </a:lnTo>
                  <a:lnTo>
                    <a:pt x="6755333" y="1527530"/>
                  </a:lnTo>
                  <a:lnTo>
                    <a:pt x="6731000" y="1539811"/>
                  </a:lnTo>
                  <a:lnTo>
                    <a:pt x="6706654" y="1553718"/>
                  </a:lnTo>
                  <a:lnTo>
                    <a:pt x="6683121" y="1569212"/>
                  </a:lnTo>
                  <a:lnTo>
                    <a:pt x="6709156" y="1608455"/>
                  </a:lnTo>
                  <a:lnTo>
                    <a:pt x="6729514" y="1595475"/>
                  </a:lnTo>
                  <a:lnTo>
                    <a:pt x="6751091" y="1582902"/>
                  </a:lnTo>
                  <a:lnTo>
                    <a:pt x="6773481" y="1571129"/>
                  </a:lnTo>
                  <a:lnTo>
                    <a:pt x="6796278" y="1560576"/>
                  </a:lnTo>
                  <a:close/>
                </a:path>
                <a:path w="11276965" h="4036059">
                  <a:moveTo>
                    <a:pt x="6991985" y="1516888"/>
                  </a:moveTo>
                  <a:lnTo>
                    <a:pt x="6987667" y="1469009"/>
                  </a:lnTo>
                  <a:lnTo>
                    <a:pt x="6961568" y="1472336"/>
                  </a:lnTo>
                  <a:lnTo>
                    <a:pt x="6935470" y="1476095"/>
                  </a:lnTo>
                  <a:lnTo>
                    <a:pt x="6909359" y="1480654"/>
                  </a:lnTo>
                  <a:lnTo>
                    <a:pt x="6883273" y="1486408"/>
                  </a:lnTo>
                  <a:lnTo>
                    <a:pt x="6891909" y="1529969"/>
                  </a:lnTo>
                  <a:lnTo>
                    <a:pt x="6917322" y="1526108"/>
                  </a:lnTo>
                  <a:lnTo>
                    <a:pt x="6941947" y="1521815"/>
                  </a:lnTo>
                  <a:lnTo>
                    <a:pt x="6966559" y="1518335"/>
                  </a:lnTo>
                  <a:lnTo>
                    <a:pt x="6991985" y="1516888"/>
                  </a:lnTo>
                  <a:close/>
                </a:path>
                <a:path w="11276965" h="4036059">
                  <a:moveTo>
                    <a:pt x="7200773" y="1473327"/>
                  </a:moveTo>
                  <a:lnTo>
                    <a:pt x="7174662" y="1470774"/>
                  </a:lnTo>
                  <a:lnTo>
                    <a:pt x="7122477" y="1467256"/>
                  </a:lnTo>
                  <a:lnTo>
                    <a:pt x="7096379" y="1464691"/>
                  </a:lnTo>
                  <a:lnTo>
                    <a:pt x="7092061" y="1512570"/>
                  </a:lnTo>
                  <a:lnTo>
                    <a:pt x="7118159" y="1513319"/>
                  </a:lnTo>
                  <a:lnTo>
                    <a:pt x="7144258" y="1515287"/>
                  </a:lnTo>
                  <a:lnTo>
                    <a:pt x="7170356" y="1518094"/>
                  </a:lnTo>
                  <a:lnTo>
                    <a:pt x="7196455" y="1521333"/>
                  </a:lnTo>
                  <a:lnTo>
                    <a:pt x="7200773" y="1473327"/>
                  </a:lnTo>
                  <a:close/>
                </a:path>
                <a:path w="11276965" h="4036059">
                  <a:moveTo>
                    <a:pt x="7405243" y="1529969"/>
                  </a:moveTo>
                  <a:lnTo>
                    <a:pt x="7381710" y="1520228"/>
                  </a:lnTo>
                  <a:lnTo>
                    <a:pt x="7356919" y="1510906"/>
                  </a:lnTo>
                  <a:lnTo>
                    <a:pt x="7331265" y="1502422"/>
                  </a:lnTo>
                  <a:lnTo>
                    <a:pt x="7305167" y="1495171"/>
                  </a:lnTo>
                  <a:lnTo>
                    <a:pt x="7292213" y="1543050"/>
                  </a:lnTo>
                  <a:lnTo>
                    <a:pt x="7317562" y="1549692"/>
                  </a:lnTo>
                  <a:lnTo>
                    <a:pt x="7341692" y="1556740"/>
                  </a:lnTo>
                  <a:lnTo>
                    <a:pt x="7364984" y="1564589"/>
                  </a:lnTo>
                  <a:lnTo>
                    <a:pt x="7387844" y="1573657"/>
                  </a:lnTo>
                  <a:lnTo>
                    <a:pt x="7405243" y="1529969"/>
                  </a:lnTo>
                  <a:close/>
                </a:path>
                <a:path w="11276965" h="4036059">
                  <a:moveTo>
                    <a:pt x="7587996" y="1643380"/>
                  </a:moveTo>
                  <a:lnTo>
                    <a:pt x="7567701" y="1627085"/>
                  </a:lnTo>
                  <a:lnTo>
                    <a:pt x="7546162" y="1611223"/>
                  </a:lnTo>
                  <a:lnTo>
                    <a:pt x="7523785" y="1596161"/>
                  </a:lnTo>
                  <a:lnTo>
                    <a:pt x="7501001" y="1582293"/>
                  </a:lnTo>
                  <a:lnTo>
                    <a:pt x="7479284" y="1621536"/>
                  </a:lnTo>
                  <a:lnTo>
                    <a:pt x="7498829" y="1635353"/>
                  </a:lnTo>
                  <a:lnTo>
                    <a:pt x="7518400" y="1650415"/>
                  </a:lnTo>
                  <a:lnTo>
                    <a:pt x="7537958" y="1666316"/>
                  </a:lnTo>
                  <a:lnTo>
                    <a:pt x="7557516" y="1682623"/>
                  </a:lnTo>
                  <a:lnTo>
                    <a:pt x="7587996" y="1643380"/>
                  </a:lnTo>
                  <a:close/>
                </a:path>
                <a:path w="11276965" h="4036059">
                  <a:moveTo>
                    <a:pt x="7731633" y="1804670"/>
                  </a:moveTo>
                  <a:lnTo>
                    <a:pt x="7715263" y="1782559"/>
                  </a:lnTo>
                  <a:lnTo>
                    <a:pt x="7698943" y="1761655"/>
                  </a:lnTo>
                  <a:lnTo>
                    <a:pt x="7682636" y="1741563"/>
                  </a:lnTo>
                  <a:lnTo>
                    <a:pt x="7666355" y="1721866"/>
                  </a:lnTo>
                  <a:lnTo>
                    <a:pt x="7631557" y="1752346"/>
                  </a:lnTo>
                  <a:lnTo>
                    <a:pt x="7647165" y="1770151"/>
                  </a:lnTo>
                  <a:lnTo>
                    <a:pt x="7661973" y="1789976"/>
                  </a:lnTo>
                  <a:lnTo>
                    <a:pt x="7676769" y="1810613"/>
                  </a:lnTo>
                  <a:lnTo>
                    <a:pt x="7692390" y="1830832"/>
                  </a:lnTo>
                  <a:lnTo>
                    <a:pt x="7731633" y="1804670"/>
                  </a:lnTo>
                  <a:close/>
                </a:path>
                <a:path w="11276965" h="4036059">
                  <a:moveTo>
                    <a:pt x="7827264" y="1996440"/>
                  </a:moveTo>
                  <a:lnTo>
                    <a:pt x="7817396" y="1970951"/>
                  </a:lnTo>
                  <a:lnTo>
                    <a:pt x="7807160" y="1946300"/>
                  </a:lnTo>
                  <a:lnTo>
                    <a:pt x="7796111" y="1921675"/>
                  </a:lnTo>
                  <a:lnTo>
                    <a:pt x="7783830" y="1896237"/>
                  </a:lnTo>
                  <a:lnTo>
                    <a:pt x="7744587" y="1917954"/>
                  </a:lnTo>
                  <a:lnTo>
                    <a:pt x="7754391" y="1940902"/>
                  </a:lnTo>
                  <a:lnTo>
                    <a:pt x="7764208" y="1964283"/>
                  </a:lnTo>
                  <a:lnTo>
                    <a:pt x="7774013" y="1988464"/>
                  </a:lnTo>
                  <a:lnTo>
                    <a:pt x="7783830" y="2013839"/>
                  </a:lnTo>
                  <a:lnTo>
                    <a:pt x="7827264" y="1996440"/>
                  </a:lnTo>
                  <a:close/>
                </a:path>
                <a:path w="11276965" h="4036059">
                  <a:moveTo>
                    <a:pt x="7866507" y="2118487"/>
                  </a:moveTo>
                  <a:lnTo>
                    <a:pt x="7862062" y="2114169"/>
                  </a:lnTo>
                  <a:lnTo>
                    <a:pt x="7862062" y="2096643"/>
                  </a:lnTo>
                  <a:lnTo>
                    <a:pt x="7814183" y="2109724"/>
                  </a:lnTo>
                  <a:lnTo>
                    <a:pt x="7814183" y="2114169"/>
                  </a:lnTo>
                  <a:lnTo>
                    <a:pt x="7818628" y="2118487"/>
                  </a:lnTo>
                  <a:lnTo>
                    <a:pt x="7818691" y="2140191"/>
                  </a:lnTo>
                  <a:lnTo>
                    <a:pt x="7819161" y="2158847"/>
                  </a:lnTo>
                  <a:lnTo>
                    <a:pt x="7820444" y="2182406"/>
                  </a:lnTo>
                  <a:lnTo>
                    <a:pt x="7822946" y="2210054"/>
                  </a:lnTo>
                  <a:lnTo>
                    <a:pt x="7866507" y="2205736"/>
                  </a:lnTo>
                  <a:lnTo>
                    <a:pt x="7866507" y="2118487"/>
                  </a:lnTo>
                  <a:close/>
                </a:path>
                <a:path w="11276965" h="4036059">
                  <a:moveTo>
                    <a:pt x="7905623" y="2406142"/>
                  </a:moveTo>
                  <a:lnTo>
                    <a:pt x="7899133" y="2382545"/>
                  </a:lnTo>
                  <a:lnTo>
                    <a:pt x="7893088" y="2357717"/>
                  </a:lnTo>
                  <a:lnTo>
                    <a:pt x="7887881" y="2332050"/>
                  </a:lnTo>
                  <a:lnTo>
                    <a:pt x="7883906" y="2305939"/>
                  </a:lnTo>
                  <a:lnTo>
                    <a:pt x="7836027" y="2314702"/>
                  </a:lnTo>
                  <a:lnTo>
                    <a:pt x="7840002" y="2340826"/>
                  </a:lnTo>
                  <a:lnTo>
                    <a:pt x="7845209" y="2366962"/>
                  </a:lnTo>
                  <a:lnTo>
                    <a:pt x="7851254" y="2393111"/>
                  </a:lnTo>
                  <a:lnTo>
                    <a:pt x="7857744" y="2419223"/>
                  </a:lnTo>
                  <a:lnTo>
                    <a:pt x="7905623" y="2406142"/>
                  </a:lnTo>
                  <a:close/>
                </a:path>
                <a:path w="11276965" h="4036059">
                  <a:moveTo>
                    <a:pt x="7979537" y="2593594"/>
                  </a:moveTo>
                  <a:lnTo>
                    <a:pt x="7967231" y="2573172"/>
                  </a:lnTo>
                  <a:lnTo>
                    <a:pt x="7956143" y="2551099"/>
                  </a:lnTo>
                  <a:lnTo>
                    <a:pt x="7945907" y="2527401"/>
                  </a:lnTo>
                  <a:lnTo>
                    <a:pt x="7936103" y="2502027"/>
                  </a:lnTo>
                  <a:lnTo>
                    <a:pt x="7892542" y="2519553"/>
                  </a:lnTo>
                  <a:lnTo>
                    <a:pt x="7903019" y="2545613"/>
                  </a:lnTo>
                  <a:lnTo>
                    <a:pt x="7914322" y="2571280"/>
                  </a:lnTo>
                  <a:lnTo>
                    <a:pt x="7925613" y="2596134"/>
                  </a:lnTo>
                  <a:lnTo>
                    <a:pt x="7936103" y="2619756"/>
                  </a:lnTo>
                  <a:lnTo>
                    <a:pt x="7979537" y="2593594"/>
                  </a:lnTo>
                  <a:close/>
                </a:path>
                <a:path w="11276965" h="4036059">
                  <a:moveTo>
                    <a:pt x="8097012" y="2754884"/>
                  </a:moveTo>
                  <a:lnTo>
                    <a:pt x="8080718" y="2737840"/>
                  </a:lnTo>
                  <a:lnTo>
                    <a:pt x="8064411" y="2719540"/>
                  </a:lnTo>
                  <a:lnTo>
                    <a:pt x="8048091" y="2700401"/>
                  </a:lnTo>
                  <a:lnTo>
                    <a:pt x="8031734" y="2680843"/>
                  </a:lnTo>
                  <a:lnTo>
                    <a:pt x="7996936" y="2707005"/>
                  </a:lnTo>
                  <a:lnTo>
                    <a:pt x="8013306" y="2729128"/>
                  </a:lnTo>
                  <a:lnTo>
                    <a:pt x="8030108" y="2750032"/>
                  </a:lnTo>
                  <a:lnTo>
                    <a:pt x="8047723" y="2770124"/>
                  </a:lnTo>
                  <a:lnTo>
                    <a:pt x="8066532" y="2789809"/>
                  </a:lnTo>
                  <a:lnTo>
                    <a:pt x="8097012" y="2754884"/>
                  </a:lnTo>
                  <a:close/>
                </a:path>
                <a:path w="11276965" h="4036059">
                  <a:moveTo>
                    <a:pt x="8262366" y="2872613"/>
                  </a:moveTo>
                  <a:lnTo>
                    <a:pt x="8239544" y="2859532"/>
                  </a:lnTo>
                  <a:lnTo>
                    <a:pt x="8217192" y="2846451"/>
                  </a:lnTo>
                  <a:lnTo>
                    <a:pt x="8195653" y="2833370"/>
                  </a:lnTo>
                  <a:lnTo>
                    <a:pt x="8175371" y="2820289"/>
                  </a:lnTo>
                  <a:lnTo>
                    <a:pt x="8149209" y="2859532"/>
                  </a:lnTo>
                  <a:lnTo>
                    <a:pt x="8172069" y="2875089"/>
                  </a:lnTo>
                  <a:lnTo>
                    <a:pt x="8194929" y="2888983"/>
                  </a:lnTo>
                  <a:lnTo>
                    <a:pt x="8217789" y="2901238"/>
                  </a:lnTo>
                  <a:lnTo>
                    <a:pt x="8240649" y="2911856"/>
                  </a:lnTo>
                  <a:lnTo>
                    <a:pt x="8262366" y="2872613"/>
                  </a:lnTo>
                  <a:close/>
                </a:path>
                <a:path w="11276965" h="4036059">
                  <a:moveTo>
                    <a:pt x="8453755" y="2929255"/>
                  </a:moveTo>
                  <a:lnTo>
                    <a:pt x="8428330" y="2925254"/>
                  </a:lnTo>
                  <a:lnTo>
                    <a:pt x="8403717" y="2920022"/>
                  </a:lnTo>
                  <a:lnTo>
                    <a:pt x="8353679" y="2907538"/>
                  </a:lnTo>
                  <a:lnTo>
                    <a:pt x="8340598" y="2951099"/>
                  </a:lnTo>
                  <a:lnTo>
                    <a:pt x="8445119" y="2977261"/>
                  </a:lnTo>
                  <a:lnTo>
                    <a:pt x="8453755" y="2929255"/>
                  </a:lnTo>
                  <a:close/>
                </a:path>
                <a:path w="11276965" h="4036059">
                  <a:moveTo>
                    <a:pt x="8658225" y="2985897"/>
                  </a:moveTo>
                  <a:lnTo>
                    <a:pt x="8653907" y="2938018"/>
                  </a:lnTo>
                  <a:lnTo>
                    <a:pt x="8553831" y="2938018"/>
                  </a:lnTo>
                  <a:lnTo>
                    <a:pt x="8553831" y="2985897"/>
                  </a:lnTo>
                  <a:lnTo>
                    <a:pt x="8658225" y="2985897"/>
                  </a:lnTo>
                  <a:close/>
                </a:path>
                <a:path w="11276965" h="4036059">
                  <a:moveTo>
                    <a:pt x="8867013" y="2942336"/>
                  </a:moveTo>
                  <a:lnTo>
                    <a:pt x="8854059" y="2898775"/>
                  </a:lnTo>
                  <a:lnTo>
                    <a:pt x="8830450" y="2907766"/>
                  </a:lnTo>
                  <a:lnTo>
                    <a:pt x="8805634" y="2915094"/>
                  </a:lnTo>
                  <a:lnTo>
                    <a:pt x="8780005" y="2920822"/>
                  </a:lnTo>
                  <a:lnTo>
                    <a:pt x="8753983" y="2924937"/>
                  </a:lnTo>
                  <a:lnTo>
                    <a:pt x="8762619" y="2972816"/>
                  </a:lnTo>
                  <a:lnTo>
                    <a:pt x="8791207" y="2966250"/>
                  </a:lnTo>
                  <a:lnTo>
                    <a:pt x="8818143" y="2959252"/>
                  </a:lnTo>
                  <a:lnTo>
                    <a:pt x="8843404" y="2951403"/>
                  </a:lnTo>
                  <a:lnTo>
                    <a:pt x="8867013" y="2942336"/>
                  </a:lnTo>
                  <a:close/>
                </a:path>
                <a:path w="11276965" h="4036059">
                  <a:moveTo>
                    <a:pt x="9058529" y="2846451"/>
                  </a:moveTo>
                  <a:lnTo>
                    <a:pt x="9028049" y="2807208"/>
                  </a:lnTo>
                  <a:lnTo>
                    <a:pt x="9008377" y="2822765"/>
                  </a:lnTo>
                  <a:lnTo>
                    <a:pt x="8988323" y="2836659"/>
                  </a:lnTo>
                  <a:lnTo>
                    <a:pt x="8967470" y="2848914"/>
                  </a:lnTo>
                  <a:lnTo>
                    <a:pt x="8945372" y="2859532"/>
                  </a:lnTo>
                  <a:lnTo>
                    <a:pt x="8967089" y="2903093"/>
                  </a:lnTo>
                  <a:lnTo>
                    <a:pt x="8989949" y="2889986"/>
                  </a:lnTo>
                  <a:lnTo>
                    <a:pt x="9012796" y="2876448"/>
                  </a:lnTo>
                  <a:lnTo>
                    <a:pt x="9035669" y="2862072"/>
                  </a:lnTo>
                  <a:lnTo>
                    <a:pt x="9058529" y="2846451"/>
                  </a:lnTo>
                  <a:close/>
                </a:path>
                <a:path w="11276965" h="4036059">
                  <a:moveTo>
                    <a:pt x="9206357" y="2689479"/>
                  </a:moveTo>
                  <a:lnTo>
                    <a:pt x="9167241" y="2663317"/>
                  </a:lnTo>
                  <a:lnTo>
                    <a:pt x="9153436" y="2682938"/>
                  </a:lnTo>
                  <a:lnTo>
                    <a:pt x="9138425" y="2702560"/>
                  </a:lnTo>
                  <a:lnTo>
                    <a:pt x="9122562" y="2722181"/>
                  </a:lnTo>
                  <a:lnTo>
                    <a:pt x="9106281" y="2741803"/>
                  </a:lnTo>
                  <a:lnTo>
                    <a:pt x="9136761" y="2772410"/>
                  </a:lnTo>
                  <a:lnTo>
                    <a:pt x="9155608" y="2752725"/>
                  </a:lnTo>
                  <a:lnTo>
                    <a:pt x="9173223" y="2732621"/>
                  </a:lnTo>
                  <a:lnTo>
                    <a:pt x="9189999" y="2711678"/>
                  </a:lnTo>
                  <a:lnTo>
                    <a:pt x="9206357" y="2689479"/>
                  </a:lnTo>
                  <a:close/>
                </a:path>
                <a:path w="11276965" h="4036059">
                  <a:moveTo>
                    <a:pt x="9302115" y="2497709"/>
                  </a:moveTo>
                  <a:lnTo>
                    <a:pt x="9258554" y="2484628"/>
                  </a:lnTo>
                  <a:lnTo>
                    <a:pt x="9251239" y="2507513"/>
                  </a:lnTo>
                  <a:lnTo>
                    <a:pt x="9242273" y="2530424"/>
                  </a:lnTo>
                  <a:lnTo>
                    <a:pt x="9231668" y="2553322"/>
                  </a:lnTo>
                  <a:lnTo>
                    <a:pt x="9219438" y="2576195"/>
                  </a:lnTo>
                  <a:lnTo>
                    <a:pt x="9262999" y="2598039"/>
                  </a:lnTo>
                  <a:lnTo>
                    <a:pt x="9273337" y="2574366"/>
                  </a:lnTo>
                  <a:lnTo>
                    <a:pt x="9284119" y="2549499"/>
                  </a:lnTo>
                  <a:lnTo>
                    <a:pt x="9294127" y="2523820"/>
                  </a:lnTo>
                  <a:lnTo>
                    <a:pt x="9302115" y="2497709"/>
                  </a:lnTo>
                  <a:close/>
                </a:path>
                <a:path w="11276965" h="4036059">
                  <a:moveTo>
                    <a:pt x="9354312" y="2292858"/>
                  </a:moveTo>
                  <a:lnTo>
                    <a:pt x="9306433" y="2284095"/>
                  </a:lnTo>
                  <a:lnTo>
                    <a:pt x="9303118" y="2310206"/>
                  </a:lnTo>
                  <a:lnTo>
                    <a:pt x="9299397" y="2335885"/>
                  </a:lnTo>
                  <a:lnTo>
                    <a:pt x="9294838" y="2360752"/>
                  </a:lnTo>
                  <a:lnTo>
                    <a:pt x="9289034" y="2384425"/>
                  </a:lnTo>
                  <a:lnTo>
                    <a:pt x="9332595" y="2397506"/>
                  </a:lnTo>
                  <a:lnTo>
                    <a:pt x="9339021" y="2371344"/>
                  </a:lnTo>
                  <a:lnTo>
                    <a:pt x="9345066" y="2345182"/>
                  </a:lnTo>
                  <a:lnTo>
                    <a:pt x="9350311" y="2319032"/>
                  </a:lnTo>
                  <a:lnTo>
                    <a:pt x="9354312" y="2292858"/>
                  </a:lnTo>
                  <a:close/>
                </a:path>
                <a:path w="11276965" h="4036059">
                  <a:moveTo>
                    <a:pt x="9358630" y="2079244"/>
                  </a:moveTo>
                  <a:lnTo>
                    <a:pt x="9310878" y="2079244"/>
                  </a:lnTo>
                  <a:lnTo>
                    <a:pt x="9310878" y="2183892"/>
                  </a:lnTo>
                  <a:lnTo>
                    <a:pt x="9358630" y="2183892"/>
                  </a:lnTo>
                  <a:lnTo>
                    <a:pt x="9358630" y="2079244"/>
                  </a:lnTo>
                  <a:close/>
                </a:path>
                <a:path w="11276965" h="4036059">
                  <a:moveTo>
                    <a:pt x="9358630" y="1870075"/>
                  </a:moveTo>
                  <a:lnTo>
                    <a:pt x="9310878" y="1870075"/>
                  </a:lnTo>
                  <a:lnTo>
                    <a:pt x="9310878" y="1974596"/>
                  </a:lnTo>
                  <a:lnTo>
                    <a:pt x="9358630" y="1974596"/>
                  </a:lnTo>
                  <a:lnTo>
                    <a:pt x="9358630" y="1870075"/>
                  </a:lnTo>
                  <a:close/>
                </a:path>
                <a:path w="11276965" h="4036059">
                  <a:moveTo>
                    <a:pt x="9358630" y="1665097"/>
                  </a:moveTo>
                  <a:lnTo>
                    <a:pt x="9310878" y="1665097"/>
                  </a:lnTo>
                  <a:lnTo>
                    <a:pt x="9310878" y="1765427"/>
                  </a:lnTo>
                  <a:lnTo>
                    <a:pt x="9358630" y="1765427"/>
                  </a:lnTo>
                  <a:lnTo>
                    <a:pt x="9358630" y="1665097"/>
                  </a:lnTo>
                  <a:close/>
                </a:path>
                <a:path w="11276965" h="4036059">
                  <a:moveTo>
                    <a:pt x="9358630" y="1455928"/>
                  </a:moveTo>
                  <a:lnTo>
                    <a:pt x="9310878" y="1455928"/>
                  </a:lnTo>
                  <a:lnTo>
                    <a:pt x="9310878" y="1560576"/>
                  </a:lnTo>
                  <a:lnTo>
                    <a:pt x="9358630" y="1560576"/>
                  </a:lnTo>
                  <a:lnTo>
                    <a:pt x="9358630" y="1455928"/>
                  </a:lnTo>
                  <a:close/>
                </a:path>
                <a:path w="11276965" h="4036059">
                  <a:moveTo>
                    <a:pt x="9358630" y="1246632"/>
                  </a:moveTo>
                  <a:lnTo>
                    <a:pt x="9310878" y="1246632"/>
                  </a:lnTo>
                  <a:lnTo>
                    <a:pt x="9310878" y="1351280"/>
                  </a:lnTo>
                  <a:lnTo>
                    <a:pt x="9358630" y="1351280"/>
                  </a:lnTo>
                  <a:lnTo>
                    <a:pt x="9358630" y="1246632"/>
                  </a:lnTo>
                  <a:close/>
                </a:path>
                <a:path w="11276965" h="4036059">
                  <a:moveTo>
                    <a:pt x="9358630" y="1037463"/>
                  </a:moveTo>
                  <a:lnTo>
                    <a:pt x="9310878" y="1037463"/>
                  </a:lnTo>
                  <a:lnTo>
                    <a:pt x="9310878" y="1142111"/>
                  </a:lnTo>
                  <a:lnTo>
                    <a:pt x="9358630" y="1142111"/>
                  </a:lnTo>
                  <a:lnTo>
                    <a:pt x="9358630" y="1037463"/>
                  </a:lnTo>
                  <a:close/>
                </a:path>
                <a:path w="11276965" h="4036059">
                  <a:moveTo>
                    <a:pt x="9358630" y="828167"/>
                  </a:moveTo>
                  <a:lnTo>
                    <a:pt x="9310878" y="828167"/>
                  </a:lnTo>
                  <a:lnTo>
                    <a:pt x="9310878" y="932815"/>
                  </a:lnTo>
                  <a:lnTo>
                    <a:pt x="9358630" y="932815"/>
                  </a:lnTo>
                  <a:lnTo>
                    <a:pt x="9358630" y="828167"/>
                  </a:lnTo>
                  <a:close/>
                </a:path>
                <a:path w="11276965" h="4036059">
                  <a:moveTo>
                    <a:pt x="9380474" y="627761"/>
                  </a:moveTo>
                  <a:lnTo>
                    <a:pt x="9332595" y="614680"/>
                  </a:lnTo>
                  <a:lnTo>
                    <a:pt x="9326054" y="667499"/>
                  </a:lnTo>
                  <a:lnTo>
                    <a:pt x="9319514" y="723646"/>
                  </a:lnTo>
                  <a:lnTo>
                    <a:pt x="9363075" y="727964"/>
                  </a:lnTo>
                  <a:lnTo>
                    <a:pt x="9366377" y="701865"/>
                  </a:lnTo>
                  <a:lnTo>
                    <a:pt x="9370098" y="676198"/>
                  </a:lnTo>
                  <a:lnTo>
                    <a:pt x="9374657" y="651370"/>
                  </a:lnTo>
                  <a:lnTo>
                    <a:pt x="9380474" y="627761"/>
                  </a:lnTo>
                  <a:close/>
                </a:path>
                <a:path w="11276965" h="4036059">
                  <a:moveTo>
                    <a:pt x="9436989" y="431558"/>
                  </a:moveTo>
                  <a:lnTo>
                    <a:pt x="9397873" y="414147"/>
                  </a:lnTo>
                  <a:lnTo>
                    <a:pt x="9386240" y="437781"/>
                  </a:lnTo>
                  <a:lnTo>
                    <a:pt x="9376626" y="462635"/>
                  </a:lnTo>
                  <a:lnTo>
                    <a:pt x="9367825" y="488302"/>
                  </a:lnTo>
                  <a:lnTo>
                    <a:pt x="9358630" y="514362"/>
                  </a:lnTo>
                  <a:lnTo>
                    <a:pt x="9406509" y="527431"/>
                  </a:lnTo>
                  <a:lnTo>
                    <a:pt x="9413126" y="502056"/>
                  </a:lnTo>
                  <a:lnTo>
                    <a:pt x="9420123" y="477875"/>
                  </a:lnTo>
                  <a:lnTo>
                    <a:pt x="9427934" y="454494"/>
                  </a:lnTo>
                  <a:lnTo>
                    <a:pt x="9436989" y="431558"/>
                  </a:lnTo>
                  <a:close/>
                </a:path>
                <a:path w="11276965" h="4036059">
                  <a:moveTo>
                    <a:pt x="9541383" y="257175"/>
                  </a:moveTo>
                  <a:lnTo>
                    <a:pt x="9506585" y="226695"/>
                  </a:lnTo>
                  <a:lnTo>
                    <a:pt x="9474479" y="270814"/>
                  </a:lnTo>
                  <a:lnTo>
                    <a:pt x="9459430" y="293509"/>
                  </a:lnTo>
                  <a:lnTo>
                    <a:pt x="9445625" y="318262"/>
                  </a:lnTo>
                  <a:lnTo>
                    <a:pt x="9484868" y="339979"/>
                  </a:lnTo>
                  <a:lnTo>
                    <a:pt x="9497974" y="317868"/>
                  </a:lnTo>
                  <a:lnTo>
                    <a:pt x="9511500" y="296964"/>
                  </a:lnTo>
                  <a:lnTo>
                    <a:pt x="9525825" y="276872"/>
                  </a:lnTo>
                  <a:lnTo>
                    <a:pt x="9541383" y="257175"/>
                  </a:lnTo>
                  <a:close/>
                </a:path>
                <a:path w="11276965" h="4036059">
                  <a:moveTo>
                    <a:pt x="9693656" y="126365"/>
                  </a:moveTo>
                  <a:lnTo>
                    <a:pt x="9667494" y="87122"/>
                  </a:lnTo>
                  <a:lnTo>
                    <a:pt x="9644774" y="101066"/>
                  </a:lnTo>
                  <a:lnTo>
                    <a:pt x="9622422" y="116586"/>
                  </a:lnTo>
                  <a:lnTo>
                    <a:pt x="9600857" y="133743"/>
                  </a:lnTo>
                  <a:lnTo>
                    <a:pt x="9580499" y="152527"/>
                  </a:lnTo>
                  <a:lnTo>
                    <a:pt x="9610979" y="187452"/>
                  </a:lnTo>
                  <a:lnTo>
                    <a:pt x="9630639" y="171157"/>
                  </a:lnTo>
                  <a:lnTo>
                    <a:pt x="9650692" y="155295"/>
                  </a:lnTo>
                  <a:lnTo>
                    <a:pt x="9671558" y="140233"/>
                  </a:lnTo>
                  <a:lnTo>
                    <a:pt x="9693656" y="126365"/>
                  </a:lnTo>
                  <a:close/>
                </a:path>
                <a:path w="11276965" h="4036059">
                  <a:moveTo>
                    <a:pt x="9880727" y="61087"/>
                  </a:moveTo>
                  <a:lnTo>
                    <a:pt x="9872091" y="13081"/>
                  </a:lnTo>
                  <a:lnTo>
                    <a:pt x="9843478" y="19710"/>
                  </a:lnTo>
                  <a:lnTo>
                    <a:pt x="9816541" y="26708"/>
                  </a:lnTo>
                  <a:lnTo>
                    <a:pt x="9791230" y="34518"/>
                  </a:lnTo>
                  <a:lnTo>
                    <a:pt x="9767570" y="43561"/>
                  </a:lnTo>
                  <a:lnTo>
                    <a:pt x="9780651" y="87122"/>
                  </a:lnTo>
                  <a:lnTo>
                    <a:pt x="9804248" y="78143"/>
                  </a:lnTo>
                  <a:lnTo>
                    <a:pt x="9829063" y="70827"/>
                  </a:lnTo>
                  <a:lnTo>
                    <a:pt x="9854692" y="65138"/>
                  </a:lnTo>
                  <a:lnTo>
                    <a:pt x="9880727" y="61087"/>
                  </a:lnTo>
                  <a:close/>
                </a:path>
                <a:path w="11276965" h="4036059">
                  <a:moveTo>
                    <a:pt x="10080879" y="0"/>
                  </a:moveTo>
                  <a:lnTo>
                    <a:pt x="9976485" y="0"/>
                  </a:lnTo>
                  <a:lnTo>
                    <a:pt x="9976485" y="48006"/>
                  </a:lnTo>
                  <a:lnTo>
                    <a:pt x="10080879" y="48006"/>
                  </a:lnTo>
                  <a:lnTo>
                    <a:pt x="10080879" y="0"/>
                  </a:lnTo>
                  <a:close/>
                </a:path>
                <a:path w="11276965" h="4036059">
                  <a:moveTo>
                    <a:pt x="10289667" y="0"/>
                  </a:moveTo>
                  <a:lnTo>
                    <a:pt x="10185273" y="0"/>
                  </a:lnTo>
                  <a:lnTo>
                    <a:pt x="10185273" y="48006"/>
                  </a:lnTo>
                  <a:lnTo>
                    <a:pt x="10289667" y="48006"/>
                  </a:lnTo>
                  <a:lnTo>
                    <a:pt x="10289667" y="0"/>
                  </a:lnTo>
                  <a:close/>
                </a:path>
                <a:path w="11276965" h="4036059">
                  <a:moveTo>
                    <a:pt x="10498455" y="0"/>
                  </a:moveTo>
                  <a:lnTo>
                    <a:pt x="10394061" y="0"/>
                  </a:lnTo>
                  <a:lnTo>
                    <a:pt x="10394061" y="48006"/>
                  </a:lnTo>
                  <a:lnTo>
                    <a:pt x="10498455" y="48006"/>
                  </a:lnTo>
                  <a:lnTo>
                    <a:pt x="10498455" y="0"/>
                  </a:lnTo>
                  <a:close/>
                </a:path>
                <a:path w="11276965" h="4036059">
                  <a:moveTo>
                    <a:pt x="10707370" y="0"/>
                  </a:moveTo>
                  <a:lnTo>
                    <a:pt x="10602976" y="0"/>
                  </a:lnTo>
                  <a:lnTo>
                    <a:pt x="10602976" y="48006"/>
                  </a:lnTo>
                  <a:lnTo>
                    <a:pt x="10707370" y="48006"/>
                  </a:lnTo>
                  <a:lnTo>
                    <a:pt x="10707370" y="0"/>
                  </a:lnTo>
                  <a:close/>
                </a:path>
                <a:path w="11276965" h="4036059">
                  <a:moveTo>
                    <a:pt x="10911840" y="0"/>
                  </a:moveTo>
                  <a:lnTo>
                    <a:pt x="10811764" y="0"/>
                  </a:lnTo>
                  <a:lnTo>
                    <a:pt x="10811764" y="48006"/>
                  </a:lnTo>
                  <a:lnTo>
                    <a:pt x="10911840" y="48006"/>
                  </a:lnTo>
                  <a:lnTo>
                    <a:pt x="10911840" y="0"/>
                  </a:lnTo>
                  <a:close/>
                </a:path>
                <a:path w="11276965" h="4036059">
                  <a:moveTo>
                    <a:pt x="11120628" y="0"/>
                  </a:moveTo>
                  <a:lnTo>
                    <a:pt x="11016234" y="0"/>
                  </a:lnTo>
                  <a:lnTo>
                    <a:pt x="11016234" y="48006"/>
                  </a:lnTo>
                  <a:lnTo>
                    <a:pt x="11120628" y="48006"/>
                  </a:lnTo>
                  <a:lnTo>
                    <a:pt x="11120628" y="0"/>
                  </a:lnTo>
                  <a:close/>
                </a:path>
                <a:path w="11276965" h="4036059">
                  <a:moveTo>
                    <a:pt x="11276838" y="0"/>
                  </a:moveTo>
                  <a:lnTo>
                    <a:pt x="11224260" y="0"/>
                  </a:lnTo>
                  <a:lnTo>
                    <a:pt x="11224260" y="46482"/>
                  </a:lnTo>
                  <a:lnTo>
                    <a:pt x="11276838" y="46482"/>
                  </a:lnTo>
                  <a:lnTo>
                    <a:pt x="11276838" y="0"/>
                  </a:lnTo>
                  <a:close/>
                </a:path>
              </a:pathLst>
            </a:custGeom>
            <a:solidFill>
              <a:srgbClr val="FFFFFF"/>
            </a:solidFill>
          </p:spPr>
          <p:txBody>
            <a:bodyPr wrap="square" lIns="0" tIns="0" rIns="0" bIns="0" rtlCol="0"/>
            <a:lstStyle/>
            <a:p>
              <a:endParaRPr dirty="0"/>
            </a:p>
          </p:txBody>
        </p:sp>
        <p:sp>
          <p:nvSpPr>
            <p:cNvPr id="11" name="object 20"/>
            <p:cNvSpPr/>
            <p:nvPr/>
          </p:nvSpPr>
          <p:spPr>
            <a:xfrm>
              <a:off x="9094469" y="5544311"/>
              <a:ext cx="898525" cy="898525"/>
            </a:xfrm>
            <a:custGeom>
              <a:avLst/>
              <a:gdLst/>
              <a:ahLst/>
              <a:cxnLst/>
              <a:rect l="l" t="t" r="r" b="b"/>
              <a:pathLst>
                <a:path w="898525" h="898525">
                  <a:moveTo>
                    <a:pt x="449199"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9"/>
                  </a:lnTo>
                  <a:lnTo>
                    <a:pt x="2636" y="498134"/>
                  </a:lnTo>
                  <a:lnTo>
                    <a:pt x="10363" y="545546"/>
                  </a:lnTo>
                  <a:lnTo>
                    <a:pt x="22905" y="591159"/>
                  </a:lnTo>
                  <a:lnTo>
                    <a:pt x="39989" y="634700"/>
                  </a:lnTo>
                  <a:lnTo>
                    <a:pt x="61340" y="675894"/>
                  </a:lnTo>
                  <a:lnTo>
                    <a:pt x="86685" y="714466"/>
                  </a:lnTo>
                  <a:lnTo>
                    <a:pt x="115747" y="750143"/>
                  </a:lnTo>
                  <a:lnTo>
                    <a:pt x="148254" y="782650"/>
                  </a:lnTo>
                  <a:lnTo>
                    <a:pt x="183931" y="811712"/>
                  </a:lnTo>
                  <a:lnTo>
                    <a:pt x="222503" y="837057"/>
                  </a:lnTo>
                  <a:lnTo>
                    <a:pt x="263697" y="858408"/>
                  </a:lnTo>
                  <a:lnTo>
                    <a:pt x="307238" y="875492"/>
                  </a:lnTo>
                  <a:lnTo>
                    <a:pt x="352851" y="888034"/>
                  </a:lnTo>
                  <a:lnTo>
                    <a:pt x="400263" y="895761"/>
                  </a:lnTo>
                  <a:lnTo>
                    <a:pt x="449199" y="898398"/>
                  </a:lnTo>
                  <a:lnTo>
                    <a:pt x="498134" y="895761"/>
                  </a:lnTo>
                  <a:lnTo>
                    <a:pt x="545546" y="888034"/>
                  </a:lnTo>
                  <a:lnTo>
                    <a:pt x="591159" y="875492"/>
                  </a:lnTo>
                  <a:lnTo>
                    <a:pt x="634700" y="858408"/>
                  </a:lnTo>
                  <a:lnTo>
                    <a:pt x="675894" y="837057"/>
                  </a:lnTo>
                  <a:lnTo>
                    <a:pt x="714466" y="811712"/>
                  </a:lnTo>
                  <a:lnTo>
                    <a:pt x="750143" y="782650"/>
                  </a:lnTo>
                  <a:lnTo>
                    <a:pt x="782650" y="750143"/>
                  </a:lnTo>
                  <a:lnTo>
                    <a:pt x="811712" y="714466"/>
                  </a:lnTo>
                  <a:lnTo>
                    <a:pt x="837057" y="675894"/>
                  </a:lnTo>
                  <a:lnTo>
                    <a:pt x="858408" y="634700"/>
                  </a:lnTo>
                  <a:lnTo>
                    <a:pt x="875492" y="591159"/>
                  </a:lnTo>
                  <a:lnTo>
                    <a:pt x="888034" y="545546"/>
                  </a:lnTo>
                  <a:lnTo>
                    <a:pt x="895761" y="498134"/>
                  </a:lnTo>
                  <a:lnTo>
                    <a:pt x="898398" y="449199"/>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9" y="0"/>
                  </a:lnTo>
                  <a:close/>
                </a:path>
              </a:pathLst>
            </a:custGeom>
            <a:solidFill>
              <a:srgbClr val="0000FF"/>
            </a:solidFill>
          </p:spPr>
          <p:txBody>
            <a:bodyPr wrap="square" lIns="0" tIns="0" rIns="0" bIns="0" rtlCol="0"/>
            <a:lstStyle/>
            <a:p>
              <a:endParaRPr dirty="0"/>
            </a:p>
          </p:txBody>
        </p:sp>
        <p:sp>
          <p:nvSpPr>
            <p:cNvPr id="12" name="object 21"/>
            <p:cNvSpPr/>
            <p:nvPr/>
          </p:nvSpPr>
          <p:spPr>
            <a:xfrm>
              <a:off x="4825746" y="5163311"/>
              <a:ext cx="898525" cy="898525"/>
            </a:xfrm>
            <a:custGeom>
              <a:avLst/>
              <a:gdLst/>
              <a:ahLst/>
              <a:cxnLst/>
              <a:rect l="l" t="t" r="r" b="b"/>
              <a:pathLst>
                <a:path w="898525" h="898525">
                  <a:moveTo>
                    <a:pt x="449199"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9"/>
                  </a:lnTo>
                  <a:lnTo>
                    <a:pt x="2636" y="498134"/>
                  </a:lnTo>
                  <a:lnTo>
                    <a:pt x="10363" y="545546"/>
                  </a:lnTo>
                  <a:lnTo>
                    <a:pt x="22905" y="591159"/>
                  </a:lnTo>
                  <a:lnTo>
                    <a:pt x="39989" y="634700"/>
                  </a:lnTo>
                  <a:lnTo>
                    <a:pt x="61340" y="675894"/>
                  </a:lnTo>
                  <a:lnTo>
                    <a:pt x="86685" y="714466"/>
                  </a:lnTo>
                  <a:lnTo>
                    <a:pt x="115747" y="750143"/>
                  </a:lnTo>
                  <a:lnTo>
                    <a:pt x="148254" y="782650"/>
                  </a:lnTo>
                  <a:lnTo>
                    <a:pt x="183931" y="811712"/>
                  </a:lnTo>
                  <a:lnTo>
                    <a:pt x="222503" y="837057"/>
                  </a:lnTo>
                  <a:lnTo>
                    <a:pt x="263697" y="858408"/>
                  </a:lnTo>
                  <a:lnTo>
                    <a:pt x="307238" y="875492"/>
                  </a:lnTo>
                  <a:lnTo>
                    <a:pt x="352851" y="888034"/>
                  </a:lnTo>
                  <a:lnTo>
                    <a:pt x="400263" y="895761"/>
                  </a:lnTo>
                  <a:lnTo>
                    <a:pt x="449199" y="898398"/>
                  </a:lnTo>
                  <a:lnTo>
                    <a:pt x="498134" y="895761"/>
                  </a:lnTo>
                  <a:lnTo>
                    <a:pt x="545546" y="888034"/>
                  </a:lnTo>
                  <a:lnTo>
                    <a:pt x="591159" y="875492"/>
                  </a:lnTo>
                  <a:lnTo>
                    <a:pt x="634700" y="858408"/>
                  </a:lnTo>
                  <a:lnTo>
                    <a:pt x="675894" y="837057"/>
                  </a:lnTo>
                  <a:lnTo>
                    <a:pt x="714466" y="811712"/>
                  </a:lnTo>
                  <a:lnTo>
                    <a:pt x="750143" y="782650"/>
                  </a:lnTo>
                  <a:lnTo>
                    <a:pt x="782650" y="750143"/>
                  </a:lnTo>
                  <a:lnTo>
                    <a:pt x="811712" y="714466"/>
                  </a:lnTo>
                  <a:lnTo>
                    <a:pt x="837057" y="675894"/>
                  </a:lnTo>
                  <a:lnTo>
                    <a:pt x="858408" y="634700"/>
                  </a:lnTo>
                  <a:lnTo>
                    <a:pt x="875492" y="591159"/>
                  </a:lnTo>
                  <a:lnTo>
                    <a:pt x="888034" y="545546"/>
                  </a:lnTo>
                  <a:lnTo>
                    <a:pt x="895761" y="498134"/>
                  </a:lnTo>
                  <a:lnTo>
                    <a:pt x="898398" y="449199"/>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9" y="0"/>
                  </a:lnTo>
                  <a:close/>
                </a:path>
              </a:pathLst>
            </a:custGeom>
            <a:solidFill>
              <a:srgbClr val="9900FF"/>
            </a:solidFill>
          </p:spPr>
          <p:txBody>
            <a:bodyPr wrap="square" lIns="0" tIns="0" rIns="0" bIns="0" rtlCol="0"/>
            <a:lstStyle/>
            <a:p>
              <a:endParaRPr dirty="0"/>
            </a:p>
          </p:txBody>
        </p:sp>
        <p:sp>
          <p:nvSpPr>
            <p:cNvPr id="13" name="object 22"/>
            <p:cNvSpPr/>
            <p:nvPr/>
          </p:nvSpPr>
          <p:spPr>
            <a:xfrm>
              <a:off x="3348990" y="4940046"/>
              <a:ext cx="898525" cy="898525"/>
            </a:xfrm>
            <a:custGeom>
              <a:avLst/>
              <a:gdLst/>
              <a:ahLst/>
              <a:cxnLst/>
              <a:rect l="l" t="t" r="r" b="b"/>
              <a:pathLst>
                <a:path w="898525" h="898525">
                  <a:moveTo>
                    <a:pt x="449199"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9"/>
                  </a:lnTo>
                  <a:lnTo>
                    <a:pt x="2636" y="498134"/>
                  </a:lnTo>
                  <a:lnTo>
                    <a:pt x="10363" y="545546"/>
                  </a:lnTo>
                  <a:lnTo>
                    <a:pt x="22905" y="591159"/>
                  </a:lnTo>
                  <a:lnTo>
                    <a:pt x="39989" y="634700"/>
                  </a:lnTo>
                  <a:lnTo>
                    <a:pt x="61340" y="675893"/>
                  </a:lnTo>
                  <a:lnTo>
                    <a:pt x="86685" y="714466"/>
                  </a:lnTo>
                  <a:lnTo>
                    <a:pt x="115747" y="750143"/>
                  </a:lnTo>
                  <a:lnTo>
                    <a:pt x="148254" y="782650"/>
                  </a:lnTo>
                  <a:lnTo>
                    <a:pt x="183931" y="811712"/>
                  </a:lnTo>
                  <a:lnTo>
                    <a:pt x="222503" y="837056"/>
                  </a:lnTo>
                  <a:lnTo>
                    <a:pt x="263697" y="858408"/>
                  </a:lnTo>
                  <a:lnTo>
                    <a:pt x="307238" y="875492"/>
                  </a:lnTo>
                  <a:lnTo>
                    <a:pt x="352851" y="888034"/>
                  </a:lnTo>
                  <a:lnTo>
                    <a:pt x="400263" y="895761"/>
                  </a:lnTo>
                  <a:lnTo>
                    <a:pt x="449199" y="898397"/>
                  </a:lnTo>
                  <a:lnTo>
                    <a:pt x="498134" y="895761"/>
                  </a:lnTo>
                  <a:lnTo>
                    <a:pt x="545546" y="888034"/>
                  </a:lnTo>
                  <a:lnTo>
                    <a:pt x="591159" y="875492"/>
                  </a:lnTo>
                  <a:lnTo>
                    <a:pt x="634700" y="858408"/>
                  </a:lnTo>
                  <a:lnTo>
                    <a:pt x="675894" y="837057"/>
                  </a:lnTo>
                  <a:lnTo>
                    <a:pt x="714466" y="811712"/>
                  </a:lnTo>
                  <a:lnTo>
                    <a:pt x="750143" y="782650"/>
                  </a:lnTo>
                  <a:lnTo>
                    <a:pt x="782650" y="750143"/>
                  </a:lnTo>
                  <a:lnTo>
                    <a:pt x="811712" y="714466"/>
                  </a:lnTo>
                  <a:lnTo>
                    <a:pt x="837057" y="675894"/>
                  </a:lnTo>
                  <a:lnTo>
                    <a:pt x="858408" y="634700"/>
                  </a:lnTo>
                  <a:lnTo>
                    <a:pt x="875492" y="591159"/>
                  </a:lnTo>
                  <a:lnTo>
                    <a:pt x="888034" y="545546"/>
                  </a:lnTo>
                  <a:lnTo>
                    <a:pt x="895761" y="498134"/>
                  </a:lnTo>
                  <a:lnTo>
                    <a:pt x="898398" y="449199"/>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9" y="0"/>
                  </a:lnTo>
                  <a:close/>
                </a:path>
              </a:pathLst>
            </a:custGeom>
            <a:solidFill>
              <a:srgbClr val="FFFF00"/>
            </a:solidFill>
          </p:spPr>
          <p:txBody>
            <a:bodyPr wrap="square" lIns="0" tIns="0" rIns="0" bIns="0" rtlCol="0"/>
            <a:lstStyle/>
            <a:p>
              <a:endParaRPr dirty="0"/>
            </a:p>
          </p:txBody>
        </p:sp>
      </p:grpSp>
      <p:sp>
        <p:nvSpPr>
          <p:cNvPr id="14" name="object 23"/>
          <p:cNvSpPr txBox="1"/>
          <p:nvPr/>
        </p:nvSpPr>
        <p:spPr>
          <a:xfrm>
            <a:off x="15316199" y="8867774"/>
            <a:ext cx="4286251" cy="2510303"/>
          </a:xfrm>
          <a:prstGeom prst="rect">
            <a:avLst/>
          </a:prstGeom>
        </p:spPr>
        <p:txBody>
          <a:bodyPr vert="horz" wrap="square" lIns="0" tIns="12065" rIns="0" bIns="0" rtlCol="0">
            <a:spAutoFit/>
          </a:bodyPr>
          <a:lstStyle/>
          <a:p>
            <a:r>
              <a:rPr lang="ru-RU" sz="2400" b="1" i="1" dirty="0" smtClean="0"/>
              <a:t>содержание автомобильных дорог общего пользования местного значения в сумме </a:t>
            </a:r>
            <a:r>
              <a:rPr lang="ru-RU" sz="2400" b="1" i="1" dirty="0" smtClean="0">
                <a:solidFill>
                  <a:srgbClr val="FF0000"/>
                </a:solidFill>
                <a:effectLst>
                  <a:outerShdw blurRad="38100" dist="38100" dir="2700000" algn="tl">
                    <a:srgbClr val="000000">
                      <a:alpha val="43137"/>
                    </a:srgbClr>
                  </a:outerShdw>
                </a:effectLst>
              </a:rPr>
              <a:t>54 926,97 </a:t>
            </a:r>
            <a:r>
              <a:rPr lang="ru-RU" sz="2400" b="1" i="1" dirty="0" smtClean="0"/>
              <a:t>тыс. рублей;</a:t>
            </a:r>
            <a:endParaRPr lang="ru-RU" sz="2400" b="1" dirty="0" smtClean="0"/>
          </a:p>
          <a:p>
            <a:pPr marL="339090" marR="333375" indent="502920">
              <a:lnSpc>
                <a:spcPts val="2090"/>
              </a:lnSpc>
              <a:spcBef>
                <a:spcPts val="75"/>
              </a:spcBef>
            </a:pPr>
            <a:endParaRPr sz="1750" dirty="0">
              <a:latin typeface="Times New Roman"/>
              <a:cs typeface="Times New Roman"/>
            </a:endParaRPr>
          </a:p>
        </p:txBody>
      </p:sp>
      <p:sp>
        <p:nvSpPr>
          <p:cNvPr id="15" name="object 24"/>
          <p:cNvSpPr txBox="1"/>
          <p:nvPr/>
        </p:nvSpPr>
        <p:spPr>
          <a:xfrm>
            <a:off x="5486399" y="2084577"/>
            <a:ext cx="5619751" cy="2966838"/>
          </a:xfrm>
          <a:prstGeom prst="rect">
            <a:avLst/>
          </a:prstGeom>
        </p:spPr>
        <p:txBody>
          <a:bodyPr vert="horz" wrap="square" lIns="0" tIns="12065" rIns="0" bIns="0" rtlCol="0">
            <a:spAutoFit/>
          </a:bodyPr>
          <a:lstStyle/>
          <a:p>
            <a:r>
              <a:rPr lang="ru-RU" sz="2400" b="1" i="1" dirty="0" smtClean="0"/>
              <a:t>ремонт автомобильных дорог, тротуаров и пешеходных дорожек, за счет субсидии на осуществление дорожной деятельности в целях решения задач социально-экономического развития территории в сумме </a:t>
            </a:r>
            <a:r>
              <a:rPr lang="ru-RU" sz="2400" b="1" i="1" dirty="0" smtClean="0">
                <a:solidFill>
                  <a:srgbClr val="FF0000"/>
                </a:solidFill>
                <a:effectLst>
                  <a:outerShdw blurRad="38100" dist="38100" dir="2700000" algn="tl">
                    <a:srgbClr val="000000">
                      <a:alpha val="43137"/>
                    </a:srgbClr>
                  </a:outerShdw>
                </a:effectLst>
              </a:rPr>
              <a:t>180 457,60 </a:t>
            </a:r>
            <a:r>
              <a:rPr lang="ru-RU" sz="2400" b="1" i="1" dirty="0" smtClean="0"/>
              <a:t>тыс. рублей</a:t>
            </a:r>
            <a:endParaRPr sz="2400" b="1" dirty="0">
              <a:latin typeface="Times New Roman"/>
              <a:cs typeface="Times New Roman"/>
            </a:endParaRPr>
          </a:p>
        </p:txBody>
      </p:sp>
      <p:sp>
        <p:nvSpPr>
          <p:cNvPr id="16" name="object 25"/>
          <p:cNvSpPr txBox="1"/>
          <p:nvPr/>
        </p:nvSpPr>
        <p:spPr>
          <a:xfrm>
            <a:off x="20459699" y="6168388"/>
            <a:ext cx="3924301" cy="3459280"/>
          </a:xfrm>
          <a:prstGeom prst="rect">
            <a:avLst/>
          </a:prstGeom>
        </p:spPr>
        <p:txBody>
          <a:bodyPr vert="horz" wrap="square" lIns="0" tIns="12065" rIns="0" bIns="0" rtlCol="0">
            <a:spAutoFit/>
          </a:bodyPr>
          <a:lstStyle/>
          <a:p>
            <a:r>
              <a:rPr lang="ru-RU" sz="2000" b="1" i="1" dirty="0" smtClean="0"/>
              <a:t>в рамках мероприятий, направленных на повышение безопасности дорожного движения установлены недостающие дорожные знаки и выполнена искусственная неровность по пр. Сургуладзе, вблизи территории МОБУ СОШ № 6 «Русская школа» на сумму </a:t>
            </a:r>
            <a:r>
              <a:rPr lang="ru-RU" sz="2400" b="1" i="1" dirty="0" smtClean="0">
                <a:solidFill>
                  <a:srgbClr val="FF0000"/>
                </a:solidFill>
                <a:effectLst>
                  <a:outerShdw blurRad="38100" dist="38100" dir="2700000" algn="tl">
                    <a:srgbClr val="000000">
                      <a:alpha val="43137"/>
                    </a:srgbClr>
                  </a:outerShdw>
                </a:effectLst>
              </a:rPr>
              <a:t>332,73</a:t>
            </a:r>
            <a:r>
              <a:rPr lang="ru-RU" sz="2000" b="1" i="1" dirty="0" smtClean="0"/>
              <a:t> тыс. рублей;</a:t>
            </a:r>
            <a:endParaRPr lang="ru-RU" sz="2000" b="1" dirty="0"/>
          </a:p>
        </p:txBody>
      </p:sp>
      <p:sp>
        <p:nvSpPr>
          <p:cNvPr id="17" name="object 26"/>
          <p:cNvSpPr txBox="1"/>
          <p:nvPr/>
        </p:nvSpPr>
        <p:spPr>
          <a:xfrm>
            <a:off x="4985766" y="8337804"/>
            <a:ext cx="4652614" cy="2228174"/>
          </a:xfrm>
          <a:prstGeom prst="rect">
            <a:avLst/>
          </a:prstGeom>
        </p:spPr>
        <p:txBody>
          <a:bodyPr vert="horz" wrap="square" lIns="0" tIns="12065" rIns="0" bIns="0" rtlCol="0">
            <a:spAutoFit/>
          </a:bodyPr>
          <a:lstStyle/>
          <a:p>
            <a:r>
              <a:rPr lang="ru-RU" sz="2400" b="1" i="1" dirty="0" smtClean="0"/>
              <a:t>ремонт автомобильных дорог общего пользования местного значения (3,0 км), за счет средств краевой субсидии на сумму </a:t>
            </a:r>
            <a:r>
              <a:rPr lang="ru-RU" sz="2400" b="1" i="1" dirty="0" smtClean="0">
                <a:solidFill>
                  <a:srgbClr val="FF0000"/>
                </a:solidFill>
                <a:effectLst>
                  <a:outerShdw blurRad="38100" dist="38100" dir="2700000" algn="tl">
                    <a:srgbClr val="000000">
                      <a:alpha val="43137"/>
                    </a:srgbClr>
                  </a:outerShdw>
                </a:effectLst>
              </a:rPr>
              <a:t>28 803,80 </a:t>
            </a:r>
            <a:r>
              <a:rPr lang="ru-RU" sz="2400" b="1" i="1" dirty="0" smtClean="0"/>
              <a:t>тыс. рублей;</a:t>
            </a:r>
            <a:endParaRPr lang="ru-RU" sz="2400" b="1" dirty="0"/>
          </a:p>
        </p:txBody>
      </p:sp>
      <p:grpSp>
        <p:nvGrpSpPr>
          <p:cNvPr id="18" name="object 28"/>
          <p:cNvGrpSpPr/>
          <p:nvPr/>
        </p:nvGrpSpPr>
        <p:grpSpPr>
          <a:xfrm>
            <a:off x="409830" y="762001"/>
            <a:ext cx="23669117" cy="8877299"/>
            <a:chOff x="432053" y="1042394"/>
            <a:chExt cx="13549630" cy="6446669"/>
          </a:xfrm>
        </p:grpSpPr>
        <p:sp>
          <p:nvSpPr>
            <p:cNvPr id="19" name="object 29"/>
            <p:cNvSpPr/>
            <p:nvPr/>
          </p:nvSpPr>
          <p:spPr>
            <a:xfrm>
              <a:off x="10574274" y="5446776"/>
              <a:ext cx="898525" cy="897890"/>
            </a:xfrm>
            <a:custGeom>
              <a:avLst/>
              <a:gdLst/>
              <a:ahLst/>
              <a:cxnLst/>
              <a:rect l="l" t="t" r="r" b="b"/>
              <a:pathLst>
                <a:path w="898525" h="897889">
                  <a:moveTo>
                    <a:pt x="449199" y="0"/>
                  </a:moveTo>
                  <a:lnTo>
                    <a:pt x="400263" y="2633"/>
                  </a:lnTo>
                  <a:lnTo>
                    <a:pt x="352851" y="10350"/>
                  </a:lnTo>
                  <a:lnTo>
                    <a:pt x="307238" y="22878"/>
                  </a:lnTo>
                  <a:lnTo>
                    <a:pt x="263697" y="39942"/>
                  </a:lnTo>
                  <a:lnTo>
                    <a:pt x="222503" y="61270"/>
                  </a:lnTo>
                  <a:lnTo>
                    <a:pt x="183931" y="86587"/>
                  </a:lnTo>
                  <a:lnTo>
                    <a:pt x="148254" y="115620"/>
                  </a:lnTo>
                  <a:lnTo>
                    <a:pt x="115747" y="148095"/>
                  </a:lnTo>
                  <a:lnTo>
                    <a:pt x="86685" y="183739"/>
                  </a:lnTo>
                  <a:lnTo>
                    <a:pt x="61340" y="222278"/>
                  </a:lnTo>
                  <a:lnTo>
                    <a:pt x="39989" y="263438"/>
                  </a:lnTo>
                  <a:lnTo>
                    <a:pt x="22905" y="306945"/>
                  </a:lnTo>
                  <a:lnTo>
                    <a:pt x="10363" y="352527"/>
                  </a:lnTo>
                  <a:lnTo>
                    <a:pt x="2636" y="399909"/>
                  </a:lnTo>
                  <a:lnTo>
                    <a:pt x="0" y="448817"/>
                  </a:lnTo>
                  <a:lnTo>
                    <a:pt x="2636" y="497726"/>
                  </a:lnTo>
                  <a:lnTo>
                    <a:pt x="10363" y="545108"/>
                  </a:lnTo>
                  <a:lnTo>
                    <a:pt x="22905" y="590690"/>
                  </a:lnTo>
                  <a:lnTo>
                    <a:pt x="39989" y="634197"/>
                  </a:lnTo>
                  <a:lnTo>
                    <a:pt x="61340" y="675357"/>
                  </a:lnTo>
                  <a:lnTo>
                    <a:pt x="86685" y="713896"/>
                  </a:lnTo>
                  <a:lnTo>
                    <a:pt x="115747" y="749540"/>
                  </a:lnTo>
                  <a:lnTo>
                    <a:pt x="148254" y="782015"/>
                  </a:lnTo>
                  <a:lnTo>
                    <a:pt x="183931" y="811048"/>
                  </a:lnTo>
                  <a:lnTo>
                    <a:pt x="222503" y="836365"/>
                  </a:lnTo>
                  <a:lnTo>
                    <a:pt x="263697" y="857693"/>
                  </a:lnTo>
                  <a:lnTo>
                    <a:pt x="307238" y="874757"/>
                  </a:lnTo>
                  <a:lnTo>
                    <a:pt x="352851" y="887285"/>
                  </a:lnTo>
                  <a:lnTo>
                    <a:pt x="400263" y="895002"/>
                  </a:lnTo>
                  <a:lnTo>
                    <a:pt x="449199" y="897636"/>
                  </a:lnTo>
                  <a:lnTo>
                    <a:pt x="498134" y="895002"/>
                  </a:lnTo>
                  <a:lnTo>
                    <a:pt x="545546" y="887285"/>
                  </a:lnTo>
                  <a:lnTo>
                    <a:pt x="591159" y="874757"/>
                  </a:lnTo>
                  <a:lnTo>
                    <a:pt x="634700" y="857693"/>
                  </a:lnTo>
                  <a:lnTo>
                    <a:pt x="675894" y="836365"/>
                  </a:lnTo>
                  <a:lnTo>
                    <a:pt x="714466" y="811048"/>
                  </a:lnTo>
                  <a:lnTo>
                    <a:pt x="750143" y="782015"/>
                  </a:lnTo>
                  <a:lnTo>
                    <a:pt x="782650" y="749540"/>
                  </a:lnTo>
                  <a:lnTo>
                    <a:pt x="811712" y="713896"/>
                  </a:lnTo>
                  <a:lnTo>
                    <a:pt x="837057" y="675357"/>
                  </a:lnTo>
                  <a:lnTo>
                    <a:pt x="858408" y="634197"/>
                  </a:lnTo>
                  <a:lnTo>
                    <a:pt x="875492" y="590690"/>
                  </a:lnTo>
                  <a:lnTo>
                    <a:pt x="888034" y="545108"/>
                  </a:lnTo>
                  <a:lnTo>
                    <a:pt x="895761" y="497726"/>
                  </a:lnTo>
                  <a:lnTo>
                    <a:pt x="898398" y="448817"/>
                  </a:lnTo>
                  <a:lnTo>
                    <a:pt x="895761" y="399909"/>
                  </a:lnTo>
                  <a:lnTo>
                    <a:pt x="888034" y="352527"/>
                  </a:lnTo>
                  <a:lnTo>
                    <a:pt x="875492" y="306945"/>
                  </a:lnTo>
                  <a:lnTo>
                    <a:pt x="858408" y="263438"/>
                  </a:lnTo>
                  <a:lnTo>
                    <a:pt x="837057" y="222278"/>
                  </a:lnTo>
                  <a:lnTo>
                    <a:pt x="811712" y="183739"/>
                  </a:lnTo>
                  <a:lnTo>
                    <a:pt x="782650" y="148095"/>
                  </a:lnTo>
                  <a:lnTo>
                    <a:pt x="750143" y="115620"/>
                  </a:lnTo>
                  <a:lnTo>
                    <a:pt x="714466" y="86587"/>
                  </a:lnTo>
                  <a:lnTo>
                    <a:pt x="675894" y="61270"/>
                  </a:lnTo>
                  <a:lnTo>
                    <a:pt x="634700" y="39942"/>
                  </a:lnTo>
                  <a:lnTo>
                    <a:pt x="591159" y="22878"/>
                  </a:lnTo>
                  <a:lnTo>
                    <a:pt x="545546" y="10350"/>
                  </a:lnTo>
                  <a:lnTo>
                    <a:pt x="498134" y="2633"/>
                  </a:lnTo>
                  <a:lnTo>
                    <a:pt x="449199" y="0"/>
                  </a:lnTo>
                  <a:close/>
                </a:path>
              </a:pathLst>
            </a:custGeom>
            <a:solidFill>
              <a:srgbClr val="FF66FF"/>
            </a:solidFill>
          </p:spPr>
          <p:txBody>
            <a:bodyPr wrap="square" lIns="0" tIns="0" rIns="0" bIns="0" rtlCol="0"/>
            <a:lstStyle/>
            <a:p>
              <a:endParaRPr dirty="0"/>
            </a:p>
          </p:txBody>
        </p:sp>
        <p:sp>
          <p:nvSpPr>
            <p:cNvPr id="20" name="object 30"/>
            <p:cNvSpPr/>
            <p:nvPr/>
          </p:nvSpPr>
          <p:spPr>
            <a:xfrm>
              <a:off x="1796133" y="3885427"/>
              <a:ext cx="898525" cy="898525"/>
            </a:xfrm>
            <a:custGeom>
              <a:avLst/>
              <a:gdLst/>
              <a:ahLst/>
              <a:cxnLst/>
              <a:rect l="l" t="t" r="r" b="b"/>
              <a:pathLst>
                <a:path w="898525" h="898525">
                  <a:moveTo>
                    <a:pt x="449198"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8"/>
                  </a:lnTo>
                  <a:lnTo>
                    <a:pt x="2636" y="498134"/>
                  </a:lnTo>
                  <a:lnTo>
                    <a:pt x="10363" y="545546"/>
                  </a:lnTo>
                  <a:lnTo>
                    <a:pt x="22905" y="591159"/>
                  </a:lnTo>
                  <a:lnTo>
                    <a:pt x="39989" y="634700"/>
                  </a:lnTo>
                  <a:lnTo>
                    <a:pt x="61340" y="675893"/>
                  </a:lnTo>
                  <a:lnTo>
                    <a:pt x="86685" y="714466"/>
                  </a:lnTo>
                  <a:lnTo>
                    <a:pt x="115747" y="750143"/>
                  </a:lnTo>
                  <a:lnTo>
                    <a:pt x="148254" y="782650"/>
                  </a:lnTo>
                  <a:lnTo>
                    <a:pt x="183931" y="811712"/>
                  </a:lnTo>
                  <a:lnTo>
                    <a:pt x="222503" y="837056"/>
                  </a:lnTo>
                  <a:lnTo>
                    <a:pt x="263697" y="858408"/>
                  </a:lnTo>
                  <a:lnTo>
                    <a:pt x="307238" y="875492"/>
                  </a:lnTo>
                  <a:lnTo>
                    <a:pt x="352851" y="888034"/>
                  </a:lnTo>
                  <a:lnTo>
                    <a:pt x="400263" y="895761"/>
                  </a:lnTo>
                  <a:lnTo>
                    <a:pt x="449198" y="898397"/>
                  </a:lnTo>
                  <a:lnTo>
                    <a:pt x="498134" y="895761"/>
                  </a:lnTo>
                  <a:lnTo>
                    <a:pt x="545546" y="888034"/>
                  </a:lnTo>
                  <a:lnTo>
                    <a:pt x="591159" y="875492"/>
                  </a:lnTo>
                  <a:lnTo>
                    <a:pt x="634700" y="858408"/>
                  </a:lnTo>
                  <a:lnTo>
                    <a:pt x="675894" y="837057"/>
                  </a:lnTo>
                  <a:lnTo>
                    <a:pt x="714466" y="811712"/>
                  </a:lnTo>
                  <a:lnTo>
                    <a:pt x="750143" y="782650"/>
                  </a:lnTo>
                  <a:lnTo>
                    <a:pt x="782650" y="750143"/>
                  </a:lnTo>
                  <a:lnTo>
                    <a:pt x="811712" y="714466"/>
                  </a:lnTo>
                  <a:lnTo>
                    <a:pt x="837057" y="675894"/>
                  </a:lnTo>
                  <a:lnTo>
                    <a:pt x="858408" y="634700"/>
                  </a:lnTo>
                  <a:lnTo>
                    <a:pt x="875492" y="591159"/>
                  </a:lnTo>
                  <a:lnTo>
                    <a:pt x="888034" y="545546"/>
                  </a:lnTo>
                  <a:lnTo>
                    <a:pt x="895761" y="498134"/>
                  </a:lnTo>
                  <a:lnTo>
                    <a:pt x="898397" y="449198"/>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8" y="0"/>
                  </a:lnTo>
                  <a:close/>
                </a:path>
              </a:pathLst>
            </a:custGeom>
            <a:solidFill>
              <a:srgbClr val="33CCFF"/>
            </a:solidFill>
          </p:spPr>
          <p:txBody>
            <a:bodyPr wrap="square" lIns="0" tIns="0" rIns="0" bIns="0" rtlCol="0"/>
            <a:lstStyle/>
            <a:p>
              <a:endParaRPr dirty="0"/>
            </a:p>
          </p:txBody>
        </p:sp>
        <p:pic>
          <p:nvPicPr>
            <p:cNvPr id="21" name="object 31"/>
            <p:cNvPicPr/>
            <p:nvPr/>
          </p:nvPicPr>
          <p:blipFill>
            <a:blip r:embed="rId5" cstate="print"/>
            <a:stretch>
              <a:fillRect/>
            </a:stretch>
          </p:blipFill>
          <p:spPr>
            <a:xfrm>
              <a:off x="4805171" y="5151882"/>
              <a:ext cx="996696" cy="686562"/>
            </a:xfrm>
            <a:prstGeom prst="rect">
              <a:avLst/>
            </a:prstGeom>
          </p:spPr>
        </p:pic>
        <p:pic>
          <p:nvPicPr>
            <p:cNvPr id="22" name="object 32"/>
            <p:cNvPicPr/>
            <p:nvPr/>
          </p:nvPicPr>
          <p:blipFill>
            <a:blip r:embed="rId5" cstate="print"/>
            <a:stretch>
              <a:fillRect/>
            </a:stretch>
          </p:blipFill>
          <p:spPr>
            <a:xfrm>
              <a:off x="10566654" y="5494782"/>
              <a:ext cx="996696" cy="686562"/>
            </a:xfrm>
            <a:prstGeom prst="rect">
              <a:avLst/>
            </a:prstGeom>
          </p:spPr>
        </p:pic>
        <p:pic>
          <p:nvPicPr>
            <p:cNvPr id="23" name="object 33"/>
            <p:cNvPicPr/>
            <p:nvPr/>
          </p:nvPicPr>
          <p:blipFill>
            <a:blip r:embed="rId5" cstate="print"/>
            <a:stretch>
              <a:fillRect/>
            </a:stretch>
          </p:blipFill>
          <p:spPr>
            <a:xfrm>
              <a:off x="3316986" y="4977383"/>
              <a:ext cx="996696" cy="686562"/>
            </a:xfrm>
            <a:prstGeom prst="rect">
              <a:avLst/>
            </a:prstGeom>
          </p:spPr>
        </p:pic>
        <p:sp>
          <p:nvSpPr>
            <p:cNvPr id="24" name="object 34"/>
            <p:cNvSpPr/>
            <p:nvPr/>
          </p:nvSpPr>
          <p:spPr>
            <a:xfrm>
              <a:off x="6950964" y="6590538"/>
              <a:ext cx="897890" cy="898525"/>
            </a:xfrm>
            <a:custGeom>
              <a:avLst/>
              <a:gdLst/>
              <a:ahLst/>
              <a:cxnLst/>
              <a:rect l="l" t="t" r="r" b="b"/>
              <a:pathLst>
                <a:path w="897890" h="898525">
                  <a:moveTo>
                    <a:pt x="448817" y="0"/>
                  </a:moveTo>
                  <a:lnTo>
                    <a:pt x="399909" y="2636"/>
                  </a:lnTo>
                  <a:lnTo>
                    <a:pt x="352527" y="10363"/>
                  </a:lnTo>
                  <a:lnTo>
                    <a:pt x="306945" y="22905"/>
                  </a:lnTo>
                  <a:lnTo>
                    <a:pt x="263438" y="39989"/>
                  </a:lnTo>
                  <a:lnTo>
                    <a:pt x="222278" y="61340"/>
                  </a:lnTo>
                  <a:lnTo>
                    <a:pt x="183739" y="86685"/>
                  </a:lnTo>
                  <a:lnTo>
                    <a:pt x="148095" y="115747"/>
                  </a:lnTo>
                  <a:lnTo>
                    <a:pt x="115620" y="148254"/>
                  </a:lnTo>
                  <a:lnTo>
                    <a:pt x="86587" y="183931"/>
                  </a:lnTo>
                  <a:lnTo>
                    <a:pt x="61270" y="222503"/>
                  </a:lnTo>
                  <a:lnTo>
                    <a:pt x="39942" y="263697"/>
                  </a:lnTo>
                  <a:lnTo>
                    <a:pt x="22878" y="307238"/>
                  </a:lnTo>
                  <a:lnTo>
                    <a:pt x="10350" y="352851"/>
                  </a:lnTo>
                  <a:lnTo>
                    <a:pt x="2633" y="400263"/>
                  </a:lnTo>
                  <a:lnTo>
                    <a:pt x="0" y="449199"/>
                  </a:lnTo>
                  <a:lnTo>
                    <a:pt x="2633" y="498134"/>
                  </a:lnTo>
                  <a:lnTo>
                    <a:pt x="10350" y="545546"/>
                  </a:lnTo>
                  <a:lnTo>
                    <a:pt x="22878" y="591159"/>
                  </a:lnTo>
                  <a:lnTo>
                    <a:pt x="39942" y="634700"/>
                  </a:lnTo>
                  <a:lnTo>
                    <a:pt x="61270" y="675894"/>
                  </a:lnTo>
                  <a:lnTo>
                    <a:pt x="86587" y="714466"/>
                  </a:lnTo>
                  <a:lnTo>
                    <a:pt x="115620" y="750143"/>
                  </a:lnTo>
                  <a:lnTo>
                    <a:pt x="148095" y="782650"/>
                  </a:lnTo>
                  <a:lnTo>
                    <a:pt x="183739" y="811712"/>
                  </a:lnTo>
                  <a:lnTo>
                    <a:pt x="222278" y="837057"/>
                  </a:lnTo>
                  <a:lnTo>
                    <a:pt x="263438" y="858408"/>
                  </a:lnTo>
                  <a:lnTo>
                    <a:pt x="306945" y="875492"/>
                  </a:lnTo>
                  <a:lnTo>
                    <a:pt x="352527" y="888034"/>
                  </a:lnTo>
                  <a:lnTo>
                    <a:pt x="399909" y="895761"/>
                  </a:lnTo>
                  <a:lnTo>
                    <a:pt x="448817" y="898398"/>
                  </a:lnTo>
                  <a:lnTo>
                    <a:pt x="497726" y="895761"/>
                  </a:lnTo>
                  <a:lnTo>
                    <a:pt x="545108" y="888034"/>
                  </a:lnTo>
                  <a:lnTo>
                    <a:pt x="590690" y="875492"/>
                  </a:lnTo>
                  <a:lnTo>
                    <a:pt x="634197" y="858408"/>
                  </a:lnTo>
                  <a:lnTo>
                    <a:pt x="675357" y="837057"/>
                  </a:lnTo>
                  <a:lnTo>
                    <a:pt x="713896" y="811712"/>
                  </a:lnTo>
                  <a:lnTo>
                    <a:pt x="749540" y="782650"/>
                  </a:lnTo>
                  <a:lnTo>
                    <a:pt x="782015" y="750143"/>
                  </a:lnTo>
                  <a:lnTo>
                    <a:pt x="811048" y="714466"/>
                  </a:lnTo>
                  <a:lnTo>
                    <a:pt x="836365" y="675894"/>
                  </a:lnTo>
                  <a:lnTo>
                    <a:pt x="857693" y="634700"/>
                  </a:lnTo>
                  <a:lnTo>
                    <a:pt x="874757" y="591159"/>
                  </a:lnTo>
                  <a:lnTo>
                    <a:pt x="887285" y="545546"/>
                  </a:lnTo>
                  <a:lnTo>
                    <a:pt x="895002" y="498134"/>
                  </a:lnTo>
                  <a:lnTo>
                    <a:pt x="897635" y="449199"/>
                  </a:lnTo>
                  <a:lnTo>
                    <a:pt x="895002" y="400263"/>
                  </a:lnTo>
                  <a:lnTo>
                    <a:pt x="887285" y="352851"/>
                  </a:lnTo>
                  <a:lnTo>
                    <a:pt x="874757" y="307238"/>
                  </a:lnTo>
                  <a:lnTo>
                    <a:pt x="857693" y="263697"/>
                  </a:lnTo>
                  <a:lnTo>
                    <a:pt x="836365" y="222504"/>
                  </a:lnTo>
                  <a:lnTo>
                    <a:pt x="811048" y="183931"/>
                  </a:lnTo>
                  <a:lnTo>
                    <a:pt x="782015" y="148254"/>
                  </a:lnTo>
                  <a:lnTo>
                    <a:pt x="749540" y="115747"/>
                  </a:lnTo>
                  <a:lnTo>
                    <a:pt x="713896" y="86685"/>
                  </a:lnTo>
                  <a:lnTo>
                    <a:pt x="675357" y="61341"/>
                  </a:lnTo>
                  <a:lnTo>
                    <a:pt x="634197" y="39989"/>
                  </a:lnTo>
                  <a:lnTo>
                    <a:pt x="590690" y="22905"/>
                  </a:lnTo>
                  <a:lnTo>
                    <a:pt x="545108" y="10363"/>
                  </a:lnTo>
                  <a:lnTo>
                    <a:pt x="497726" y="2636"/>
                  </a:lnTo>
                  <a:lnTo>
                    <a:pt x="448817" y="0"/>
                  </a:lnTo>
                  <a:close/>
                </a:path>
              </a:pathLst>
            </a:custGeom>
            <a:solidFill>
              <a:srgbClr val="66FF33"/>
            </a:solidFill>
          </p:spPr>
          <p:txBody>
            <a:bodyPr wrap="square" lIns="0" tIns="0" rIns="0" bIns="0" rtlCol="0"/>
            <a:lstStyle/>
            <a:p>
              <a:endParaRPr dirty="0"/>
            </a:p>
          </p:txBody>
        </p:sp>
        <p:pic>
          <p:nvPicPr>
            <p:cNvPr id="25" name="object 35"/>
            <p:cNvPicPr/>
            <p:nvPr/>
          </p:nvPicPr>
          <p:blipFill>
            <a:blip r:embed="rId5" cstate="print"/>
            <a:stretch>
              <a:fillRect/>
            </a:stretch>
          </p:blipFill>
          <p:spPr>
            <a:xfrm>
              <a:off x="6924294" y="6608826"/>
              <a:ext cx="996696" cy="687324"/>
            </a:xfrm>
            <a:prstGeom prst="rect">
              <a:avLst/>
            </a:prstGeom>
          </p:spPr>
        </p:pic>
        <p:pic>
          <p:nvPicPr>
            <p:cNvPr id="26" name="object 36"/>
            <p:cNvPicPr/>
            <p:nvPr/>
          </p:nvPicPr>
          <p:blipFill>
            <a:blip r:embed="rId5" cstate="print"/>
            <a:stretch>
              <a:fillRect/>
            </a:stretch>
          </p:blipFill>
          <p:spPr>
            <a:xfrm>
              <a:off x="8988227" y="5516644"/>
              <a:ext cx="996696" cy="686562"/>
            </a:xfrm>
            <a:prstGeom prst="rect">
              <a:avLst/>
            </a:prstGeom>
          </p:spPr>
        </p:pic>
        <p:pic>
          <p:nvPicPr>
            <p:cNvPr id="27" name="object 37"/>
            <p:cNvPicPr/>
            <p:nvPr/>
          </p:nvPicPr>
          <p:blipFill>
            <a:blip r:embed="rId5" cstate="print"/>
            <a:stretch>
              <a:fillRect/>
            </a:stretch>
          </p:blipFill>
          <p:spPr>
            <a:xfrm>
              <a:off x="1752462" y="3802423"/>
              <a:ext cx="996696" cy="686561"/>
            </a:xfrm>
            <a:prstGeom prst="rect">
              <a:avLst/>
            </a:prstGeom>
          </p:spPr>
        </p:pic>
        <p:sp>
          <p:nvSpPr>
            <p:cNvPr id="28" name="object 38"/>
            <p:cNvSpPr/>
            <p:nvPr/>
          </p:nvSpPr>
          <p:spPr>
            <a:xfrm>
              <a:off x="432053" y="1042394"/>
              <a:ext cx="13549630" cy="880110"/>
            </a:xfrm>
            <a:custGeom>
              <a:avLst/>
              <a:gdLst/>
              <a:ahLst/>
              <a:cxnLst/>
              <a:rect l="l" t="t" r="r" b="b"/>
              <a:pathLst>
                <a:path w="13549630" h="880110">
                  <a:moveTo>
                    <a:pt x="13402437" y="0"/>
                  </a:moveTo>
                  <a:lnTo>
                    <a:pt x="146697" y="0"/>
                  </a:lnTo>
                  <a:lnTo>
                    <a:pt x="100327" y="7476"/>
                  </a:lnTo>
                  <a:lnTo>
                    <a:pt x="60056" y="28297"/>
                  </a:lnTo>
                  <a:lnTo>
                    <a:pt x="28302" y="60048"/>
                  </a:lnTo>
                  <a:lnTo>
                    <a:pt x="7478" y="100315"/>
                  </a:lnTo>
                  <a:lnTo>
                    <a:pt x="0" y="146684"/>
                  </a:lnTo>
                  <a:lnTo>
                    <a:pt x="0" y="733425"/>
                  </a:lnTo>
                  <a:lnTo>
                    <a:pt x="7478" y="779794"/>
                  </a:lnTo>
                  <a:lnTo>
                    <a:pt x="28302" y="820061"/>
                  </a:lnTo>
                  <a:lnTo>
                    <a:pt x="60056" y="851812"/>
                  </a:lnTo>
                  <a:lnTo>
                    <a:pt x="100327" y="872633"/>
                  </a:lnTo>
                  <a:lnTo>
                    <a:pt x="146697" y="880109"/>
                  </a:lnTo>
                  <a:lnTo>
                    <a:pt x="13402437" y="880109"/>
                  </a:lnTo>
                  <a:lnTo>
                    <a:pt x="13448806" y="872633"/>
                  </a:lnTo>
                  <a:lnTo>
                    <a:pt x="13489073" y="851812"/>
                  </a:lnTo>
                  <a:lnTo>
                    <a:pt x="13520824" y="820061"/>
                  </a:lnTo>
                  <a:lnTo>
                    <a:pt x="13541645" y="779794"/>
                  </a:lnTo>
                  <a:lnTo>
                    <a:pt x="13549121" y="733425"/>
                  </a:lnTo>
                  <a:lnTo>
                    <a:pt x="13549121" y="146684"/>
                  </a:lnTo>
                  <a:lnTo>
                    <a:pt x="13541645" y="100315"/>
                  </a:lnTo>
                  <a:lnTo>
                    <a:pt x="13520824" y="60048"/>
                  </a:lnTo>
                  <a:lnTo>
                    <a:pt x="13489073" y="28297"/>
                  </a:lnTo>
                  <a:lnTo>
                    <a:pt x="13448806" y="7476"/>
                  </a:lnTo>
                  <a:lnTo>
                    <a:pt x="13402437" y="0"/>
                  </a:lnTo>
                  <a:close/>
                </a:path>
              </a:pathLst>
            </a:custGeom>
            <a:solidFill>
              <a:srgbClr val="FAE4D5"/>
            </a:solidFill>
          </p:spPr>
          <p:txBody>
            <a:bodyPr wrap="square" lIns="0" tIns="0" rIns="0" bIns="0" rtlCol="0"/>
            <a:lstStyle/>
            <a:p>
              <a:endParaRPr dirty="0"/>
            </a:p>
          </p:txBody>
        </p:sp>
      </p:grpSp>
      <p:sp>
        <p:nvSpPr>
          <p:cNvPr id="30" name="object 40"/>
          <p:cNvSpPr txBox="1"/>
          <p:nvPr/>
        </p:nvSpPr>
        <p:spPr>
          <a:xfrm>
            <a:off x="419100" y="648461"/>
            <a:ext cx="22665784" cy="1133644"/>
          </a:xfrm>
          <a:prstGeom prst="rect">
            <a:avLst/>
          </a:prstGeom>
        </p:spPr>
        <p:txBody>
          <a:bodyPr vert="horz" wrap="square" lIns="0" tIns="12700" rIns="0" bIns="0" rtlCol="0">
            <a:spAutoFit/>
          </a:bodyPr>
          <a:lstStyle/>
          <a:p>
            <a:pPr marL="5166360" marR="5080" indent="-5153660" algn="ctr">
              <a:lnSpc>
                <a:spcPct val="100000"/>
              </a:lnSpc>
              <a:spcBef>
                <a:spcPts val="100"/>
              </a:spcBef>
            </a:pPr>
            <a:r>
              <a:rPr lang="ru-RU" sz="3600" dirty="0" smtClean="0">
                <a:latin typeface="Times New Roman" pitchFamily="18" charset="0"/>
                <a:cs typeface="Times New Roman" pitchFamily="18" charset="0"/>
              </a:rPr>
              <a:t>Объем дорожного фонда составил </a:t>
            </a:r>
            <a:r>
              <a:rPr lang="ru-RU"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278 699,64 </a:t>
            </a:r>
            <a:r>
              <a:rPr lang="ru-RU" sz="3600" dirty="0" smtClean="0">
                <a:latin typeface="Times New Roman" pitchFamily="18" charset="0"/>
                <a:cs typeface="Times New Roman" pitchFamily="18" charset="0"/>
              </a:rPr>
              <a:t>тыс. рублей. </a:t>
            </a:r>
          </a:p>
          <a:p>
            <a:pPr marL="5166360" marR="5080" indent="-5153660" algn="ctr">
              <a:lnSpc>
                <a:spcPct val="100000"/>
              </a:lnSpc>
              <a:spcBef>
                <a:spcPts val="100"/>
              </a:spcBef>
            </a:pPr>
            <a:r>
              <a:rPr lang="ru-RU" sz="3600" dirty="0" smtClean="0">
                <a:latin typeface="Times New Roman" pitchFamily="18" charset="0"/>
                <a:cs typeface="Times New Roman" pitchFamily="18" charset="0"/>
              </a:rPr>
              <a:t>Выполнены мероприятия за счет средств дорожного фонда на сумму </a:t>
            </a:r>
            <a:r>
              <a:rPr lang="ru-RU"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277 528,33 </a:t>
            </a:r>
            <a:r>
              <a:rPr lang="ru-RU" sz="3600" dirty="0" smtClean="0">
                <a:latin typeface="Times New Roman" pitchFamily="18" charset="0"/>
                <a:cs typeface="Times New Roman" pitchFamily="18" charset="0"/>
              </a:rPr>
              <a:t>тыс. рублей</a:t>
            </a:r>
            <a:endParaRPr sz="3600" dirty="0">
              <a:latin typeface="Times New Roman" pitchFamily="18" charset="0"/>
              <a:cs typeface="Times New Roman" pitchFamily="18" charset="0"/>
            </a:endParaRPr>
          </a:p>
        </p:txBody>
      </p:sp>
      <p:sp>
        <p:nvSpPr>
          <p:cNvPr id="31" name="object 41"/>
          <p:cNvSpPr txBox="1"/>
          <p:nvPr/>
        </p:nvSpPr>
        <p:spPr>
          <a:xfrm>
            <a:off x="266700" y="5876925"/>
            <a:ext cx="4347841" cy="5090496"/>
          </a:xfrm>
          <a:prstGeom prst="rect">
            <a:avLst/>
          </a:prstGeom>
        </p:spPr>
        <p:txBody>
          <a:bodyPr vert="horz" wrap="square" lIns="0" tIns="12065" rIns="0" bIns="0" rtlCol="0">
            <a:spAutoFit/>
          </a:bodyPr>
          <a:lstStyle/>
          <a:p>
            <a:r>
              <a:rPr lang="ru-RU" sz="2200" b="1" i="1" dirty="0" smtClean="0"/>
              <a:t>ремонт автомобильных дорог общего пользования местного значения (установлено металлическое ограждение, отремонтирована ливневая канализация улично-дорожной сети, оказаны услуги по строительному контролю качества дорожных одежд, восстановление профиля дорог с добавлением нового материала) на сумму </a:t>
            </a:r>
            <a:r>
              <a:rPr lang="ru-RU" sz="2200" b="1" i="1" dirty="0" smtClean="0">
                <a:solidFill>
                  <a:srgbClr val="FF0000"/>
                </a:solidFill>
                <a:effectLst>
                  <a:outerShdw blurRad="38100" dist="38100" dir="2700000" algn="tl">
                    <a:srgbClr val="000000">
                      <a:alpha val="43137"/>
                    </a:srgbClr>
                  </a:outerShdw>
                </a:effectLst>
              </a:rPr>
              <a:t>3 251,23 </a:t>
            </a:r>
            <a:r>
              <a:rPr lang="ru-RU" sz="2200" b="1" i="1" dirty="0" smtClean="0"/>
              <a:t>тыс. рублей;</a:t>
            </a:r>
            <a:endParaRPr lang="ru-RU" sz="2200" b="1" dirty="0"/>
          </a:p>
        </p:txBody>
      </p:sp>
      <p:sp>
        <p:nvSpPr>
          <p:cNvPr id="32" name="object 42"/>
          <p:cNvSpPr txBox="1"/>
          <p:nvPr/>
        </p:nvSpPr>
        <p:spPr>
          <a:xfrm>
            <a:off x="10458450" y="5819775"/>
            <a:ext cx="4653709" cy="2966838"/>
          </a:xfrm>
          <a:prstGeom prst="rect">
            <a:avLst/>
          </a:prstGeom>
        </p:spPr>
        <p:txBody>
          <a:bodyPr vert="horz" wrap="square" lIns="0" tIns="12065" rIns="0" bIns="0" rtlCol="0">
            <a:spAutoFit/>
          </a:bodyPr>
          <a:lstStyle/>
          <a:p>
            <a:r>
              <a:rPr lang="ru-RU" sz="2400" b="1" i="1" dirty="0" smtClean="0"/>
              <a:t>-ремонт дворовых территорий многоквартирных жилых домов, проездов к дворовым территориям многоквартирных домов (3 дворов) на сумму </a:t>
            </a:r>
            <a:r>
              <a:rPr lang="ru-RU" sz="2400" b="1" i="1" dirty="0" smtClean="0">
                <a:solidFill>
                  <a:srgbClr val="FF0000"/>
                </a:solidFill>
                <a:effectLst>
                  <a:outerShdw blurRad="38100" dist="38100" dir="2700000" algn="tl">
                    <a:srgbClr val="000000">
                      <a:alpha val="43137"/>
                    </a:srgbClr>
                  </a:outerShdw>
                </a:effectLst>
              </a:rPr>
              <a:t>6 523,95 </a:t>
            </a:r>
            <a:r>
              <a:rPr lang="ru-RU" sz="2400" b="1" i="1" dirty="0" smtClean="0"/>
              <a:t>тыс. рублей;</a:t>
            </a:r>
            <a:endParaRPr lang="ru-RU" sz="2400" b="1" dirty="0"/>
          </a:p>
        </p:txBody>
      </p:sp>
      <p:grpSp>
        <p:nvGrpSpPr>
          <p:cNvPr id="33" name="object 43"/>
          <p:cNvGrpSpPr/>
          <p:nvPr/>
        </p:nvGrpSpPr>
        <p:grpSpPr>
          <a:xfrm>
            <a:off x="944116" y="2305050"/>
            <a:ext cx="22906484" cy="11410951"/>
            <a:chOff x="627165" y="2343993"/>
            <a:chExt cx="13286911" cy="7909168"/>
          </a:xfrm>
        </p:grpSpPr>
        <p:pic>
          <p:nvPicPr>
            <p:cNvPr id="34" name="object 44"/>
            <p:cNvPicPr/>
            <p:nvPr/>
          </p:nvPicPr>
          <p:blipFill>
            <a:blip r:embed="rId6" cstate="print"/>
            <a:stretch>
              <a:fillRect/>
            </a:stretch>
          </p:blipFill>
          <p:spPr>
            <a:xfrm>
              <a:off x="10986474" y="7262480"/>
              <a:ext cx="2927602" cy="2420874"/>
            </a:xfrm>
            <a:prstGeom prst="rect">
              <a:avLst/>
            </a:prstGeom>
          </p:spPr>
        </p:pic>
        <p:pic>
          <p:nvPicPr>
            <p:cNvPr id="35" name="object 45"/>
            <p:cNvPicPr/>
            <p:nvPr/>
          </p:nvPicPr>
          <p:blipFill>
            <a:blip r:embed="rId7" cstate="print"/>
            <a:stretch>
              <a:fillRect/>
            </a:stretch>
          </p:blipFill>
          <p:spPr>
            <a:xfrm>
              <a:off x="7317252" y="8463222"/>
              <a:ext cx="2330875" cy="1789938"/>
            </a:xfrm>
            <a:prstGeom prst="rect">
              <a:avLst/>
            </a:prstGeom>
          </p:spPr>
        </p:pic>
        <p:pic>
          <p:nvPicPr>
            <p:cNvPr id="36" name="object 46"/>
            <p:cNvPicPr/>
            <p:nvPr/>
          </p:nvPicPr>
          <p:blipFill>
            <a:blip r:embed="rId8" cstate="print"/>
            <a:stretch>
              <a:fillRect/>
            </a:stretch>
          </p:blipFill>
          <p:spPr>
            <a:xfrm>
              <a:off x="6742655" y="2343993"/>
              <a:ext cx="2276291" cy="1650494"/>
            </a:xfrm>
            <a:prstGeom prst="rect">
              <a:avLst/>
            </a:prstGeom>
          </p:spPr>
        </p:pic>
        <p:pic>
          <p:nvPicPr>
            <p:cNvPr id="37" name="object 47"/>
            <p:cNvPicPr/>
            <p:nvPr/>
          </p:nvPicPr>
          <p:blipFill>
            <a:blip r:embed="rId9" cstate="print"/>
            <a:stretch>
              <a:fillRect/>
            </a:stretch>
          </p:blipFill>
          <p:spPr>
            <a:xfrm>
              <a:off x="627165" y="8332159"/>
              <a:ext cx="2917698" cy="1921002"/>
            </a:xfrm>
            <a:prstGeom prst="rect">
              <a:avLst/>
            </a:prstGeom>
          </p:spPr>
        </p:pic>
        <p:sp>
          <p:nvSpPr>
            <p:cNvPr id="38" name="object 48"/>
            <p:cNvSpPr/>
            <p:nvPr/>
          </p:nvSpPr>
          <p:spPr>
            <a:xfrm>
              <a:off x="12055601" y="4074414"/>
              <a:ext cx="898525" cy="898525"/>
            </a:xfrm>
            <a:custGeom>
              <a:avLst/>
              <a:gdLst/>
              <a:ahLst/>
              <a:cxnLst/>
              <a:rect l="l" t="t" r="r" b="b"/>
              <a:pathLst>
                <a:path w="898525" h="898525">
                  <a:moveTo>
                    <a:pt x="449199"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8"/>
                  </a:lnTo>
                  <a:lnTo>
                    <a:pt x="2636" y="498134"/>
                  </a:lnTo>
                  <a:lnTo>
                    <a:pt x="10363" y="545546"/>
                  </a:lnTo>
                  <a:lnTo>
                    <a:pt x="22905" y="591159"/>
                  </a:lnTo>
                  <a:lnTo>
                    <a:pt x="39989" y="634700"/>
                  </a:lnTo>
                  <a:lnTo>
                    <a:pt x="61340" y="675893"/>
                  </a:lnTo>
                  <a:lnTo>
                    <a:pt x="86685" y="714466"/>
                  </a:lnTo>
                  <a:lnTo>
                    <a:pt x="115747" y="750143"/>
                  </a:lnTo>
                  <a:lnTo>
                    <a:pt x="148254" y="782650"/>
                  </a:lnTo>
                  <a:lnTo>
                    <a:pt x="183931" y="811712"/>
                  </a:lnTo>
                  <a:lnTo>
                    <a:pt x="222503" y="837056"/>
                  </a:lnTo>
                  <a:lnTo>
                    <a:pt x="263697" y="858408"/>
                  </a:lnTo>
                  <a:lnTo>
                    <a:pt x="307238" y="875492"/>
                  </a:lnTo>
                  <a:lnTo>
                    <a:pt x="352851" y="888034"/>
                  </a:lnTo>
                  <a:lnTo>
                    <a:pt x="400263" y="895761"/>
                  </a:lnTo>
                  <a:lnTo>
                    <a:pt x="449199" y="898397"/>
                  </a:lnTo>
                  <a:lnTo>
                    <a:pt x="498134" y="895761"/>
                  </a:lnTo>
                  <a:lnTo>
                    <a:pt x="545546" y="888034"/>
                  </a:lnTo>
                  <a:lnTo>
                    <a:pt x="591159" y="875492"/>
                  </a:lnTo>
                  <a:lnTo>
                    <a:pt x="634700" y="858408"/>
                  </a:lnTo>
                  <a:lnTo>
                    <a:pt x="675894" y="837056"/>
                  </a:lnTo>
                  <a:lnTo>
                    <a:pt x="714466" y="811712"/>
                  </a:lnTo>
                  <a:lnTo>
                    <a:pt x="750143" y="782650"/>
                  </a:lnTo>
                  <a:lnTo>
                    <a:pt x="782650" y="750143"/>
                  </a:lnTo>
                  <a:lnTo>
                    <a:pt x="811712" y="714466"/>
                  </a:lnTo>
                  <a:lnTo>
                    <a:pt x="837057" y="675893"/>
                  </a:lnTo>
                  <a:lnTo>
                    <a:pt x="858408" y="634700"/>
                  </a:lnTo>
                  <a:lnTo>
                    <a:pt x="875492" y="591159"/>
                  </a:lnTo>
                  <a:lnTo>
                    <a:pt x="888034" y="545546"/>
                  </a:lnTo>
                  <a:lnTo>
                    <a:pt x="895761" y="498134"/>
                  </a:lnTo>
                  <a:lnTo>
                    <a:pt x="898398" y="449198"/>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9" y="0"/>
                  </a:lnTo>
                  <a:close/>
                </a:path>
              </a:pathLst>
            </a:custGeom>
            <a:solidFill>
              <a:srgbClr val="EC7C30"/>
            </a:solidFill>
          </p:spPr>
          <p:txBody>
            <a:bodyPr wrap="square" lIns="0" tIns="0" rIns="0" bIns="0" rtlCol="0"/>
            <a:lstStyle/>
            <a:p>
              <a:endParaRPr dirty="0"/>
            </a:p>
          </p:txBody>
        </p:sp>
        <p:pic>
          <p:nvPicPr>
            <p:cNvPr id="39" name="object 49"/>
            <p:cNvPicPr/>
            <p:nvPr/>
          </p:nvPicPr>
          <p:blipFill>
            <a:blip r:embed="rId5" cstate="print"/>
            <a:stretch>
              <a:fillRect/>
            </a:stretch>
          </p:blipFill>
          <p:spPr>
            <a:xfrm>
              <a:off x="12038837" y="4074414"/>
              <a:ext cx="996696" cy="687323"/>
            </a:xfrm>
            <a:prstGeom prst="rect">
              <a:avLst/>
            </a:prstGeom>
          </p:spPr>
        </p:pic>
      </p:grpSp>
      <p:sp>
        <p:nvSpPr>
          <p:cNvPr id="40" name="object 52"/>
          <p:cNvSpPr txBox="1"/>
          <p:nvPr/>
        </p:nvSpPr>
        <p:spPr>
          <a:xfrm>
            <a:off x="15525750" y="3590925"/>
            <a:ext cx="4095750" cy="2242280"/>
          </a:xfrm>
          <a:prstGeom prst="rect">
            <a:avLst/>
          </a:prstGeom>
        </p:spPr>
        <p:txBody>
          <a:bodyPr vert="horz" wrap="square" lIns="0" tIns="13335" rIns="0" bIns="0" rtlCol="0">
            <a:spAutoFit/>
          </a:bodyPr>
          <a:lstStyle/>
          <a:p>
            <a:pPr marL="12700" marR="5080" indent="412115">
              <a:lnSpc>
                <a:spcPct val="99600"/>
              </a:lnSpc>
              <a:spcBef>
                <a:spcPts val="105"/>
              </a:spcBef>
            </a:pPr>
            <a:r>
              <a:rPr lang="ru-RU" sz="2400" b="1" i="1" dirty="0" smtClean="0">
                <a:latin typeface="+mn-lt"/>
                <a:cs typeface="Times New Roman" pitchFamily="18" charset="0"/>
              </a:rPr>
              <a:t>обустройство участков улично-дорожной сети вблизи образовательных организаций на сумму </a:t>
            </a:r>
          </a:p>
          <a:p>
            <a:pPr marL="12700" marR="5080" indent="412115">
              <a:lnSpc>
                <a:spcPct val="99600"/>
              </a:lnSpc>
              <a:spcBef>
                <a:spcPts val="105"/>
              </a:spcBef>
            </a:pPr>
            <a:r>
              <a:rPr lang="ru-RU" sz="2400" b="1" i="1" dirty="0" smtClean="0">
                <a:solidFill>
                  <a:srgbClr val="FF0000"/>
                </a:solidFill>
                <a:effectLst>
                  <a:outerShdw blurRad="38100" dist="38100" dir="2700000" algn="tl">
                    <a:srgbClr val="000000">
                      <a:alpha val="43137"/>
                    </a:srgbClr>
                  </a:outerShdw>
                </a:effectLst>
                <a:latin typeface="+mn-lt"/>
                <a:cs typeface="Times New Roman" pitchFamily="18" charset="0"/>
              </a:rPr>
              <a:t>945,05 </a:t>
            </a:r>
            <a:r>
              <a:rPr lang="ru-RU" sz="2400" b="1" i="1" dirty="0" smtClean="0">
                <a:latin typeface="+mn-lt"/>
                <a:cs typeface="Times New Roman" pitchFamily="18" charset="0"/>
              </a:rPr>
              <a:t>тыс.рублей</a:t>
            </a:r>
            <a:r>
              <a:rPr sz="2400" b="1" i="1" spc="-15" dirty="0" smtClean="0">
                <a:solidFill>
                  <a:srgbClr val="C00000"/>
                </a:solidFill>
                <a:latin typeface="+mn-lt"/>
                <a:cs typeface="Times New Roman" pitchFamily="18" charset="0"/>
              </a:rPr>
              <a:t>.</a:t>
            </a:r>
            <a:endParaRPr sz="2400" b="1" i="1" dirty="0">
              <a:latin typeface="+mn-lt"/>
              <a:cs typeface="Times New Roman" pitchFamily="18" charset="0"/>
            </a:endParaRPr>
          </a:p>
        </p:txBody>
      </p:sp>
      <p:pic>
        <p:nvPicPr>
          <p:cNvPr id="42" name="Picture 7" descr="C:\Users\user11\Documents\traffic-light-clip-art-25.png"/>
          <p:cNvPicPr>
            <a:picLocks noChangeAspect="1" noChangeArrowheads="1"/>
          </p:cNvPicPr>
          <p:nvPr/>
        </p:nvPicPr>
        <p:blipFill>
          <a:blip r:embed="rId10" cstate="print"/>
          <a:srcRect/>
          <a:stretch>
            <a:fillRect/>
          </a:stretch>
        </p:blipFill>
        <p:spPr bwMode="auto">
          <a:xfrm>
            <a:off x="21336000" y="2276475"/>
            <a:ext cx="3809670" cy="3298126"/>
          </a:xfrm>
          <a:prstGeom prst="rect">
            <a:avLst/>
          </a:prstGeom>
          <a:noFill/>
        </p:spPr>
      </p:pic>
      <p:sp>
        <p:nvSpPr>
          <p:cNvPr id="44" name="object 48"/>
          <p:cNvSpPr/>
          <p:nvPr/>
        </p:nvSpPr>
        <p:spPr>
          <a:xfrm>
            <a:off x="9445210" y="10230865"/>
            <a:ext cx="1549047" cy="1296347"/>
          </a:xfrm>
          <a:custGeom>
            <a:avLst/>
            <a:gdLst/>
            <a:ahLst/>
            <a:cxnLst/>
            <a:rect l="l" t="t" r="r" b="b"/>
            <a:pathLst>
              <a:path w="898525" h="898525">
                <a:moveTo>
                  <a:pt x="449199" y="0"/>
                </a:moveTo>
                <a:lnTo>
                  <a:pt x="400263" y="2636"/>
                </a:lnTo>
                <a:lnTo>
                  <a:pt x="352851" y="10363"/>
                </a:lnTo>
                <a:lnTo>
                  <a:pt x="307238" y="22905"/>
                </a:lnTo>
                <a:lnTo>
                  <a:pt x="263697" y="39989"/>
                </a:lnTo>
                <a:lnTo>
                  <a:pt x="222503" y="61340"/>
                </a:lnTo>
                <a:lnTo>
                  <a:pt x="183931" y="86685"/>
                </a:lnTo>
                <a:lnTo>
                  <a:pt x="148254" y="115747"/>
                </a:lnTo>
                <a:lnTo>
                  <a:pt x="115747" y="148254"/>
                </a:lnTo>
                <a:lnTo>
                  <a:pt x="86685" y="183931"/>
                </a:lnTo>
                <a:lnTo>
                  <a:pt x="61340" y="222503"/>
                </a:lnTo>
                <a:lnTo>
                  <a:pt x="39989" y="263697"/>
                </a:lnTo>
                <a:lnTo>
                  <a:pt x="22905" y="307238"/>
                </a:lnTo>
                <a:lnTo>
                  <a:pt x="10363" y="352851"/>
                </a:lnTo>
                <a:lnTo>
                  <a:pt x="2636" y="400263"/>
                </a:lnTo>
                <a:lnTo>
                  <a:pt x="0" y="449198"/>
                </a:lnTo>
                <a:lnTo>
                  <a:pt x="2636" y="498134"/>
                </a:lnTo>
                <a:lnTo>
                  <a:pt x="10363" y="545546"/>
                </a:lnTo>
                <a:lnTo>
                  <a:pt x="22905" y="591159"/>
                </a:lnTo>
                <a:lnTo>
                  <a:pt x="39989" y="634700"/>
                </a:lnTo>
                <a:lnTo>
                  <a:pt x="61340" y="675893"/>
                </a:lnTo>
                <a:lnTo>
                  <a:pt x="86685" y="714466"/>
                </a:lnTo>
                <a:lnTo>
                  <a:pt x="115747" y="750143"/>
                </a:lnTo>
                <a:lnTo>
                  <a:pt x="148254" y="782650"/>
                </a:lnTo>
                <a:lnTo>
                  <a:pt x="183931" y="811712"/>
                </a:lnTo>
                <a:lnTo>
                  <a:pt x="222503" y="837056"/>
                </a:lnTo>
                <a:lnTo>
                  <a:pt x="263697" y="858408"/>
                </a:lnTo>
                <a:lnTo>
                  <a:pt x="307238" y="875492"/>
                </a:lnTo>
                <a:lnTo>
                  <a:pt x="352851" y="888034"/>
                </a:lnTo>
                <a:lnTo>
                  <a:pt x="400263" y="895761"/>
                </a:lnTo>
                <a:lnTo>
                  <a:pt x="449199" y="898397"/>
                </a:lnTo>
                <a:lnTo>
                  <a:pt x="498134" y="895761"/>
                </a:lnTo>
                <a:lnTo>
                  <a:pt x="545546" y="888034"/>
                </a:lnTo>
                <a:lnTo>
                  <a:pt x="591159" y="875492"/>
                </a:lnTo>
                <a:lnTo>
                  <a:pt x="634700" y="858408"/>
                </a:lnTo>
                <a:lnTo>
                  <a:pt x="675894" y="837056"/>
                </a:lnTo>
                <a:lnTo>
                  <a:pt x="714466" y="811712"/>
                </a:lnTo>
                <a:lnTo>
                  <a:pt x="750143" y="782650"/>
                </a:lnTo>
                <a:lnTo>
                  <a:pt x="782650" y="750143"/>
                </a:lnTo>
                <a:lnTo>
                  <a:pt x="811712" y="714466"/>
                </a:lnTo>
                <a:lnTo>
                  <a:pt x="837057" y="675893"/>
                </a:lnTo>
                <a:lnTo>
                  <a:pt x="858408" y="634700"/>
                </a:lnTo>
                <a:lnTo>
                  <a:pt x="875492" y="591159"/>
                </a:lnTo>
                <a:lnTo>
                  <a:pt x="888034" y="545546"/>
                </a:lnTo>
                <a:lnTo>
                  <a:pt x="895761" y="498134"/>
                </a:lnTo>
                <a:lnTo>
                  <a:pt x="898398" y="449198"/>
                </a:lnTo>
                <a:lnTo>
                  <a:pt x="895761" y="400263"/>
                </a:lnTo>
                <a:lnTo>
                  <a:pt x="888034" y="352851"/>
                </a:lnTo>
                <a:lnTo>
                  <a:pt x="875492" y="307238"/>
                </a:lnTo>
                <a:lnTo>
                  <a:pt x="858408" y="263697"/>
                </a:lnTo>
                <a:lnTo>
                  <a:pt x="837057" y="222503"/>
                </a:lnTo>
                <a:lnTo>
                  <a:pt x="811712" y="183931"/>
                </a:lnTo>
                <a:lnTo>
                  <a:pt x="782650" y="148254"/>
                </a:lnTo>
                <a:lnTo>
                  <a:pt x="750143" y="115747"/>
                </a:lnTo>
                <a:lnTo>
                  <a:pt x="714466" y="86685"/>
                </a:lnTo>
                <a:lnTo>
                  <a:pt x="675894" y="61340"/>
                </a:lnTo>
                <a:lnTo>
                  <a:pt x="634700" y="39989"/>
                </a:lnTo>
                <a:lnTo>
                  <a:pt x="591159" y="22905"/>
                </a:lnTo>
                <a:lnTo>
                  <a:pt x="545546" y="10363"/>
                </a:lnTo>
                <a:lnTo>
                  <a:pt x="498134" y="2636"/>
                </a:lnTo>
                <a:lnTo>
                  <a:pt x="449199" y="0"/>
                </a:lnTo>
                <a:close/>
              </a:path>
            </a:pathLst>
          </a:custGeom>
          <a:solidFill>
            <a:srgbClr val="F3715B"/>
          </a:solidFill>
        </p:spPr>
        <p:txBody>
          <a:bodyPr wrap="square" lIns="0" tIns="0" rIns="0" bIns="0" rtlCol="0"/>
          <a:lstStyle/>
          <a:p>
            <a:endParaRPr dirty="0"/>
          </a:p>
        </p:txBody>
      </p:sp>
      <p:pic>
        <p:nvPicPr>
          <p:cNvPr id="45" name="object 49"/>
          <p:cNvPicPr/>
          <p:nvPr/>
        </p:nvPicPr>
        <p:blipFill>
          <a:blip r:embed="rId5" cstate="print"/>
          <a:stretch>
            <a:fillRect/>
          </a:stretch>
        </p:blipFill>
        <p:spPr>
          <a:xfrm>
            <a:off x="9416309" y="10230865"/>
            <a:ext cx="1718293" cy="991635"/>
          </a:xfrm>
          <a:prstGeom prst="rect">
            <a:avLst/>
          </a:prstGeom>
        </p:spPr>
      </p:pic>
      <p:sp>
        <p:nvSpPr>
          <p:cNvPr id="8193" name="Rectangle 1"/>
          <p:cNvSpPr>
            <a:spLocks noChangeArrowheads="1"/>
          </p:cNvSpPr>
          <p:nvPr/>
        </p:nvSpPr>
        <p:spPr bwMode="auto">
          <a:xfrm>
            <a:off x="6781800" y="11576953"/>
            <a:ext cx="5181600" cy="21544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sz="2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разработка проектно-сметной документации на строительство, капитальный ремонт и реконструкцию автомобильных дорог на сумму </a:t>
            </a:r>
            <a:r>
              <a:rPr kumimoji="0" lang="ru-RU" sz="2400" b="1" i="1" u="none" strike="noStrike" cap="none" normalizeH="0" baseline="0" dirty="0" smtClean="0">
                <a:ln>
                  <a:noFill/>
                </a:ln>
                <a:solidFill>
                  <a:srgbClr val="FF0000"/>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2 287,00 </a:t>
            </a:r>
            <a:r>
              <a:rPr kumimoji="0" lang="ru-RU" sz="2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тыс. рублей.</a:t>
            </a:r>
            <a:endParaRPr kumimoji="0" lang="ru-RU" sz="22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5000" b="-25000"/>
          </a:stretch>
        </a:blipFill>
        <a:effectLst/>
      </p:bgPr>
    </p:bg>
    <p:spTree>
      <p:nvGrpSpPr>
        <p:cNvPr id="1" name="Shape 395"/>
        <p:cNvGrpSpPr/>
        <p:nvPr/>
      </p:nvGrpSpPr>
      <p:grpSpPr>
        <a:xfrm>
          <a:off x="0" y="0"/>
          <a:ext cx="0" cy="0"/>
          <a:chOff x="0" y="0"/>
          <a:chExt cx="0" cy="0"/>
        </a:xfrm>
      </p:grpSpPr>
      <p:sp>
        <p:nvSpPr>
          <p:cNvPr id="397" name="Google Shape;397;p29"/>
          <p:cNvSpPr txBox="1"/>
          <p:nvPr/>
        </p:nvSpPr>
        <p:spPr>
          <a:xfrm>
            <a:off x="2793853" y="9977211"/>
            <a:ext cx="8659336" cy="656590"/>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33CC"/>
                </a:solidFill>
                <a:latin typeface="Arial"/>
                <a:ea typeface="Arial"/>
                <a:cs typeface="Arial"/>
                <a:sym typeface="Arial"/>
              </a:rPr>
              <a:t>по долговым обязательствам не имеется</a:t>
            </a:r>
            <a:endParaRPr sz="3000" b="0" i="0" u="none" strike="noStrike" cap="none" dirty="0">
              <a:solidFill>
                <a:srgbClr val="0033CC"/>
              </a:solidFill>
              <a:latin typeface="Arial"/>
              <a:ea typeface="Arial"/>
              <a:cs typeface="Arial"/>
              <a:sym typeface="Arial"/>
            </a:endParaRPr>
          </a:p>
        </p:txBody>
      </p:sp>
      <p:sp>
        <p:nvSpPr>
          <p:cNvPr id="398" name="Google Shape;398;p29"/>
          <p:cNvSpPr txBox="1"/>
          <p:nvPr/>
        </p:nvSpPr>
        <p:spPr>
          <a:xfrm>
            <a:off x="2793853" y="9295390"/>
            <a:ext cx="8256150" cy="718145"/>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33CC"/>
                </a:solidFill>
                <a:effectLst>
                  <a:outerShdw blurRad="38100" dist="38100" dir="2700000" algn="tl">
                    <a:srgbClr val="000000">
                      <a:alpha val="43137"/>
                    </a:srgbClr>
                  </a:outerShdw>
                </a:effectLst>
                <a:latin typeface="Arial"/>
                <a:ea typeface="Arial"/>
                <a:cs typeface="Arial"/>
                <a:sym typeface="Arial"/>
              </a:rPr>
              <a:t>Просроченной задолженности </a:t>
            </a:r>
            <a:endParaRPr sz="4000" b="1" i="0" u="none" strike="noStrike" cap="none" dirty="0">
              <a:solidFill>
                <a:srgbClr val="0033CC"/>
              </a:solidFill>
              <a:effectLst>
                <a:outerShdw blurRad="38100" dist="38100" dir="2700000" algn="tl">
                  <a:srgbClr val="000000">
                    <a:alpha val="43137"/>
                  </a:srgbClr>
                </a:outerShdw>
              </a:effectLst>
              <a:latin typeface="Maven Pro Medium"/>
              <a:ea typeface="Maven Pro Medium"/>
              <a:cs typeface="Maven Pro Medium"/>
              <a:sym typeface="Maven Pro Medium"/>
            </a:endParaRPr>
          </a:p>
        </p:txBody>
      </p:sp>
      <p:sp>
        <p:nvSpPr>
          <p:cNvPr id="399" name="Google Shape;399;p29"/>
          <p:cNvSpPr txBox="1"/>
          <p:nvPr/>
        </p:nvSpPr>
        <p:spPr>
          <a:xfrm>
            <a:off x="2793853" y="11509271"/>
            <a:ext cx="8659336" cy="1210588"/>
          </a:xfrm>
          <a:prstGeom prst="rect">
            <a:avLst/>
          </a:prstGeom>
          <a:noFill/>
          <a:ln>
            <a:noFill/>
          </a:ln>
        </p:spPr>
        <p:txBody>
          <a:bodyPr spcFirstLastPara="1" wrap="square" lIns="50800" tIns="50800" rIns="50800" bIns="50800" anchor="t" anchorCtr="0">
            <a:spAutoFit/>
          </a:bodyPr>
          <a:lstStyle/>
          <a:p>
            <a:pPr marL="0" marR="0" lvl="0" indent="0" algn="l" rtl="0">
              <a:lnSpc>
                <a:spcPct val="120000"/>
              </a:lnSpc>
              <a:spcBef>
                <a:spcPts val="0"/>
              </a:spcBef>
              <a:spcAft>
                <a:spcPts val="0"/>
              </a:spcAft>
              <a:buClr>
                <a:srgbClr val="000000"/>
              </a:buClr>
              <a:buSzPts val="3000"/>
              <a:buFont typeface="Arial"/>
              <a:buNone/>
            </a:pPr>
            <a:r>
              <a:rPr lang="ru-RU" sz="3000" b="0" i="0" u="none" strike="noStrike" cap="none" dirty="0">
                <a:solidFill>
                  <a:srgbClr val="0033CC"/>
                </a:solidFill>
                <a:latin typeface="Arial"/>
                <a:ea typeface="Arial"/>
                <a:cs typeface="Arial"/>
                <a:sym typeface="Arial"/>
              </a:rPr>
              <a:t>и бюджетные кредиты городом Минусинском в 2021 году не предоставлялись.</a:t>
            </a:r>
            <a:endParaRPr dirty="0">
              <a:solidFill>
                <a:srgbClr val="0033CC"/>
              </a:solidFill>
            </a:endParaRPr>
          </a:p>
        </p:txBody>
      </p:sp>
      <p:sp>
        <p:nvSpPr>
          <p:cNvPr id="400" name="Google Shape;400;p29"/>
          <p:cNvSpPr txBox="1"/>
          <p:nvPr/>
        </p:nvSpPr>
        <p:spPr>
          <a:xfrm>
            <a:off x="2793853" y="10808088"/>
            <a:ext cx="7387989" cy="718145"/>
          </a:xfrm>
          <a:prstGeom prst="rect">
            <a:avLst/>
          </a:prstGeom>
          <a:noFill/>
          <a:ln>
            <a:noFill/>
          </a:ln>
        </p:spPr>
        <p:txBody>
          <a:bodyPr spcFirstLastPara="1" wrap="square" lIns="50800" tIns="50800" rIns="50800" bIns="50800" anchor="ctr" anchorCtr="0">
            <a:spAutoFit/>
          </a:bodyPr>
          <a:lstStyle/>
          <a:p>
            <a:pPr marL="0" marR="0" lvl="0" indent="0" algn="l" rtl="0">
              <a:lnSpc>
                <a:spcPct val="100000"/>
              </a:lnSpc>
              <a:spcBef>
                <a:spcPts val="0"/>
              </a:spcBef>
              <a:spcAft>
                <a:spcPts val="0"/>
              </a:spcAft>
              <a:buClr>
                <a:srgbClr val="000000"/>
              </a:buClr>
              <a:buSzPts val="4000"/>
              <a:buFont typeface="Arial"/>
              <a:buNone/>
            </a:pPr>
            <a:r>
              <a:rPr lang="ru-RU" sz="4000" b="1" i="0" u="none" strike="noStrike" cap="none" dirty="0">
                <a:solidFill>
                  <a:srgbClr val="0033CC"/>
                </a:solidFill>
                <a:effectLst>
                  <a:outerShdw blurRad="38100" dist="38100" dir="2700000" algn="tl">
                    <a:srgbClr val="000000">
                      <a:alpha val="43137"/>
                    </a:srgbClr>
                  </a:outerShdw>
                </a:effectLst>
                <a:latin typeface="Arial"/>
                <a:ea typeface="Arial"/>
                <a:cs typeface="Arial"/>
                <a:sym typeface="Arial"/>
              </a:rPr>
              <a:t>Муниципальные гарантии </a:t>
            </a:r>
            <a:endParaRPr sz="4000" b="1" i="0" u="none" strike="noStrike" cap="none" dirty="0">
              <a:solidFill>
                <a:srgbClr val="0033CC"/>
              </a:solidFill>
              <a:effectLst>
                <a:outerShdw blurRad="38100" dist="38100" dir="2700000" algn="tl">
                  <a:srgbClr val="000000">
                    <a:alpha val="43137"/>
                  </a:srgbClr>
                </a:outerShdw>
              </a:effectLst>
              <a:latin typeface="Maven Pro Medium"/>
              <a:ea typeface="Maven Pro Medium"/>
              <a:cs typeface="Maven Pro Medium"/>
              <a:sym typeface="Maven Pro Medium"/>
            </a:endParaRPr>
          </a:p>
        </p:txBody>
      </p:sp>
      <p:sp>
        <p:nvSpPr>
          <p:cNvPr id="404" name="Google Shape;404;p29"/>
          <p:cNvSpPr/>
          <p:nvPr/>
        </p:nvSpPr>
        <p:spPr>
          <a:xfrm>
            <a:off x="1918312" y="9295390"/>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Helvetica Neue"/>
              <a:ea typeface="Helvetica Neue"/>
              <a:cs typeface="Helvetica Neue"/>
              <a:sym typeface="Helvetica Neue"/>
            </a:endParaRPr>
          </a:p>
        </p:txBody>
      </p:sp>
      <p:sp>
        <p:nvSpPr>
          <p:cNvPr id="405" name="Google Shape;405;p29"/>
          <p:cNvSpPr/>
          <p:nvPr/>
        </p:nvSpPr>
        <p:spPr>
          <a:xfrm>
            <a:off x="1918312" y="10870357"/>
            <a:ext cx="622301" cy="622301"/>
          </a:xfrm>
          <a:custGeom>
            <a:avLst/>
            <a:gdLst/>
            <a:ahLst/>
            <a:cxnLst/>
            <a:rect l="l" t="t" r="r" b="b"/>
            <a:pathLst>
              <a:path w="21600" h="21600" extrusionOk="0">
                <a:moveTo>
                  <a:pt x="10883" y="0"/>
                </a:moveTo>
                <a:cubicBezTo>
                  <a:pt x="4929" y="0"/>
                  <a:pt x="0" y="4800"/>
                  <a:pt x="0" y="10800"/>
                </a:cubicBezTo>
                <a:cubicBezTo>
                  <a:pt x="0" y="16833"/>
                  <a:pt x="5028" y="21600"/>
                  <a:pt x="10883" y="21600"/>
                </a:cubicBezTo>
                <a:cubicBezTo>
                  <a:pt x="16771" y="21600"/>
                  <a:pt x="21600" y="16833"/>
                  <a:pt x="21600" y="10800"/>
                </a:cubicBezTo>
                <a:cubicBezTo>
                  <a:pt x="21600" y="4800"/>
                  <a:pt x="16671" y="0"/>
                  <a:pt x="10883" y="0"/>
                </a:cubicBezTo>
                <a:close/>
                <a:moveTo>
                  <a:pt x="8633" y="16200"/>
                </a:moveTo>
                <a:lnTo>
                  <a:pt x="3275" y="10800"/>
                </a:lnTo>
                <a:lnTo>
                  <a:pt x="4730" y="9367"/>
                </a:lnTo>
                <a:lnTo>
                  <a:pt x="8633" y="13300"/>
                </a:lnTo>
                <a:lnTo>
                  <a:pt x="16870" y="5000"/>
                </a:lnTo>
                <a:lnTo>
                  <a:pt x="18325" y="6433"/>
                </a:lnTo>
                <a:lnTo>
                  <a:pt x="8633" y="16200"/>
                </a:lnTo>
                <a:close/>
              </a:path>
            </a:pathLst>
          </a:custGeom>
          <a:solidFill>
            <a:srgbClr val="92D050"/>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3000"/>
              <a:buFont typeface="Roboto"/>
              <a:buNone/>
            </a:pPr>
            <a:endParaRPr sz="3000" b="1" i="0" u="none" strike="noStrike" cap="none" dirty="0">
              <a:solidFill>
                <a:srgbClr val="000000"/>
              </a:solidFill>
              <a:latin typeface="Helvetica Neue"/>
              <a:ea typeface="Helvetica Neue"/>
              <a:cs typeface="Helvetica Neue"/>
              <a:sym typeface="Helvetica Neue"/>
            </a:endParaRPr>
          </a:p>
        </p:txBody>
      </p:sp>
      <p:sp>
        <p:nvSpPr>
          <p:cNvPr id="22" name="object 13"/>
          <p:cNvSpPr txBox="1">
            <a:spLocks/>
          </p:cNvSpPr>
          <p:nvPr/>
        </p:nvSpPr>
        <p:spPr>
          <a:xfrm>
            <a:off x="4743450" y="257175"/>
            <a:ext cx="14516100" cy="1120178"/>
          </a:xfrm>
          <a:prstGeom prst="rect">
            <a:avLst/>
          </a:prstGeom>
        </p:spPr>
        <p:txBody>
          <a:bodyPr vert="horz" wrap="square" lIns="0" tIns="12065" rIns="0" bIns="0" rtlCol="0">
            <a:spAutoFit/>
          </a:bodyPr>
          <a:lstStyle/>
          <a:p>
            <a:pPr marL="1962150" marR="5080" lvl="0" indent="-1287145" algn="l" defTabSz="914400" eaLnBrk="1" fontAlgn="auto" latinLnBrk="0" hangingPunct="1">
              <a:lnSpc>
                <a:spcPct val="100000"/>
              </a:lnSpc>
              <a:spcBef>
                <a:spcPts val="95"/>
              </a:spcBef>
              <a:spcAft>
                <a:spcPts val="0"/>
              </a:spcAft>
              <a:buClrTx/>
              <a:buSzTx/>
              <a:buFontTx/>
              <a:buNone/>
              <a:tabLst/>
              <a:defRPr/>
            </a:pPr>
            <a:r>
              <a:rPr kumimoji="0" lang="ru-RU" sz="7200" b="1" i="1" u="none" strike="noStrike" kern="0" cap="none" spc="-80" normalizeH="0" baseline="0" noProof="0" dirty="0" smtClean="0">
                <a:ln>
                  <a:noFill/>
                </a:ln>
                <a:solidFill>
                  <a:srgbClr val="0033CC"/>
                </a:solidFill>
                <a:effectLst>
                  <a:outerShdw blurRad="38100" dist="38100" dir="2700000" algn="tl">
                    <a:srgbClr val="000000">
                      <a:alpha val="43137"/>
                    </a:srgbClr>
                  </a:outerShdw>
                </a:effectLst>
                <a:uLnTx/>
                <a:uFillTx/>
                <a:latin typeface="Times New Roman"/>
                <a:ea typeface="+mj-ea"/>
                <a:cs typeface="Times New Roman"/>
              </a:rPr>
              <a:t>МУНИЦИПАЛЬНЫЙ ДОЛГ</a:t>
            </a:r>
            <a:endParaRPr kumimoji="0" lang="ru-RU" sz="7200" b="1" i="1" u="none" strike="noStrike" kern="0" cap="none" spc="-40" normalizeH="0" baseline="0" noProof="0" dirty="0">
              <a:ln>
                <a:noFill/>
              </a:ln>
              <a:solidFill>
                <a:srgbClr val="0033CC"/>
              </a:solidFill>
              <a:effectLst>
                <a:outerShdw blurRad="38100" dist="38100" dir="2700000" algn="tl">
                  <a:srgbClr val="000000">
                    <a:alpha val="43137"/>
                  </a:srgbClr>
                </a:outerShdw>
              </a:effectLst>
              <a:uLnTx/>
              <a:uFillTx/>
              <a:latin typeface="Times New Roman"/>
              <a:ea typeface="+mj-ea"/>
              <a:cs typeface="Times New Roman"/>
            </a:endParaRPr>
          </a:p>
        </p:txBody>
      </p:sp>
      <p:graphicFrame>
        <p:nvGraphicFramePr>
          <p:cNvPr id="24" name="Диаграмма 23"/>
          <p:cNvGraphicFramePr/>
          <p:nvPr/>
        </p:nvGraphicFramePr>
        <p:xfrm>
          <a:off x="2590800" y="1009651"/>
          <a:ext cx="13144500" cy="7505700"/>
        </p:xfrm>
        <a:graphic>
          <a:graphicData uri="http://schemas.openxmlformats.org/drawingml/2006/chart">
            <c:chart xmlns:c="http://schemas.openxmlformats.org/drawingml/2006/chart" xmlns:r="http://schemas.openxmlformats.org/officeDocument/2006/relationships" r:id="rId4"/>
          </a:graphicData>
        </a:graphic>
      </p:graphicFrame>
      <p:sp>
        <p:nvSpPr>
          <p:cNvPr id="25" name="TextBox 24"/>
          <p:cNvSpPr txBox="1"/>
          <p:nvPr/>
        </p:nvSpPr>
        <p:spPr>
          <a:xfrm>
            <a:off x="20059650" y="295275"/>
            <a:ext cx="4324350" cy="830997"/>
          </a:xfrm>
          <a:prstGeom prst="rect">
            <a:avLst/>
          </a:prstGeom>
          <a:noFill/>
        </p:spPr>
        <p:txBody>
          <a:bodyPr wrap="square" rtlCol="0">
            <a:spAutoFit/>
          </a:bodyPr>
          <a:lstStyle/>
          <a:p>
            <a:r>
              <a:rPr lang="ru-RU" sz="4800" b="1" dirty="0" smtClean="0">
                <a:latin typeface="Times New Roman" pitchFamily="18" charset="0"/>
                <a:cs typeface="Times New Roman" pitchFamily="18" charset="0"/>
              </a:rPr>
              <a:t>Млн. рублей</a:t>
            </a:r>
            <a:endParaRPr lang="ru-RU" sz="4800" b="1" dirty="0">
              <a:latin typeface="Times New Roman" pitchFamily="18" charset="0"/>
              <a:cs typeface="Times New Roman" pitchFamily="18" charset="0"/>
            </a:endParaRPr>
          </a:p>
        </p:txBody>
      </p:sp>
      <p:sp>
        <p:nvSpPr>
          <p:cNvPr id="27" name="object 5"/>
          <p:cNvSpPr txBox="1">
            <a:spLocks/>
          </p:cNvSpPr>
          <p:nvPr/>
        </p:nvSpPr>
        <p:spPr>
          <a:xfrm>
            <a:off x="15335250" y="2362201"/>
            <a:ext cx="9048750" cy="1551066"/>
          </a:xfrm>
          <a:prstGeom prst="rect">
            <a:avLst/>
          </a:prstGeom>
        </p:spPr>
        <p:txBody>
          <a:bodyPr vert="horz" wrap="square" lIns="0" tIns="12065" rIns="0" bIns="0" rtlCol="0">
            <a:spAutoFit/>
          </a:bodyPr>
          <a:lstStyle/>
          <a:p>
            <a:pPr marL="949960" marR="0" lvl="0" indent="0" algn="ctr" defTabSz="914400" rtl="0" eaLnBrk="1" fontAlgn="auto" latinLnBrk="0" hangingPunct="1">
              <a:lnSpc>
                <a:spcPts val="3350"/>
              </a:lnSpc>
              <a:spcBef>
                <a:spcPts val="95"/>
              </a:spcBef>
              <a:spcAft>
                <a:spcPts val="0"/>
              </a:spcAft>
              <a:buClr>
                <a:srgbClr val="000000"/>
              </a:buClr>
              <a:buSzTx/>
              <a:buFont typeface="Arial"/>
              <a:buNone/>
              <a:tabLst/>
              <a:defRPr/>
            </a:pPr>
            <a:r>
              <a:rPr kumimoji="0" lang="ru-RU" sz="6000" b="1" i="1" u="none" strike="noStrike" kern="0" cap="none" spc="-25" normalizeH="0" baseline="0" noProof="0" dirty="0" smtClean="0">
                <a:ln>
                  <a:noFill/>
                </a:ln>
                <a:solidFill>
                  <a:schemeClr val="tx1"/>
                </a:solidFill>
                <a:effectLst/>
                <a:uLnTx/>
                <a:uFillTx/>
                <a:latin typeface="Times New Roman" pitchFamily="18" charset="0"/>
                <a:cs typeface="Times New Roman" pitchFamily="18" charset="0"/>
                <a:sym typeface="Arial"/>
              </a:rPr>
              <a:t>Муниципальный</a:t>
            </a:r>
            <a:r>
              <a:rPr kumimoji="0" lang="ru-RU" sz="6000" b="1" i="1" u="none" strike="noStrike" kern="0" cap="none" spc="-10" normalizeH="0" baseline="0" noProof="0" dirty="0" smtClean="0">
                <a:ln>
                  <a:noFill/>
                </a:ln>
                <a:solidFill>
                  <a:schemeClr val="tx1"/>
                </a:solidFill>
                <a:effectLst/>
                <a:uLnTx/>
                <a:uFillTx/>
                <a:latin typeface="Times New Roman" pitchFamily="18" charset="0"/>
                <a:cs typeface="Times New Roman" pitchFamily="18" charset="0"/>
                <a:sym typeface="Arial"/>
              </a:rPr>
              <a:t> </a:t>
            </a:r>
            <a:r>
              <a:rPr kumimoji="0" lang="ru-RU" sz="6000" b="1" i="1" u="none" strike="noStrike" kern="0" cap="none" spc="-25" normalizeH="0" baseline="0" noProof="0" dirty="0" smtClean="0">
                <a:ln>
                  <a:noFill/>
                </a:ln>
                <a:solidFill>
                  <a:schemeClr val="tx1"/>
                </a:solidFill>
                <a:effectLst/>
                <a:uLnTx/>
                <a:uFillTx/>
                <a:latin typeface="Times New Roman" pitchFamily="18" charset="0"/>
                <a:cs typeface="Times New Roman" pitchFamily="18" charset="0"/>
                <a:sym typeface="Arial"/>
              </a:rPr>
              <a:t>долг</a:t>
            </a:r>
          </a:p>
          <a:p>
            <a:pPr marL="949960" marR="0" lvl="0" indent="0" algn="ctr" defTabSz="914400" rtl="0" eaLnBrk="1" fontAlgn="auto" latinLnBrk="0" hangingPunct="1">
              <a:lnSpc>
                <a:spcPts val="4310"/>
              </a:lnSpc>
              <a:spcBef>
                <a:spcPts val="0"/>
              </a:spcBef>
              <a:spcAft>
                <a:spcPts val="0"/>
              </a:spcAft>
              <a:buClr>
                <a:srgbClr val="000000"/>
              </a:buClr>
              <a:buSzTx/>
              <a:buFont typeface="Arial"/>
              <a:buNone/>
              <a:tabLst/>
              <a:defRPr/>
            </a:pPr>
            <a:endParaRPr kumimoji="0" lang="ru-RU" sz="6000" b="1" i="1" u="none" strike="noStrike" kern="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endParaRPr>
          </a:p>
          <a:p>
            <a:pPr marL="949960" marR="0" lvl="0" indent="0" algn="ctr" defTabSz="914400" rtl="0" eaLnBrk="1" fontAlgn="auto" latinLnBrk="0" hangingPunct="1">
              <a:lnSpc>
                <a:spcPts val="4310"/>
              </a:lnSpc>
              <a:spcBef>
                <a:spcPts val="0"/>
              </a:spcBef>
              <a:spcAft>
                <a:spcPts val="0"/>
              </a:spcAft>
              <a:buClr>
                <a:srgbClr val="000000"/>
              </a:buClr>
              <a:buSzTx/>
              <a:buFont typeface="Arial"/>
              <a:buNone/>
              <a:tabLst/>
              <a:defRPr/>
            </a:pPr>
            <a:r>
              <a:rPr kumimoji="0" lang="ru-RU" sz="6000" b="1" i="1" u="none" strike="noStrike" kern="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Times New Roman" pitchFamily="18" charset="0"/>
                <a:cs typeface="Times New Roman" pitchFamily="18" charset="0"/>
                <a:sym typeface="Arial"/>
              </a:rPr>
              <a:t>12,05 </a:t>
            </a:r>
            <a:r>
              <a:rPr kumimoji="0" lang="ru-RU" sz="6000" b="1" i="1" u="none" strike="noStrike" kern="0" cap="none" spc="0" normalizeH="0" baseline="0" noProof="0" dirty="0" smtClean="0">
                <a:ln>
                  <a:noFill/>
                </a:ln>
                <a:solidFill>
                  <a:schemeClr val="tx1"/>
                </a:solidFill>
                <a:effectLst/>
                <a:uLnTx/>
                <a:uFillTx/>
                <a:latin typeface="Times New Roman" pitchFamily="18" charset="0"/>
                <a:cs typeface="Times New Roman" pitchFamily="18" charset="0"/>
                <a:sym typeface="Arial"/>
              </a:rPr>
              <a:t>млн.</a:t>
            </a:r>
            <a:r>
              <a:rPr kumimoji="0" lang="ru-RU" sz="6000" b="1" i="1" u="none" strike="noStrike" kern="0" cap="none" spc="-25" normalizeH="0" baseline="0" noProof="0" dirty="0" smtClean="0">
                <a:ln>
                  <a:noFill/>
                </a:ln>
                <a:solidFill>
                  <a:schemeClr val="tx1"/>
                </a:solidFill>
                <a:effectLst/>
                <a:uLnTx/>
                <a:uFillTx/>
                <a:latin typeface="Times New Roman" pitchFamily="18" charset="0"/>
                <a:cs typeface="Times New Roman" pitchFamily="18" charset="0"/>
                <a:sym typeface="Arial"/>
              </a:rPr>
              <a:t> </a:t>
            </a:r>
            <a:r>
              <a:rPr kumimoji="0" lang="ru-RU" sz="6000" b="1" i="1" u="none" strike="noStrike" kern="0" cap="none" spc="-15" normalizeH="0" baseline="0" noProof="0" dirty="0" smtClean="0">
                <a:ln>
                  <a:noFill/>
                </a:ln>
                <a:solidFill>
                  <a:schemeClr val="tx1"/>
                </a:solidFill>
                <a:effectLst/>
                <a:uLnTx/>
                <a:uFillTx/>
                <a:latin typeface="Times New Roman" pitchFamily="18" charset="0"/>
                <a:cs typeface="Times New Roman" pitchFamily="18" charset="0"/>
                <a:sym typeface="Arial"/>
              </a:rPr>
              <a:t>руб.</a:t>
            </a:r>
            <a:endParaRPr kumimoji="0" lang="ru-RU" sz="6000" b="1" i="1" u="none" strike="noStrike" kern="0" cap="none" spc="0" normalizeH="0" baseline="0" noProof="0" dirty="0">
              <a:ln>
                <a:noFill/>
              </a:ln>
              <a:solidFill>
                <a:schemeClr val="tx1"/>
              </a:solidFill>
              <a:effectLst/>
              <a:uLnTx/>
              <a:uFillTx/>
              <a:latin typeface="Times New Roman" pitchFamily="18" charset="0"/>
              <a:cs typeface="Times New Roman" pitchFamily="18" charset="0"/>
              <a:sym typeface="Arial"/>
            </a:endParaRPr>
          </a:p>
        </p:txBody>
      </p:sp>
      <p:pic>
        <p:nvPicPr>
          <p:cNvPr id="28" name="Рисунок 27" descr="Описание: C:\Users\chk1\AppData\Local\Microsoft\Windows\Temporary Internet Files\Content.Outlook\76R87TIE\_Герб города Минусинска (3).pn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29" name="TextBox 28"/>
          <p:cNvSpPr txBox="1"/>
          <p:nvPr/>
        </p:nvSpPr>
        <p:spPr>
          <a:xfrm>
            <a:off x="4362450" y="7924800"/>
            <a:ext cx="4191000" cy="584775"/>
          </a:xfrm>
          <a:prstGeom prst="rect">
            <a:avLst/>
          </a:prstGeom>
          <a:noFill/>
        </p:spPr>
        <p:txBody>
          <a:bodyPr wrap="square" rtlCol="0">
            <a:spAutoFit/>
          </a:bodyPr>
          <a:lstStyle/>
          <a:p>
            <a:r>
              <a:rPr lang="ru-RU" sz="3200" b="1" dirty="0" smtClean="0">
                <a:effectLst>
                  <a:outerShdw blurRad="38100" dist="38100" dir="2700000" algn="tl">
                    <a:srgbClr val="000000">
                      <a:alpha val="43137"/>
                    </a:srgbClr>
                  </a:outerShdw>
                </a:effectLst>
              </a:rPr>
              <a:t>На 01.01.2021</a:t>
            </a:r>
            <a:endParaRPr lang="ru-RU" sz="3200" b="1" dirty="0">
              <a:effectLst>
                <a:outerShdw blurRad="38100" dist="38100" dir="2700000" algn="tl">
                  <a:srgbClr val="000000">
                    <a:alpha val="43137"/>
                  </a:srgbClr>
                </a:outerShdw>
              </a:effectLst>
            </a:endParaRPr>
          </a:p>
        </p:txBody>
      </p:sp>
      <p:sp>
        <p:nvSpPr>
          <p:cNvPr id="30" name="TextBox 29"/>
          <p:cNvSpPr txBox="1"/>
          <p:nvPr/>
        </p:nvSpPr>
        <p:spPr>
          <a:xfrm>
            <a:off x="9906000" y="7943850"/>
            <a:ext cx="4191000" cy="584775"/>
          </a:xfrm>
          <a:prstGeom prst="rect">
            <a:avLst/>
          </a:prstGeom>
          <a:noFill/>
        </p:spPr>
        <p:txBody>
          <a:bodyPr wrap="square" rtlCol="0">
            <a:spAutoFit/>
          </a:bodyPr>
          <a:lstStyle/>
          <a:p>
            <a:r>
              <a:rPr lang="ru-RU" sz="3200" b="1" dirty="0" smtClean="0">
                <a:effectLst>
                  <a:outerShdw blurRad="38100" dist="38100" dir="2700000" algn="tl">
                    <a:srgbClr val="000000">
                      <a:alpha val="43137"/>
                    </a:srgbClr>
                  </a:outerShdw>
                </a:effectLst>
              </a:rPr>
              <a:t>На 01.01.2022</a:t>
            </a:r>
            <a:endParaRPr lang="ru-RU" sz="3200" b="1" dirty="0">
              <a:effectLst>
                <a:outerShdw blurRad="38100" dist="38100" dir="2700000" algn="tl">
                  <a:srgbClr val="000000">
                    <a:alpha val="43137"/>
                  </a:srgbClr>
                </a:outerShdw>
              </a:effectLst>
            </a:endParaRPr>
          </a:p>
        </p:txBody>
      </p:sp>
      <p:pic>
        <p:nvPicPr>
          <p:cNvPr id="46083" name="Picture 3"/>
          <p:cNvPicPr>
            <a:picLocks noChangeAspect="1" noChangeArrowheads="1"/>
          </p:cNvPicPr>
          <p:nvPr/>
        </p:nvPicPr>
        <p:blipFill>
          <a:blip r:embed="rId6"/>
          <a:srcRect/>
          <a:stretch>
            <a:fillRect/>
          </a:stretch>
        </p:blipFill>
        <p:spPr bwMode="auto">
          <a:xfrm>
            <a:off x="16421100" y="4038600"/>
            <a:ext cx="9258300" cy="9677400"/>
          </a:xfrm>
          <a:prstGeom prst="rect">
            <a:avLst/>
          </a:prstGeom>
          <a:noFill/>
          <a:ln w="9525">
            <a:noFill/>
            <a:miter lim="800000"/>
            <a:headEnd/>
            <a:tailEnd/>
          </a:ln>
          <a:effectLst>
            <a:softEdge rad="635000"/>
          </a:effectLst>
        </p:spPr>
      </p:pic>
      <p:sp>
        <p:nvSpPr>
          <p:cNvPr id="31" name="Овал 30"/>
          <p:cNvSpPr/>
          <p:nvPr/>
        </p:nvSpPr>
        <p:spPr>
          <a:xfrm>
            <a:off x="18649950" y="4857750"/>
            <a:ext cx="952500" cy="876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2" name="Овал 31"/>
          <p:cNvSpPr/>
          <p:nvPr/>
        </p:nvSpPr>
        <p:spPr>
          <a:xfrm>
            <a:off x="20745450" y="7543800"/>
            <a:ext cx="952500" cy="876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3" name="Овал 32"/>
          <p:cNvSpPr/>
          <p:nvPr/>
        </p:nvSpPr>
        <p:spPr>
          <a:xfrm>
            <a:off x="21469350" y="10591800"/>
            <a:ext cx="952500" cy="876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4" name="Прямоугольник 33"/>
          <p:cNvSpPr/>
          <p:nvPr/>
        </p:nvSpPr>
        <p:spPr>
          <a:xfrm>
            <a:off x="15136505" y="5408712"/>
            <a:ext cx="4275445" cy="1323439"/>
          </a:xfrm>
          <a:prstGeom prst="rect">
            <a:avLst/>
          </a:prstGeom>
          <a:noFill/>
        </p:spPr>
        <p:txBody>
          <a:bodyPr wrap="square">
            <a:spAutoFit/>
          </a:bodyPr>
          <a:lstStyle/>
          <a:p>
            <a:pPr lvl="0"/>
            <a:r>
              <a:rPr lang="ru-RU" sz="4000" b="1" dirty="0" smtClean="0">
                <a:effectLst>
                  <a:outerShdw blurRad="38100" dist="38100" dir="2700000" algn="tl">
                    <a:srgbClr val="000000">
                      <a:alpha val="43137"/>
                    </a:srgbClr>
                  </a:outerShdw>
                </a:effectLst>
                <a:latin typeface="Times New Roman" pitchFamily="18" charset="0"/>
                <a:cs typeface="Times New Roman" pitchFamily="18" charset="0"/>
              </a:rPr>
              <a:t>Бюджет города Минусинска</a:t>
            </a:r>
            <a:endParaRPr lang="ru-RU" sz="4000"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5" name="Прямоугольник 34"/>
          <p:cNvSpPr/>
          <p:nvPr/>
        </p:nvSpPr>
        <p:spPr>
          <a:xfrm>
            <a:off x="16685395" y="7275612"/>
            <a:ext cx="4079105" cy="1938992"/>
          </a:xfrm>
          <a:prstGeom prst="rect">
            <a:avLst/>
          </a:prstGeom>
          <a:noFill/>
        </p:spPr>
        <p:txBody>
          <a:bodyPr wrap="square">
            <a:spAutoFit/>
          </a:bodyPr>
          <a:lstStyle/>
          <a:p>
            <a:pPr lvl="0"/>
            <a:r>
              <a:rPr lang="ru-RU" sz="4000" b="1" dirty="0" smtClean="0">
                <a:effectLst>
                  <a:outerShdw blurRad="38100" dist="38100" dir="2700000" algn="tl">
                    <a:srgbClr val="000000">
                      <a:alpha val="43137"/>
                    </a:srgbClr>
                  </a:outerShdw>
                </a:effectLst>
                <a:latin typeface="Times New Roman" pitchFamily="18" charset="0"/>
                <a:cs typeface="Times New Roman" pitchFamily="18" charset="0"/>
              </a:rPr>
              <a:t>Бюджетный кредит из субъекта РФ</a:t>
            </a:r>
            <a:endParaRPr lang="ru-RU" sz="4000"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6" name="Прямоугольник 35"/>
          <p:cNvSpPr/>
          <p:nvPr/>
        </p:nvSpPr>
        <p:spPr>
          <a:xfrm>
            <a:off x="16649700" y="11161812"/>
            <a:ext cx="4305301" cy="1323439"/>
          </a:xfrm>
          <a:prstGeom prst="rect">
            <a:avLst/>
          </a:prstGeom>
        </p:spPr>
        <p:txBody>
          <a:bodyPr wrap="square">
            <a:spAutoFit/>
          </a:bodyPr>
          <a:lstStyle/>
          <a:p>
            <a:pPr lvl="0"/>
            <a:r>
              <a:rPr lang="ru-RU" sz="4000" b="1" dirty="0" smtClean="0">
                <a:effectLst>
                  <a:outerShdw blurRad="38100" dist="38100" dir="2700000" algn="tl">
                    <a:srgbClr val="000000">
                      <a:alpha val="43137"/>
                    </a:srgbClr>
                  </a:outerShdw>
                </a:effectLst>
                <a:latin typeface="Times New Roman" pitchFamily="18" charset="0"/>
                <a:cs typeface="Times New Roman" pitchFamily="18" charset="0"/>
              </a:rPr>
              <a:t>Муниципальный долг</a:t>
            </a:r>
            <a:endParaRPr lang="ru-RU" sz="4000" b="1"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pic>
        <p:nvPicPr>
          <p:cNvPr id="2" name="Рисунок 1" descr="Описание: C:\Users\chk1\AppData\Local\Microsoft\Windows\Temporary Internet Files\Content.Outlook\76R87TIE\_Герб города Минусинска (3).pn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04800" y="228600"/>
            <a:ext cx="2095500" cy="3276600"/>
          </a:xfrm>
          <a:prstGeom prst="rect">
            <a:avLst/>
          </a:prstGeom>
          <a:noFill/>
          <a:ln>
            <a:noFill/>
          </a:ln>
        </p:spPr>
      </p:pic>
      <p:sp>
        <p:nvSpPr>
          <p:cNvPr id="3" name="Google Shape;427;p30"/>
          <p:cNvSpPr txBox="1"/>
          <p:nvPr/>
        </p:nvSpPr>
        <p:spPr>
          <a:xfrm>
            <a:off x="2145407" y="239990"/>
            <a:ext cx="22486243"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000"/>
              <a:buFont typeface="Arial"/>
              <a:buNone/>
            </a:pPr>
            <a:r>
              <a:rPr lang="ru-RU" sz="5400" b="1" i="1" u="none" strike="noStrike" cap="none" dirty="0" smtClean="0">
                <a:solidFill>
                  <a:srgbClr val="0033CC"/>
                </a:solidFill>
                <a:effectLst>
                  <a:outerShdw blurRad="38100" dist="38100" dir="2700000" algn="tl">
                    <a:srgbClr val="000000">
                      <a:alpha val="43137"/>
                    </a:srgbClr>
                  </a:outerShdw>
                </a:effectLst>
                <a:latin typeface="Arial"/>
                <a:ea typeface="Arial"/>
                <a:cs typeface="Arial"/>
                <a:sym typeface="Arial"/>
              </a:rPr>
              <a:t>Результаты реализации бюджетной политики в 2021 года</a:t>
            </a:r>
            <a:endParaRPr sz="5400" b="1" i="0" u="none" strike="noStrike" cap="none" dirty="0">
              <a:solidFill>
                <a:srgbClr val="0033CC"/>
              </a:solidFill>
              <a:effectLst>
                <a:outerShdw blurRad="38100" dist="38100" dir="2700000" algn="tl">
                  <a:srgbClr val="000000">
                    <a:alpha val="43137"/>
                  </a:srgbClr>
                </a:outerShdw>
              </a:effectLst>
              <a:latin typeface="Arial"/>
              <a:ea typeface="Arial"/>
              <a:cs typeface="Arial"/>
              <a:sym typeface="Arial"/>
            </a:endParaRPr>
          </a:p>
        </p:txBody>
      </p:sp>
      <p:graphicFrame>
        <p:nvGraphicFramePr>
          <p:cNvPr id="4" name="Схема 3"/>
          <p:cNvGraphicFramePr/>
          <p:nvPr/>
        </p:nvGraphicFramePr>
        <p:xfrm>
          <a:off x="2463800" y="1667933"/>
          <a:ext cx="16256000" cy="108373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1" descr="\\Nas1fdd59\bux\2022 год\Публичные слушания 2022\_DSC0053.jpg"/>
          <p:cNvPicPr>
            <a:picLocks noChangeAspect="1" noChangeArrowheads="1"/>
          </p:cNvPicPr>
          <p:nvPr/>
        </p:nvPicPr>
        <p:blipFill>
          <a:blip r:embed="rId9"/>
          <a:srcRect/>
          <a:stretch>
            <a:fillRect/>
          </a:stretch>
        </p:blipFill>
        <p:spPr bwMode="auto">
          <a:xfrm>
            <a:off x="18973800" y="1333500"/>
            <a:ext cx="5410200" cy="3295651"/>
          </a:xfrm>
          <a:prstGeom prst="rect">
            <a:avLst/>
          </a:prstGeom>
          <a:noFill/>
          <a:effectLst>
            <a:softEdge rad="317500"/>
          </a:effectLst>
        </p:spPr>
      </p:pic>
      <p:pic>
        <p:nvPicPr>
          <p:cNvPr id="56322" name="Picture 2" descr="https://i.ytimg.com/vi/WTmNjCYSvv8/maxresdefault.jpg"/>
          <p:cNvPicPr>
            <a:picLocks noChangeAspect="1" noChangeArrowheads="1"/>
          </p:cNvPicPr>
          <p:nvPr/>
        </p:nvPicPr>
        <p:blipFill>
          <a:blip r:embed="rId10"/>
          <a:srcRect/>
          <a:stretch>
            <a:fillRect/>
          </a:stretch>
        </p:blipFill>
        <p:spPr bwMode="auto">
          <a:xfrm>
            <a:off x="18973800" y="4614863"/>
            <a:ext cx="5410200" cy="3614737"/>
          </a:xfrm>
          <a:prstGeom prst="rect">
            <a:avLst/>
          </a:prstGeom>
          <a:noFill/>
          <a:effectLst>
            <a:softEdge rad="317500"/>
          </a:effectLst>
        </p:spPr>
      </p:pic>
      <p:pic>
        <p:nvPicPr>
          <p:cNvPr id="56324" name="Picture 4" descr="https://sun9-63.userapi.com/w0r5C3K3UzhaYC8G5yd4s981gFC92g740Hq-pw/SAPt_UO07bg.jpg"/>
          <p:cNvPicPr>
            <a:picLocks noChangeAspect="1" noChangeArrowheads="1"/>
          </p:cNvPicPr>
          <p:nvPr/>
        </p:nvPicPr>
        <p:blipFill>
          <a:blip r:embed="rId11"/>
          <a:srcRect/>
          <a:stretch>
            <a:fillRect/>
          </a:stretch>
        </p:blipFill>
        <p:spPr bwMode="auto">
          <a:xfrm>
            <a:off x="18764250" y="8629650"/>
            <a:ext cx="5619750" cy="3695700"/>
          </a:xfrm>
          <a:prstGeom prst="rect">
            <a:avLst/>
          </a:prstGeom>
          <a:noFill/>
          <a:effectLst>
            <a:softEdge rad="317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pic>
        <p:nvPicPr>
          <p:cNvPr id="2" name="Рисунок 1" descr="Описание: C:\Users\chk1\AppData\Local\Microsoft\Windows\Temporary Internet Files\Content.Outlook\76R87TIE\_Герб города Минусинска (3).pn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42900" y="247650"/>
            <a:ext cx="2095500" cy="3276600"/>
          </a:xfrm>
          <a:prstGeom prst="rect">
            <a:avLst/>
          </a:prstGeom>
          <a:noFill/>
          <a:ln>
            <a:noFill/>
          </a:ln>
        </p:spPr>
      </p:pic>
      <p:sp>
        <p:nvSpPr>
          <p:cNvPr id="7" name="Скругленный прямоугольник 6"/>
          <p:cNvSpPr/>
          <p:nvPr/>
        </p:nvSpPr>
        <p:spPr>
          <a:xfrm>
            <a:off x="2628900" y="285750"/>
            <a:ext cx="8096250" cy="9944100"/>
          </a:xfrm>
          <a:prstGeom prst="round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Скругленный прямоугольник 8"/>
          <p:cNvSpPr/>
          <p:nvPr/>
        </p:nvSpPr>
        <p:spPr>
          <a:xfrm>
            <a:off x="6591300" y="5162550"/>
            <a:ext cx="9696450" cy="8153400"/>
          </a:xfrm>
          <a:prstGeom prst="round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Скругленный прямоугольник 9"/>
          <p:cNvSpPr/>
          <p:nvPr/>
        </p:nvSpPr>
        <p:spPr>
          <a:xfrm>
            <a:off x="16344900" y="1085850"/>
            <a:ext cx="7524750" cy="10306050"/>
          </a:xfrm>
          <a:prstGeom prst="roundRect">
            <a:avLst/>
          </a:prstGeom>
          <a:blipFill dpi="0" rotWithShape="1">
            <a:blip r:embed="rId6"/>
            <a:srcRect/>
            <a:stretch>
              <a:fillRect l="-3000" t="-1000" b="-6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Прямоугольник 15"/>
          <p:cNvSpPr/>
          <p:nvPr/>
        </p:nvSpPr>
        <p:spPr>
          <a:xfrm>
            <a:off x="17245847" y="11580912"/>
            <a:ext cx="6776203" cy="954107"/>
          </a:xfrm>
          <a:prstGeom prst="rect">
            <a:avLst/>
          </a:prstGeom>
        </p:spPr>
        <p:txBody>
          <a:bodyPr wrap="square">
            <a:spAutoFit/>
          </a:bodyPr>
          <a:lstStyle/>
          <a:p>
            <a:r>
              <a:rPr lang="ru-RU" sz="2800" dirty="0" smtClean="0">
                <a:ln>
                  <a:solidFill>
                    <a:srgbClr val="0033CC"/>
                  </a:solidFill>
                </a:ln>
                <a:solidFill>
                  <a:srgbClr val="0033CC"/>
                </a:solidFill>
                <a:latin typeface="Times New Roman" pitchFamily="18" charset="0"/>
                <a:cs typeface="Times New Roman" pitchFamily="18" charset="0"/>
                <a:hlinkClick r:id="rId7"/>
              </a:rPr>
              <a:t>Резолюция - бюджет для граждан г.Минусинск (minusinsk-fin24.ru)</a:t>
            </a:r>
            <a:endParaRPr lang="ru-RU" sz="2800" dirty="0">
              <a:ln>
                <a:solidFill>
                  <a:srgbClr val="0033CC"/>
                </a:solidFill>
              </a:ln>
              <a:solidFill>
                <a:srgbClr val="0033CC"/>
              </a:solidFill>
              <a:latin typeface="Times New Roman" pitchFamily="18" charset="0"/>
              <a:cs typeface="Times New Roman" pitchFamily="18" charset="0"/>
            </a:endParaRPr>
          </a:p>
        </p:txBody>
      </p:sp>
      <p:sp>
        <p:nvSpPr>
          <p:cNvPr id="17" name="Прямоугольник 16"/>
          <p:cNvSpPr/>
          <p:nvPr/>
        </p:nvSpPr>
        <p:spPr>
          <a:xfrm>
            <a:off x="11013020" y="1541562"/>
            <a:ext cx="4760380" cy="1815882"/>
          </a:xfrm>
          <a:prstGeom prst="rect">
            <a:avLst/>
          </a:prstGeom>
        </p:spPr>
        <p:txBody>
          <a:bodyPr wrap="square">
            <a:spAutoFit/>
          </a:bodyPr>
          <a:lstStyle/>
          <a:p>
            <a:r>
              <a:rPr lang="ru-RU" sz="2800" dirty="0" smtClean="0">
                <a:ln>
                  <a:solidFill>
                    <a:srgbClr val="0033CC"/>
                  </a:solidFill>
                </a:ln>
                <a:solidFill>
                  <a:srgbClr val="0033CC"/>
                </a:solidFill>
                <a:latin typeface="Times New Roman" pitchFamily="18" charset="0"/>
                <a:cs typeface="Times New Roman" pitchFamily="18" charset="0"/>
                <a:hlinkClick r:id="rId8"/>
              </a:rPr>
              <a:t>Публичные слушания - бюджет для граждан г.Минусинск (minusinsk-fin24.ru)</a:t>
            </a:r>
            <a:endParaRPr lang="ru-RU" sz="2800" dirty="0">
              <a:ln>
                <a:solidFill>
                  <a:srgbClr val="0033CC"/>
                </a:solidFill>
              </a:ln>
              <a:solidFill>
                <a:srgbClr val="0033CC"/>
              </a:solidFill>
              <a:latin typeface="Times New Roman" pitchFamily="18" charset="0"/>
              <a:cs typeface="Times New Roman" pitchFamily="18" charset="0"/>
            </a:endParaRPr>
          </a:p>
        </p:txBody>
      </p:sp>
      <p:sp>
        <p:nvSpPr>
          <p:cNvPr id="8" name="Прямоугольник 7"/>
          <p:cNvSpPr/>
          <p:nvPr/>
        </p:nvSpPr>
        <p:spPr>
          <a:xfrm>
            <a:off x="1809751" y="10666512"/>
            <a:ext cx="4800600" cy="2554545"/>
          </a:xfrm>
          <a:prstGeom prst="rect">
            <a:avLst/>
          </a:prstGeom>
        </p:spPr>
        <p:txBody>
          <a:bodyPr wrap="square">
            <a:spAutoFit/>
          </a:bodyPr>
          <a:lstStyle/>
          <a:p>
            <a:r>
              <a:rPr lang="ru-RU" sz="3200" dirty="0" smtClean="0">
                <a:ln>
                  <a:solidFill>
                    <a:srgbClr val="0033CC"/>
                  </a:solidFill>
                </a:ln>
                <a:solidFill>
                  <a:srgbClr val="0033CC"/>
                </a:solidFill>
                <a:latin typeface="Times New Roman" pitchFamily="18" charset="0"/>
                <a:cs typeface="Times New Roman" pitchFamily="18" charset="0"/>
                <a:hlinkClick r:id="rId9"/>
              </a:rPr>
              <a:t>Прошли публичные слушания по исполнению бюджета города за 2021 год | г. Минусинск (minusinsk.info)</a:t>
            </a:r>
            <a:endParaRPr lang="ru-RU" sz="3200" dirty="0">
              <a:ln>
                <a:solidFill>
                  <a:srgbClr val="0033CC"/>
                </a:solidFill>
              </a:ln>
              <a:solidFill>
                <a:srgbClr val="0033CC"/>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White">
  <a:themeElements>
    <a:clrScheme name="Radiance - base color">
      <a:dk1>
        <a:srgbClr val="2F313F"/>
      </a:dk1>
      <a:lt1>
        <a:srgbClr val="FFFFFF"/>
      </a:lt1>
      <a:dk2>
        <a:srgbClr val="454752"/>
      </a:dk2>
      <a:lt2>
        <a:srgbClr val="646779"/>
      </a:lt2>
      <a:accent1>
        <a:srgbClr val="635ED6"/>
      </a:accent1>
      <a:accent2>
        <a:srgbClr val="5E9EEE"/>
      </a:accent2>
      <a:accent3>
        <a:srgbClr val="635ED5"/>
      </a:accent3>
      <a:accent4>
        <a:srgbClr val="5E9EEF"/>
      </a:accent4>
      <a:accent5>
        <a:srgbClr val="D3DBE4"/>
      </a:accent5>
      <a:accent6>
        <a:srgbClr val="EDF4FD"/>
      </a:accent6>
      <a:hlink>
        <a:srgbClr val="635ED5"/>
      </a:hlink>
      <a:folHlink>
        <a:srgbClr val="5E9DE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1825</TotalTime>
  <Words>2104</Words>
  <Application>Microsoft Office PowerPoint</Application>
  <PresentationFormat>Произвольный</PresentationFormat>
  <Paragraphs>345</Paragraphs>
  <Slides>30</Slides>
  <Notes>22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30</vt:i4>
      </vt:variant>
    </vt:vector>
  </HeadingPairs>
  <TitlesOfParts>
    <vt:vector size="39" baseType="lpstr">
      <vt:lpstr>Arial</vt:lpstr>
      <vt:lpstr>Helvetica Neue</vt:lpstr>
      <vt:lpstr>Times New Roman</vt:lpstr>
      <vt:lpstr>Calibri</vt:lpstr>
      <vt:lpstr>Maven Pro Medium</vt:lpstr>
      <vt:lpstr>Open Sans</vt:lpstr>
      <vt:lpstr>Roboto</vt:lpstr>
      <vt:lpstr>Helvetica Neue Light</vt:lpstr>
      <vt:lpstr>White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user11</dc:creator>
  <cp:lastModifiedBy>user11</cp:lastModifiedBy>
  <cp:revision>197</cp:revision>
  <dcterms:modified xsi:type="dcterms:W3CDTF">2022-06-01T09:17:26Z</dcterms:modified>
</cp:coreProperties>
</file>