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5"/>
  </p:notesMasterIdLst>
  <p:sldIdLst>
    <p:sldId id="261" r:id="rId2"/>
    <p:sldId id="269" r:id="rId3"/>
    <p:sldId id="268" r:id="rId4"/>
  </p:sldIdLst>
  <p:sldSz cx="9144000" cy="6858000" type="screen4x3"/>
  <p:notesSz cx="6781800" cy="98806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2ED7E4"/>
    <a:srgbClr val="3099E0"/>
    <a:srgbClr val="0000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87571" autoAdjust="0"/>
  </p:normalViewPr>
  <p:slideViewPr>
    <p:cSldViewPr>
      <p:cViewPr varScale="1">
        <p:scale>
          <a:sx n="81" d="100"/>
          <a:sy n="81" d="100"/>
        </p:scale>
        <p:origin x="-124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70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nata\&#1056;&#1072;&#1073;&#1086;&#1095;&#1080;&#1081;%20&#1089;&#1090;&#1086;&#1083;\&#1089;&#1072;&#1081;&#1090;\&#1076;&#1086;&#1093;&#1086;&#1076;&#1099;\&#1044;&#1086;&#1093;&#1086;&#1076;&#1099;%20-%20&#1088;&#1072;&#1089;&#1093;&#1086;&#1076;&#1099;%20&#1085;&#1072;%2001.03.2016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nata\&#1056;&#1072;&#1073;&#1086;&#1095;&#1080;&#1081;%20&#1089;&#1090;&#1086;&#1083;\&#1089;&#1072;&#1081;&#1090;\&#1076;&#1086;&#1093;&#1086;&#1076;&#1099;\&#1044;&#1086;&#1093;&#1086;&#1076;&#1099;%20-%20&#1088;&#1072;&#1089;&#1093;&#1086;&#1076;&#1099;%20&#1085;&#1072;%2001.03.2016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/>
              <a:t>Исполнение</a:t>
            </a:r>
            <a:r>
              <a:rPr lang="ru-RU" baseline="0"/>
              <a:t> доходов за январь 2016 года ( тыс.руб.)</a:t>
            </a:r>
            <a:endParaRPr lang="ru-RU"/>
          </a:p>
        </c:rich>
      </c:tx>
      <c:layout/>
    </c:title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'[Доходы - расходы на 01.03.2016.xls]Лист1'!$F$25</c:f>
              <c:strCache>
                <c:ptCount val="1"/>
                <c:pt idx="0">
                  <c:v>Налог на прибыль организаций</c:v>
                </c:pt>
              </c:strCache>
            </c:strRef>
          </c:tx>
          <c:cat>
            <c:strRef>
              <c:f>'[Доходы - расходы на 01.03.2016.xls]Лист1'!$G$24:$I$24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'[Доходы - расходы на 01.03.2016.xls]Лист1'!$G$25:$I$25</c:f>
              <c:numCache>
                <c:formatCode>#,##0.0</c:formatCode>
                <c:ptCount val="3"/>
                <c:pt idx="0">
                  <c:v>4347.8</c:v>
                </c:pt>
                <c:pt idx="1">
                  <c:v>180</c:v>
                </c:pt>
                <c:pt idx="2">
                  <c:v>39.770000000000003</c:v>
                </c:pt>
              </c:numCache>
            </c:numRef>
          </c:val>
        </c:ser>
        <c:ser>
          <c:idx val="1"/>
          <c:order val="1"/>
          <c:tx>
            <c:strRef>
              <c:f>'[Доходы - расходы на 01.03.2016.xls]Лист1'!$F$26</c:f>
              <c:strCache>
                <c:ptCount val="1"/>
                <c:pt idx="0">
                  <c:v>Налог на доходы физических лиц</c:v>
                </c:pt>
              </c:strCache>
            </c:strRef>
          </c:tx>
          <c:cat>
            <c:strRef>
              <c:f>'[Доходы - расходы на 01.03.2016.xls]Лист1'!$G$24:$I$24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'[Доходы - расходы на 01.03.2016.xls]Лист1'!$G$26:$I$26</c:f>
              <c:numCache>
                <c:formatCode>#,##0.0</c:formatCode>
                <c:ptCount val="3"/>
                <c:pt idx="0">
                  <c:v>216211.1</c:v>
                </c:pt>
                <c:pt idx="1">
                  <c:v>10679.7</c:v>
                </c:pt>
                <c:pt idx="2">
                  <c:v>7951.8</c:v>
                </c:pt>
              </c:numCache>
            </c:numRef>
          </c:val>
        </c:ser>
        <c:ser>
          <c:idx val="2"/>
          <c:order val="2"/>
          <c:tx>
            <c:strRef>
              <c:f>'[Доходы - расходы на 01.03.2016.xls]Лист1'!$F$27</c:f>
              <c:strCache>
                <c:ptCount val="1"/>
                <c:pt idx="0">
                  <c:v>Акцизы по подакцизным товарам (продукции), производимым на территории Российской Федерации</c:v>
                </c:pt>
              </c:strCache>
            </c:strRef>
          </c:tx>
          <c:cat>
            <c:strRef>
              <c:f>'[Доходы - расходы на 01.03.2016.xls]Лист1'!$G$24:$I$24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'[Доходы - расходы на 01.03.2016.xls]Лист1'!$G$27:$I$27</c:f>
              <c:numCache>
                <c:formatCode>General</c:formatCode>
                <c:ptCount val="3"/>
              </c:numCache>
            </c:numRef>
          </c:val>
        </c:ser>
        <c:ser>
          <c:idx val="3"/>
          <c:order val="3"/>
          <c:tx>
            <c:strRef>
              <c:f>'[Доходы - расходы на 01.03.2016.xls]Лист1'!$F$28</c:f>
              <c:strCache>
                <c:ptCount val="1"/>
                <c:pt idx="0">
                  <c:v>Налог на совокупный доход</c:v>
                </c:pt>
              </c:strCache>
            </c:strRef>
          </c:tx>
          <c:cat>
            <c:strRef>
              <c:f>'[Доходы - расходы на 01.03.2016.xls]Лист1'!$G$24:$I$24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'[Доходы - расходы на 01.03.2016.xls]Лист1'!$G$28:$I$28</c:f>
              <c:numCache>
                <c:formatCode>#,##0.0</c:formatCode>
                <c:ptCount val="3"/>
                <c:pt idx="0">
                  <c:v>41825.699999999997</c:v>
                </c:pt>
                <c:pt idx="1">
                  <c:v>7810.1</c:v>
                </c:pt>
                <c:pt idx="2">
                  <c:v>7954.9</c:v>
                </c:pt>
              </c:numCache>
            </c:numRef>
          </c:val>
        </c:ser>
        <c:ser>
          <c:idx val="4"/>
          <c:order val="4"/>
          <c:tx>
            <c:strRef>
              <c:f>'[Доходы - расходы на 01.03.2016.xls]Лист1'!$F$29</c:f>
              <c:strCache>
                <c:ptCount val="1"/>
                <c:pt idx="0">
                  <c:v>Налоги на имущество</c:v>
                </c:pt>
              </c:strCache>
            </c:strRef>
          </c:tx>
          <c:cat>
            <c:strRef>
              <c:f>'[Доходы - расходы на 01.03.2016.xls]Лист1'!$G$24:$I$24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'[Доходы - расходы на 01.03.2016.xls]Лист1'!$G$29:$I$29</c:f>
              <c:numCache>
                <c:formatCode>#,##0.0</c:formatCode>
                <c:ptCount val="3"/>
                <c:pt idx="0">
                  <c:v>25336.309999999998</c:v>
                </c:pt>
                <c:pt idx="1">
                  <c:v>650</c:v>
                </c:pt>
                <c:pt idx="2">
                  <c:v>1587.4</c:v>
                </c:pt>
              </c:numCache>
            </c:numRef>
          </c:val>
        </c:ser>
        <c:ser>
          <c:idx val="5"/>
          <c:order val="5"/>
          <c:tx>
            <c:strRef>
              <c:f>'[Доходы - расходы на 01.03.2016.xls]Лист1'!$F$30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cat>
            <c:strRef>
              <c:f>'[Доходы - расходы на 01.03.2016.xls]Лист1'!$G$24:$I$24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'[Доходы - расходы на 01.03.2016.xls]Лист1'!$G$30:$I$30</c:f>
              <c:numCache>
                <c:formatCode>#,##0.0</c:formatCode>
                <c:ptCount val="3"/>
                <c:pt idx="0">
                  <c:v>19018.3</c:v>
                </c:pt>
                <c:pt idx="1">
                  <c:v>1004.8</c:v>
                </c:pt>
                <c:pt idx="2">
                  <c:v>902.9</c:v>
                </c:pt>
              </c:numCache>
            </c:numRef>
          </c:val>
        </c:ser>
        <c:ser>
          <c:idx val="6"/>
          <c:order val="6"/>
          <c:tx>
            <c:strRef>
              <c:f>'[Доходы - расходы на 01.03.2016.xls]Лист1'!$F$31</c:f>
              <c:strCache>
                <c:ptCount val="1"/>
                <c:pt idx="0">
                  <c:v>Налоги на товары</c:v>
                </c:pt>
              </c:strCache>
            </c:strRef>
          </c:tx>
          <c:cat>
            <c:strRef>
              <c:f>'[Доходы - расходы на 01.03.2016.xls]Лист1'!$G$24:$I$24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'[Доходы - расходы на 01.03.2016.xls]Лист1'!$G$31:$I$31</c:f>
              <c:numCache>
                <c:formatCode>#,##0.0</c:formatCode>
                <c:ptCount val="3"/>
                <c:pt idx="0">
                  <c:v>24569.4</c:v>
                </c:pt>
                <c:pt idx="1">
                  <c:v>1794</c:v>
                </c:pt>
                <c:pt idx="2">
                  <c:v>1538.7</c:v>
                </c:pt>
              </c:numCache>
            </c:numRef>
          </c:val>
        </c:ser>
        <c:ser>
          <c:idx val="7"/>
          <c:order val="7"/>
          <c:tx>
            <c:strRef>
              <c:f>'[Доходы - расходы на 01.03.2016.xls]Лист1'!$F$32</c:f>
              <c:strCache>
                <c:ptCount val="1"/>
                <c:pt idx="0">
                  <c:v>Доходы от использования имущества, находящегося в государственной и муниципальной собственности</c:v>
                </c:pt>
              </c:strCache>
            </c:strRef>
          </c:tx>
          <c:cat>
            <c:strRef>
              <c:f>'[Доходы - расходы на 01.03.2016.xls]Лист1'!$G$24:$I$24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'[Доходы - расходы на 01.03.2016.xls]Лист1'!$G$32:$I$32</c:f>
              <c:numCache>
                <c:formatCode>#,##0.0</c:formatCode>
                <c:ptCount val="3"/>
                <c:pt idx="0">
                  <c:v>70853.02</c:v>
                </c:pt>
                <c:pt idx="1">
                  <c:v>1820</c:v>
                </c:pt>
                <c:pt idx="2">
                  <c:v>728.1</c:v>
                </c:pt>
              </c:numCache>
            </c:numRef>
          </c:val>
        </c:ser>
        <c:ser>
          <c:idx val="8"/>
          <c:order val="8"/>
          <c:tx>
            <c:strRef>
              <c:f>'[Доходы - расходы на 01.03.2016.xls]Лист1'!$F$33</c:f>
              <c:strCache>
                <c:ptCount val="1"/>
                <c:pt idx="0">
                  <c:v>Платежи при пользовании природными ресурсами</c:v>
                </c:pt>
              </c:strCache>
            </c:strRef>
          </c:tx>
          <c:cat>
            <c:strRef>
              <c:f>'[Доходы - расходы на 01.03.2016.xls]Лист1'!$G$24:$I$24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'[Доходы - расходы на 01.03.2016.xls]Лист1'!$G$33:$I$33</c:f>
              <c:numCache>
                <c:formatCode>#,##0.0</c:formatCode>
                <c:ptCount val="3"/>
                <c:pt idx="0">
                  <c:v>209</c:v>
                </c:pt>
                <c:pt idx="1">
                  <c:v>0</c:v>
                </c:pt>
                <c:pt idx="2">
                  <c:v>117.3</c:v>
                </c:pt>
              </c:numCache>
            </c:numRef>
          </c:val>
        </c:ser>
        <c:ser>
          <c:idx val="9"/>
          <c:order val="9"/>
          <c:tx>
            <c:strRef>
              <c:f>'[Доходы - расходы на 01.03.2016.xls]Лист1'!$F$34</c:f>
              <c:strCache>
                <c:ptCount val="1"/>
                <c:pt idx="0">
                  <c:v>Доходы от оказания платных услуг и компенсации затрат государства</c:v>
                </c:pt>
              </c:strCache>
            </c:strRef>
          </c:tx>
          <c:cat>
            <c:strRef>
              <c:f>'[Доходы - расходы на 01.03.2016.xls]Лист1'!$G$24:$I$24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'[Доходы - расходы на 01.03.2016.xls]Лист1'!$G$34:$I$34</c:f>
              <c:numCache>
                <c:formatCode>#,##0.0</c:formatCode>
                <c:ptCount val="3"/>
                <c:pt idx="0">
                  <c:v>1620.25</c:v>
                </c:pt>
                <c:pt idx="1">
                  <c:v>0</c:v>
                </c:pt>
                <c:pt idx="2">
                  <c:v>5</c:v>
                </c:pt>
              </c:numCache>
            </c:numRef>
          </c:val>
        </c:ser>
        <c:ser>
          <c:idx val="10"/>
          <c:order val="10"/>
          <c:tx>
            <c:strRef>
              <c:f>'[Доходы - расходы на 01.03.2016.xls]Лист1'!$F$35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cat>
            <c:strRef>
              <c:f>'[Доходы - расходы на 01.03.2016.xls]Лист1'!$G$24:$I$24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'[Доходы - расходы на 01.03.2016.xls]Лист1'!$G$35:$I$35</c:f>
              <c:numCache>
                <c:formatCode>#,##0.0</c:formatCode>
                <c:ptCount val="3"/>
                <c:pt idx="0">
                  <c:v>1440</c:v>
                </c:pt>
                <c:pt idx="1">
                  <c:v>50</c:v>
                </c:pt>
                <c:pt idx="2">
                  <c:v>13.3</c:v>
                </c:pt>
              </c:numCache>
            </c:numRef>
          </c:val>
        </c:ser>
        <c:ser>
          <c:idx val="11"/>
          <c:order val="11"/>
          <c:tx>
            <c:strRef>
              <c:f>'[Доходы - расходы на 01.03.2016.xls]Лист1'!$F$36</c:f>
              <c:strCache>
                <c:ptCount val="1"/>
                <c:pt idx="0">
                  <c:v>Штрафы, санкции, возмещение ущерба</c:v>
                </c:pt>
              </c:strCache>
            </c:strRef>
          </c:tx>
          <c:cat>
            <c:strRef>
              <c:f>'[Доходы - расходы на 01.03.2016.xls]Лист1'!$G$24:$I$24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'[Доходы - расходы на 01.03.2016.xls]Лист1'!$G$36:$I$36</c:f>
              <c:numCache>
                <c:formatCode>#,##0.0</c:formatCode>
                <c:ptCount val="3"/>
                <c:pt idx="0">
                  <c:v>9357.7999999999975</c:v>
                </c:pt>
                <c:pt idx="1">
                  <c:v>523.4</c:v>
                </c:pt>
                <c:pt idx="2">
                  <c:v>491.4</c:v>
                </c:pt>
              </c:numCache>
            </c:numRef>
          </c:val>
        </c:ser>
        <c:ser>
          <c:idx val="12"/>
          <c:order val="12"/>
          <c:tx>
            <c:strRef>
              <c:f>'[Доходы - расходы на 01.03.2016.xls]Лист1'!$F$37</c:f>
              <c:strCache>
                <c:ptCount val="1"/>
                <c:pt idx="0">
                  <c:v>Дотации бюджетам субъектов Российской Федерации и муниципальных образований</c:v>
                </c:pt>
              </c:strCache>
            </c:strRef>
          </c:tx>
          <c:cat>
            <c:strRef>
              <c:f>'[Доходы - расходы на 01.03.2016.xls]Лист1'!$G$24:$I$24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'[Доходы - расходы на 01.03.2016.xls]Лист1'!$G$37:$I$37</c:f>
              <c:numCache>
                <c:formatCode>#,##0.0</c:formatCode>
                <c:ptCount val="3"/>
                <c:pt idx="0">
                  <c:v>245447.3</c:v>
                </c:pt>
                <c:pt idx="1">
                  <c:v>7323</c:v>
                </c:pt>
                <c:pt idx="2">
                  <c:v>7323</c:v>
                </c:pt>
              </c:numCache>
            </c:numRef>
          </c:val>
        </c:ser>
        <c:ser>
          <c:idx val="13"/>
          <c:order val="13"/>
          <c:tx>
            <c:strRef>
              <c:f>'[Доходы - расходы на 01.03.2016.xls]Лист1'!$F$38</c:f>
              <c:strCache>
                <c:ptCount val="1"/>
                <c:pt idx="0">
                  <c:v>Субсидии  бюджетам субъектов Российской Федерации</c:v>
                </c:pt>
              </c:strCache>
            </c:strRef>
          </c:tx>
          <c:cat>
            <c:strRef>
              <c:f>'[Доходы - расходы на 01.03.2016.xls]Лист1'!$G$24:$I$24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'[Доходы - расходы на 01.03.2016.xls]Лист1'!$G$38:$I$38</c:f>
              <c:numCache>
                <c:formatCode>#,##0.0</c:formatCode>
                <c:ptCount val="3"/>
                <c:pt idx="0">
                  <c:v>229666.4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14"/>
          <c:order val="14"/>
          <c:tx>
            <c:strRef>
              <c:f>'[Доходы - расходы на 01.03.2016.xls]Лист1'!$F$39</c:f>
              <c:strCache>
                <c:ptCount val="1"/>
                <c:pt idx="0">
                  <c:v>Субвенции бюджетам субъектов Российской Федерации </c:v>
                </c:pt>
              </c:strCache>
            </c:strRef>
          </c:tx>
          <c:cat>
            <c:strRef>
              <c:f>'[Доходы - расходы на 01.03.2016.xls]Лист1'!$G$24:$I$24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'[Доходы - расходы на 01.03.2016.xls]Лист1'!$G$39:$I$39</c:f>
              <c:numCache>
                <c:formatCode>#,##0.0</c:formatCode>
                <c:ptCount val="3"/>
                <c:pt idx="0">
                  <c:v>863068.2</c:v>
                </c:pt>
                <c:pt idx="1">
                  <c:v>35825.1</c:v>
                </c:pt>
                <c:pt idx="2">
                  <c:v>27189.329999999994</c:v>
                </c:pt>
              </c:numCache>
            </c:numRef>
          </c:val>
        </c:ser>
        <c:ser>
          <c:idx val="15"/>
          <c:order val="15"/>
          <c:tx>
            <c:strRef>
              <c:f>'[Доходы - расходы на 01.03.2016.xls]Лист1'!$F$40</c:f>
              <c:strCache>
                <c:ptCount val="1"/>
                <c:pt idx="0">
                  <c:v>Иные безвозмездные поступления</c:v>
                </c:pt>
              </c:strCache>
            </c:strRef>
          </c:tx>
          <c:cat>
            <c:strRef>
              <c:f>'[Доходы - расходы на 01.03.2016.xls]Лист1'!$G$24:$I$24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'[Доходы - расходы на 01.03.2016.xls]Лист1'!$G$40:$I$40</c:f>
              <c:numCache>
                <c:formatCode>#,##0.0</c:formatCode>
                <c:ptCount val="3"/>
                <c:pt idx="0">
                  <c:v>8.4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gapWidth val="55"/>
        <c:gapDepth val="55"/>
        <c:shape val="box"/>
        <c:axId val="67540480"/>
        <c:axId val="67542016"/>
        <c:axId val="0"/>
      </c:bar3DChart>
      <c:catAx>
        <c:axId val="67540480"/>
        <c:scaling>
          <c:orientation val="minMax"/>
        </c:scaling>
        <c:axPos val="b"/>
        <c:majorTickMark val="none"/>
        <c:tickLblPos val="nextTo"/>
        <c:crossAx val="67542016"/>
        <c:crosses val="autoZero"/>
        <c:auto val="1"/>
        <c:lblAlgn val="ctr"/>
        <c:lblOffset val="100"/>
      </c:catAx>
      <c:valAx>
        <c:axId val="67542016"/>
        <c:scaling>
          <c:orientation val="minMax"/>
        </c:scaling>
        <c:axPos val="l"/>
        <c:majorGridlines/>
        <c:numFmt formatCode="#,##0.0" sourceLinked="1"/>
        <c:majorTickMark val="none"/>
        <c:tickLblPos val="nextTo"/>
        <c:crossAx val="6754048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091194144191151"/>
          <c:y val="5.1487751531058626E-2"/>
          <c:w val="0.36415244145555592"/>
          <c:h val="0.94851224846894122"/>
        </c:manualLayout>
      </c:layout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Лист2!$A$64</c:f>
              <c:strCache>
                <c:ptCount val="1"/>
                <c:pt idx="0">
                  <c:v>Общегосударственные вопросы (аппарат управления)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Лист2!$B$64:$D$64</c:f>
              <c:numCache>
                <c:formatCode>#,##0.0</c:formatCode>
                <c:ptCount val="3"/>
                <c:pt idx="0">
                  <c:v>90176.4</c:v>
                </c:pt>
                <c:pt idx="1">
                  <c:v>4798.3</c:v>
                </c:pt>
                <c:pt idx="2">
                  <c:v>4493</c:v>
                </c:pt>
              </c:numCache>
            </c:numRef>
          </c:val>
        </c:ser>
        <c:ser>
          <c:idx val="1"/>
          <c:order val="1"/>
          <c:tx>
            <c:strRef>
              <c:f>Лист2!$A$65</c:f>
              <c:strCache>
                <c:ptCount val="1"/>
                <c:pt idx="0">
                  <c:v>Национальная оборона (ВУС)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Лист2!$B$65:$D$65</c:f>
              <c:numCache>
                <c:formatCode>#,##0.0</c:formatCode>
                <c:ptCount val="3"/>
                <c:pt idx="0">
                  <c:v>263.7</c:v>
                </c:pt>
                <c:pt idx="1">
                  <c:v>10</c:v>
                </c:pt>
                <c:pt idx="2">
                  <c:v>8</c:v>
                </c:pt>
              </c:numCache>
            </c:numRef>
          </c:val>
        </c:ser>
        <c:ser>
          <c:idx val="2"/>
          <c:order val="2"/>
          <c:tx>
            <c:strRef>
              <c:f>Лист2!$A$66</c:f>
              <c:strCache>
                <c:ptCount val="1"/>
                <c:pt idx="0">
                  <c:v>Национальная безопасности и правоохранительная деятельность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Лист2!$B$66:$D$66</c:f>
              <c:numCache>
                <c:formatCode>#,##0.0</c:formatCode>
                <c:ptCount val="3"/>
                <c:pt idx="0">
                  <c:v>2045.5</c:v>
                </c:pt>
                <c:pt idx="1">
                  <c:v>261</c:v>
                </c:pt>
                <c:pt idx="2">
                  <c:v>28.5</c:v>
                </c:pt>
              </c:numCache>
            </c:numRef>
          </c:val>
        </c:ser>
        <c:ser>
          <c:idx val="3"/>
          <c:order val="3"/>
          <c:tx>
            <c:strRef>
              <c:f>Лист2!$A$67</c:f>
              <c:strCache>
                <c:ptCount val="1"/>
                <c:pt idx="0">
                  <c:v>Национальная экономика (транспорт, дорожный фонд)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Лист2!$B$67:$D$67</c:f>
              <c:numCache>
                <c:formatCode>#,##0.0</c:formatCode>
                <c:ptCount val="3"/>
                <c:pt idx="0">
                  <c:v>144898.5</c:v>
                </c:pt>
                <c:pt idx="1">
                  <c:v>2828.4</c:v>
                </c:pt>
                <c:pt idx="2">
                  <c:v>720.5</c:v>
                </c:pt>
              </c:numCache>
            </c:numRef>
          </c:val>
        </c:ser>
        <c:ser>
          <c:idx val="4"/>
          <c:order val="4"/>
          <c:tx>
            <c:strRef>
              <c:f>Лист2!$A$68</c:f>
              <c:strCache>
                <c:ptCount val="1"/>
                <c:pt idx="0">
                  <c:v>ЖКХ (благоустройство, дороги города, кап. Ремонт жилого фонда)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Лист2!$B$68:$D$68</c:f>
              <c:numCache>
                <c:formatCode>#,##0.0</c:formatCode>
                <c:ptCount val="3"/>
                <c:pt idx="0">
                  <c:v>93564.5</c:v>
                </c:pt>
                <c:pt idx="1">
                  <c:v>2249.1</c:v>
                </c:pt>
                <c:pt idx="2">
                  <c:v>1407.3</c:v>
                </c:pt>
              </c:numCache>
            </c:numRef>
          </c:val>
        </c:ser>
        <c:ser>
          <c:idx val="5"/>
          <c:order val="5"/>
          <c:tx>
            <c:strRef>
              <c:f>Лист2!$A$69</c:f>
              <c:strCache>
                <c:ptCount val="1"/>
                <c:pt idx="0">
                  <c:v>Образование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Лист2!$B$69:$D$69</c:f>
              <c:numCache>
                <c:formatCode>#,##0.0</c:formatCode>
                <c:ptCount val="3"/>
                <c:pt idx="0">
                  <c:v>1060144.8</c:v>
                </c:pt>
                <c:pt idx="1">
                  <c:v>46487</c:v>
                </c:pt>
                <c:pt idx="2">
                  <c:v>39215.199999999997</c:v>
                </c:pt>
              </c:numCache>
            </c:numRef>
          </c:val>
        </c:ser>
        <c:ser>
          <c:idx val="6"/>
          <c:order val="6"/>
          <c:tx>
            <c:strRef>
              <c:f>Лист2!$A$70</c:f>
              <c:strCache>
                <c:ptCount val="1"/>
                <c:pt idx="0">
                  <c:v>Культура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Лист2!$B$70:$D$70</c:f>
              <c:numCache>
                <c:formatCode>#,##0.0</c:formatCode>
                <c:ptCount val="3"/>
                <c:pt idx="0">
                  <c:v>204591.4</c:v>
                </c:pt>
                <c:pt idx="1">
                  <c:v>4274.9000000000005</c:v>
                </c:pt>
                <c:pt idx="2">
                  <c:v>2599.6999999999998</c:v>
                </c:pt>
              </c:numCache>
            </c:numRef>
          </c:val>
        </c:ser>
        <c:ser>
          <c:idx val="7"/>
          <c:order val="7"/>
          <c:tx>
            <c:strRef>
              <c:f>Лист2!$A$71</c:f>
              <c:strCache>
                <c:ptCount val="1"/>
                <c:pt idx="0">
                  <c:v>Здравоохранение 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Лист2!$B$71:$D$71</c:f>
              <c:numCache>
                <c:formatCode>#,##0.0</c:formatCode>
                <c:ptCount val="3"/>
                <c:pt idx="0">
                  <c:v>44.8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8"/>
          <c:order val="8"/>
          <c:tx>
            <c:strRef>
              <c:f>Лист2!$A$72</c:f>
              <c:strCache>
                <c:ptCount val="1"/>
                <c:pt idx="0">
                  <c:v>Социальная политика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Лист2!$B$72:$D$72</c:f>
              <c:numCache>
                <c:formatCode>#,##0.0</c:formatCode>
                <c:ptCount val="3"/>
                <c:pt idx="0">
                  <c:v>129961.3</c:v>
                </c:pt>
                <c:pt idx="1">
                  <c:v>4864.5</c:v>
                </c:pt>
                <c:pt idx="2">
                  <c:v>3446.3</c:v>
                </c:pt>
              </c:numCache>
            </c:numRef>
          </c:val>
        </c:ser>
        <c:ser>
          <c:idx val="9"/>
          <c:order val="9"/>
          <c:tx>
            <c:strRef>
              <c:f>Лист2!$A$73</c:f>
              <c:strCache>
                <c:ptCount val="1"/>
                <c:pt idx="0">
                  <c:v>Физическая культура и спорт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Лист2!$B$73:$D$73</c:f>
              <c:numCache>
                <c:formatCode>#,##0.0</c:formatCode>
                <c:ptCount val="3"/>
                <c:pt idx="0">
                  <c:v>26863.1</c:v>
                </c:pt>
                <c:pt idx="1">
                  <c:v>1886.9</c:v>
                </c:pt>
                <c:pt idx="2">
                  <c:v>1878.7</c:v>
                </c:pt>
              </c:numCache>
            </c:numRef>
          </c:val>
        </c:ser>
        <c:ser>
          <c:idx val="10"/>
          <c:order val="10"/>
          <c:tx>
            <c:strRef>
              <c:f>Лист2!$A$74</c:f>
              <c:strCache>
                <c:ptCount val="1"/>
                <c:pt idx="0">
                  <c:v>ОБСЛУЖИВАНИЕ МУНИЦИПАЛЬНОГО ДОЛГА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Лист2!$B$74:$D$74</c:f>
              <c:numCache>
                <c:formatCode>#,##0.0</c:formatCode>
                <c:ptCount val="3"/>
                <c:pt idx="0">
                  <c:v>425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hape val="box"/>
        <c:axId val="68827392"/>
        <c:axId val="68845568"/>
        <c:axId val="0"/>
      </c:bar3DChart>
      <c:catAx>
        <c:axId val="68827392"/>
        <c:scaling>
          <c:orientation val="minMax"/>
        </c:scaling>
        <c:axPos val="b"/>
        <c:tickLblPos val="nextTo"/>
        <c:crossAx val="68845568"/>
        <c:crosses val="autoZero"/>
        <c:auto val="1"/>
        <c:lblAlgn val="ctr"/>
        <c:lblOffset val="100"/>
      </c:catAx>
      <c:valAx>
        <c:axId val="68845568"/>
        <c:scaling>
          <c:orientation val="minMax"/>
        </c:scaling>
        <c:axPos val="l"/>
        <c:majorGridlines/>
        <c:numFmt formatCode="#,##0.0" sourceLinked="1"/>
        <c:tickLblPos val="nextTo"/>
        <c:crossAx val="6882739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5636242344706908"/>
          <c:y val="1.8238507588126288E-2"/>
          <c:w val="0.32697090988626459"/>
          <c:h val="0.94602489649423793"/>
        </c:manualLayout>
      </c:layout>
    </c:legend>
    <c:plotVisOnly val="1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132B50-5A60-46CE-B29D-0BC70264D67E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0EA9BA2-0E64-4F17-9598-2C4CBCC2093E}">
      <dgm:prSet/>
      <dgm:spPr/>
      <dgm:t>
        <a:bodyPr/>
        <a:lstStyle/>
        <a:p>
          <a:pPr algn="ctr" rtl="0"/>
          <a:r>
            <a:rPr lang="ru-RU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Исполнение городского бюджета за январь  2016 год</a:t>
          </a:r>
          <a:endParaRPr lang="ru-RU" b="1" i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7E14F3A-E140-4310-9D78-C7B0958DF102}" type="parTrans" cxnId="{007DA5F4-D1AD-484E-920B-D731E7D8608A}">
      <dgm:prSet/>
      <dgm:spPr/>
      <dgm:t>
        <a:bodyPr/>
        <a:lstStyle/>
        <a:p>
          <a:endParaRPr lang="ru-RU"/>
        </a:p>
      </dgm:t>
    </dgm:pt>
    <dgm:pt modelId="{EB99F040-2988-4EF8-9A9B-31DBCA683CD9}" type="sibTrans" cxnId="{007DA5F4-D1AD-484E-920B-D731E7D8608A}">
      <dgm:prSet/>
      <dgm:spPr/>
      <dgm:t>
        <a:bodyPr/>
        <a:lstStyle/>
        <a:p>
          <a:endParaRPr lang="ru-RU"/>
        </a:p>
      </dgm:t>
    </dgm:pt>
    <dgm:pt modelId="{4BE7FD2E-877B-4E5D-8E15-C326610DAEDD}" type="pres">
      <dgm:prSet presAssocID="{0A132B50-5A60-46CE-B29D-0BC70264D67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6B35A9-2E54-47E8-82AD-054A02153DE4}" type="pres">
      <dgm:prSet presAssocID="{80EA9BA2-0E64-4F17-9598-2C4CBCC2093E}" presName="parentText" presStyleLbl="node1" presStyleIdx="0" presStyleCnt="1" custLinFactNeighborX="2773" custLinFactNeighborY="-772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B14F694-0E92-4BA3-80CA-91163BCBB9B6}" type="presOf" srcId="{80EA9BA2-0E64-4F17-9598-2C4CBCC2093E}" destId="{EB6B35A9-2E54-47E8-82AD-054A02153DE4}" srcOrd="0" destOrd="0" presId="urn:microsoft.com/office/officeart/2005/8/layout/vList2"/>
    <dgm:cxn modelId="{0568A8E1-88F8-4010-8704-2A92680DF4E3}" type="presOf" srcId="{0A132B50-5A60-46CE-B29D-0BC70264D67E}" destId="{4BE7FD2E-877B-4E5D-8E15-C326610DAEDD}" srcOrd="0" destOrd="0" presId="urn:microsoft.com/office/officeart/2005/8/layout/vList2"/>
    <dgm:cxn modelId="{007DA5F4-D1AD-484E-920B-D731E7D8608A}" srcId="{0A132B50-5A60-46CE-B29D-0BC70264D67E}" destId="{80EA9BA2-0E64-4F17-9598-2C4CBCC2093E}" srcOrd="0" destOrd="0" parTransId="{27E14F3A-E140-4310-9D78-C7B0958DF102}" sibTransId="{EB99F040-2988-4EF8-9A9B-31DBCA683CD9}"/>
    <dgm:cxn modelId="{67168CBB-B7CE-4829-9969-68A48D000D6F}" type="presParOf" srcId="{4BE7FD2E-877B-4E5D-8E15-C326610DAEDD}" destId="{EB6B35A9-2E54-47E8-82AD-054A02153DE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A132B50-5A60-46CE-B29D-0BC70264D67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0EA9BA2-0E64-4F17-9598-2C4CBCC2093E}">
      <dgm:prSet custT="1"/>
      <dgm:spPr/>
      <dgm:t>
        <a:bodyPr/>
        <a:lstStyle/>
        <a:p>
          <a:pPr algn="ctr" rtl="0"/>
          <a:r>
            <a:rPr lang="ru-RU" sz="1800" b="1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тыс.руб.</a:t>
          </a:r>
          <a:endParaRPr lang="ru-RU" sz="1800" b="1" i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7E14F3A-E140-4310-9D78-C7B0958DF102}" type="parTrans" cxnId="{007DA5F4-D1AD-484E-920B-D731E7D8608A}">
      <dgm:prSet/>
      <dgm:spPr/>
      <dgm:t>
        <a:bodyPr/>
        <a:lstStyle/>
        <a:p>
          <a:endParaRPr lang="ru-RU"/>
        </a:p>
      </dgm:t>
    </dgm:pt>
    <dgm:pt modelId="{EB99F040-2988-4EF8-9A9B-31DBCA683CD9}" type="sibTrans" cxnId="{007DA5F4-D1AD-484E-920B-D731E7D8608A}">
      <dgm:prSet/>
      <dgm:spPr/>
      <dgm:t>
        <a:bodyPr/>
        <a:lstStyle/>
        <a:p>
          <a:endParaRPr lang="ru-RU"/>
        </a:p>
      </dgm:t>
    </dgm:pt>
    <dgm:pt modelId="{4BE7FD2E-877B-4E5D-8E15-C326610DAEDD}" type="pres">
      <dgm:prSet presAssocID="{0A132B50-5A60-46CE-B29D-0BC70264D67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6B35A9-2E54-47E8-82AD-054A02153DE4}" type="pres">
      <dgm:prSet presAssocID="{80EA9BA2-0E64-4F17-9598-2C4CBCC2093E}" presName="parentText" presStyleLbl="node1" presStyleIdx="0" presStyleCnt="1" custLinFactNeighborX="117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9ACE3F1-A0E0-43EE-91D1-B412317E2A64}" type="presOf" srcId="{80EA9BA2-0E64-4F17-9598-2C4CBCC2093E}" destId="{EB6B35A9-2E54-47E8-82AD-054A02153DE4}" srcOrd="0" destOrd="0" presId="urn:microsoft.com/office/officeart/2005/8/layout/vList2"/>
    <dgm:cxn modelId="{007DA5F4-D1AD-484E-920B-D731E7D8608A}" srcId="{0A132B50-5A60-46CE-B29D-0BC70264D67E}" destId="{80EA9BA2-0E64-4F17-9598-2C4CBCC2093E}" srcOrd="0" destOrd="0" parTransId="{27E14F3A-E140-4310-9D78-C7B0958DF102}" sibTransId="{EB99F040-2988-4EF8-9A9B-31DBCA683CD9}"/>
    <dgm:cxn modelId="{5CB20DCE-6DB8-4512-828B-719F080F08EC}" type="presOf" srcId="{0A132B50-5A60-46CE-B29D-0BC70264D67E}" destId="{4BE7FD2E-877B-4E5D-8E15-C326610DAEDD}" srcOrd="0" destOrd="0" presId="urn:microsoft.com/office/officeart/2005/8/layout/vList2"/>
    <dgm:cxn modelId="{352FA973-F7ED-47DA-A0DA-49E270F5B7FC}" type="presParOf" srcId="{4BE7FD2E-877B-4E5D-8E15-C326610DAEDD}" destId="{EB6B35A9-2E54-47E8-82AD-054A02153DE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4AF04DA-2576-41CC-B86D-2FDFC0CFD64B}" type="doc">
      <dgm:prSet loTypeId="urn:microsoft.com/office/officeart/2005/8/layout/vList3#10" loCatId="list" qsTypeId="urn:microsoft.com/office/officeart/2005/8/quickstyle/3d1" qsCatId="3D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9D8B2FD8-9BA4-41EA-B8F3-7FC15038D58F}" type="pres">
      <dgm:prSet presAssocID="{14AF04DA-2576-41CC-B86D-2FDFC0CFD64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BEB99C65-2D9C-4C3A-8926-E95F0C652D1A}" type="presOf" srcId="{14AF04DA-2576-41CC-B86D-2FDFC0CFD64B}" destId="{9D8B2FD8-9BA4-41EA-B8F3-7FC15038D58F}" srcOrd="0" destOrd="0" presId="urn:microsoft.com/office/officeart/2005/8/layout/vList3#10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4AF04DA-2576-41CC-B86D-2FDFC0CFD64B}" type="doc">
      <dgm:prSet loTypeId="urn:microsoft.com/office/officeart/2005/8/layout/vList3#11" loCatId="list" qsTypeId="urn:microsoft.com/office/officeart/2005/8/quickstyle/3d1" qsCatId="3D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9D8B2FD8-9BA4-41EA-B8F3-7FC15038D58F}" type="pres">
      <dgm:prSet presAssocID="{14AF04DA-2576-41CC-B86D-2FDFC0CFD64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CC39FFB7-F6DD-4230-8FD2-13129C6F2BE4}" type="presOf" srcId="{14AF04DA-2576-41CC-B86D-2FDFC0CFD64B}" destId="{9D8B2FD8-9BA4-41EA-B8F3-7FC15038D58F}" srcOrd="0" destOrd="0" presId="urn:microsoft.com/office/officeart/2005/8/layout/vList3#11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4AF04DA-2576-41CC-B86D-2FDFC0CFD64B}" type="doc">
      <dgm:prSet loTypeId="urn:microsoft.com/office/officeart/2005/8/layout/vList3#12" loCatId="list" qsTypeId="urn:microsoft.com/office/officeart/2005/8/quickstyle/3d1" qsCatId="3D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9D8B2FD8-9BA4-41EA-B8F3-7FC15038D58F}" type="pres">
      <dgm:prSet presAssocID="{14AF04DA-2576-41CC-B86D-2FDFC0CFD64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AAF6B56-DFBE-49CB-AA65-B73C90F7DD12}" type="presOf" srcId="{14AF04DA-2576-41CC-B86D-2FDFC0CFD64B}" destId="{9D8B2FD8-9BA4-41EA-B8F3-7FC15038D58F}" srcOrd="0" destOrd="0" presId="urn:microsoft.com/office/officeart/2005/8/layout/vList3#12"/>
  </dgm:cxnLst>
  <dgm:bg/>
  <dgm:whole/>
  <dgm:extLst>
    <a:ext uri="http://schemas.microsoft.com/office/drawing/2008/diagram">
      <dsp:dataModelExt xmlns:dsp="http://schemas.microsoft.com/office/drawing/2008/diagram" xmlns="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B6B35A9-2E54-47E8-82AD-054A02153DE4}">
      <dsp:nvSpPr>
        <dsp:cNvPr id="0" name=""/>
        <dsp:cNvSpPr/>
      </dsp:nvSpPr>
      <dsp:spPr>
        <a:xfrm>
          <a:off x="0" y="0"/>
          <a:ext cx="7729534" cy="111383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Исполнение городского бюджета за январь  2016 год</a:t>
          </a:r>
          <a:endParaRPr lang="ru-RU" sz="2800" b="1" i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0"/>
        <a:ext cx="7729534" cy="111383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B6B35A9-2E54-47E8-82AD-054A02153DE4}">
      <dsp:nvSpPr>
        <dsp:cNvPr id="0" name=""/>
        <dsp:cNvSpPr/>
      </dsp:nvSpPr>
      <dsp:spPr>
        <a:xfrm>
          <a:off x="0" y="192"/>
          <a:ext cx="1623993" cy="3568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тыс.руб.</a:t>
          </a:r>
          <a:endParaRPr lang="ru-RU" sz="1800" b="1" i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192"/>
        <a:ext cx="1623993" cy="35680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#10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#1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#12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8780" cy="49403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1451" y="0"/>
            <a:ext cx="2938780" cy="49403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BEDE95-FF0A-4A33-9AD2-26BCC23B6FF2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1363"/>
            <a:ext cx="4940300" cy="37052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8180" y="4693285"/>
            <a:ext cx="5425440" cy="4446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84855"/>
            <a:ext cx="2938780" cy="49403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1451" y="9384855"/>
            <a:ext cx="2938780" cy="49403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4D0E6D-062B-4F61-A93D-9F0BC4031E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032147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diagramData" Target="../diagrams/data5.xml"/><Relationship Id="rId18" Type="http://schemas.openxmlformats.org/officeDocument/2006/relationships/chart" Target="../charts/chart2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17" Type="http://schemas.microsoft.com/office/2007/relationships/diagramDrawing" Target="../diagrams/drawing5.xml"/><Relationship Id="rId2" Type="http://schemas.openxmlformats.org/officeDocument/2006/relationships/image" Target="../media/image3.jpeg"/><Relationship Id="rId16" Type="http://schemas.openxmlformats.org/officeDocument/2006/relationships/diagramColors" Target="../diagrams/colors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Relationship Id="rId14" Type="http://schemas.openxmlformats.org/officeDocument/2006/relationships/diagramLayout" Target="../diagrams/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4284751741"/>
              </p:ext>
            </p:extLst>
          </p:nvPr>
        </p:nvGraphicFramePr>
        <p:xfrm>
          <a:off x="1214414" y="642918"/>
          <a:ext cx="7729535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Схема 5"/>
          <p:cNvGraphicFramePr/>
          <p:nvPr/>
        </p:nvGraphicFramePr>
        <p:xfrm>
          <a:off x="7162849" y="2143116"/>
          <a:ext cx="1623994" cy="357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142977" y="2643182"/>
          <a:ext cx="7572428" cy="3071833"/>
        </p:xfrm>
        <a:graphic>
          <a:graphicData uri="http://schemas.openxmlformats.org/drawingml/2006/table">
            <a:tbl>
              <a:tblPr/>
              <a:tblGrid>
                <a:gridCol w="2177375"/>
                <a:gridCol w="1681418"/>
                <a:gridCol w="1778190"/>
                <a:gridCol w="1935445"/>
              </a:tblGrid>
              <a:tr h="1799217"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600" b="1" i="0" u="none" strike="noStrike" dirty="0">
                          <a:solidFill>
                            <a:schemeClr val="bg1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Наименование показателя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План на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План за </a:t>
                      </a:r>
                      <a:r>
                        <a:rPr lang="ru-RU" sz="1600" b="0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1 месяц </a:t>
                      </a:r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2016 г.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Факт исполнения на отчет дату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</a:tr>
              <a:tr h="636308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Доходы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1 752 979,0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67 660,1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55 842,9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</a:tr>
              <a:tr h="636308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Расходы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1 752 979,0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67 660,1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53 797,2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528638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643834" y="214290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0070C0"/>
                </a:solidFill>
              </a:rPr>
              <a:t>Тыс. руб.</a:t>
            </a:r>
            <a:endParaRPr lang="ru-RU" b="1" i="1" dirty="0">
              <a:solidFill>
                <a:srgbClr val="0070C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214943" y="273895"/>
          <a:ext cx="3786213" cy="6486087"/>
        </p:xfrm>
        <a:graphic>
          <a:graphicData uri="http://schemas.openxmlformats.org/drawingml/2006/table">
            <a:tbl>
              <a:tblPr/>
              <a:tblGrid>
                <a:gridCol w="1917460"/>
                <a:gridCol w="707511"/>
                <a:gridCol w="589738"/>
                <a:gridCol w="571504"/>
              </a:tblGrid>
              <a:tr h="726213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latin typeface="Times New Roman"/>
                        </a:rPr>
                        <a:t>План на год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latin typeface="Times New Roman"/>
                        </a:rPr>
                        <a:t>План за 1 мес 2016 г.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latin typeface="Times New Roman"/>
                        </a:rPr>
                        <a:t>Факт исполнения на отчет дату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</a:tr>
              <a:tr h="224783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НАЛОГОВЫЕ  ДОХОДЫ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331 308,6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22 118,6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19 975,5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16755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прибыль организаций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 dirty="0">
                          <a:latin typeface="Times New Roman"/>
                        </a:rPr>
                        <a:t>4 347,8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latin typeface="Times New Roman"/>
                        </a:rPr>
                        <a:t>180,0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latin typeface="Times New Roman"/>
                        </a:rPr>
                        <a:t>39,8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47565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 dirty="0">
                          <a:latin typeface="Times New Roman"/>
                        </a:rPr>
                        <a:t>216 211,1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latin typeface="Times New Roman"/>
                        </a:rPr>
                        <a:t>10 679,7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latin typeface="Times New Roman"/>
                        </a:rPr>
                        <a:t>7 951,8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590261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Акцизы по подакцизным товарам (продукции), производимым на территории Российской Федерации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7565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совокупный доход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41 825,7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 dirty="0">
                          <a:latin typeface="Times New Roman"/>
                        </a:rPr>
                        <a:t>7 810,1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7 954,9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47565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Налоги на имущество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25 336,3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 dirty="0">
                          <a:latin typeface="Times New Roman"/>
                        </a:rPr>
                        <a:t>650,0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1 587,4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47565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19 018,3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 dirty="0">
                          <a:latin typeface="Times New Roman"/>
                        </a:rPr>
                        <a:t>1 004,8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902,9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47565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Налоги на товары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24 569,4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 dirty="0">
                          <a:latin typeface="Times New Roman"/>
                        </a:rPr>
                        <a:t>1 794,0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1 538,7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0698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НЕНАЛОГОВЫЕ ДОХОДЫ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83 480,1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2 393,4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1 355,1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</a:tr>
              <a:tr h="590261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70 853,0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 dirty="0">
                          <a:latin typeface="Times New Roman"/>
                        </a:rPr>
                        <a:t>1 820,0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728,1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295131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Платежи при пользовании природными ресурсами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209,0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117,3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4269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1 620,3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5,0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295131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1 440,0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50,0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13,3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295131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9 357,8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523,4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491,4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295131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1 338 190,3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43 148,1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34 512,3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</a:tr>
              <a:tr h="44269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Дотации бюджетам субъектов Российской Федерации и муниципальных образований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245 447,3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7 323,0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7 323,0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295131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Субсидии  бюджетам субъектов Российской Федерации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229 666,4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295131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Субвенции бюджетам субъектов Российской Федерации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863 068,2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35 825,1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27 189,3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240838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Иные безвозмездные поступления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147565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1 752 979,0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67 660,1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55 842,9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="" xmlns:p14="http://schemas.microsoft.com/office/powerpoint/2010/main" val="1597722692"/>
              </p:ext>
            </p:extLst>
          </p:nvPr>
        </p:nvGraphicFramePr>
        <p:xfrm>
          <a:off x="142844" y="2714620"/>
          <a:ext cx="9429816" cy="714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="" xmlns:p14="http://schemas.microsoft.com/office/powerpoint/2010/main" val="2368117489"/>
              </p:ext>
            </p:extLst>
          </p:nvPr>
        </p:nvGraphicFramePr>
        <p:xfrm>
          <a:off x="142844" y="3643314"/>
          <a:ext cx="9286908" cy="1143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="" xmlns:p14="http://schemas.microsoft.com/office/powerpoint/2010/main" val="253325332"/>
              </p:ext>
            </p:extLst>
          </p:nvPr>
        </p:nvGraphicFramePr>
        <p:xfrm>
          <a:off x="142844" y="5000636"/>
          <a:ext cx="9429816" cy="785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0" name="Диаграмма 9"/>
          <p:cNvGraphicFramePr/>
          <p:nvPr/>
        </p:nvGraphicFramePr>
        <p:xfrm>
          <a:off x="4286248" y="928671"/>
          <a:ext cx="4857752" cy="59293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0" y="1214422"/>
          <a:ext cx="4357685" cy="5407906"/>
        </p:xfrm>
        <a:graphic>
          <a:graphicData uri="http://schemas.openxmlformats.org/drawingml/2006/table">
            <a:tbl>
              <a:tblPr/>
              <a:tblGrid>
                <a:gridCol w="1904873"/>
                <a:gridCol w="817604"/>
                <a:gridCol w="817604"/>
                <a:gridCol w="817604"/>
              </a:tblGrid>
              <a:tr h="720037">
                <a:tc>
                  <a:txBody>
                    <a:bodyPr/>
                    <a:lstStyle/>
                    <a:p>
                      <a:pPr algn="ctr" rtl="0" fontAlgn="t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rtl="0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План на год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План за 1 мес 2016 г.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Факт исполнения на отчет дату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</a:tr>
              <a:tr h="291373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1 752 979,0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67 660,1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53 797,2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</a:tr>
              <a:tr h="578302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Общегосударственные вопросы (аппарат управления)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90 176,4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latin typeface="Times New Roman"/>
                        </a:rPr>
                        <a:t>4 798,3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latin typeface="Times New Roman"/>
                        </a:rPr>
                        <a:t>4 493,0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218417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оборона (ВУС)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263,7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latin typeface="Times New Roman"/>
                        </a:rPr>
                        <a:t>10,0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latin typeface="Times New Roman"/>
                        </a:rPr>
                        <a:t>8,0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597859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безопасности и правоохранительная деятельность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2 045,5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latin typeface="Times New Roman"/>
                        </a:rPr>
                        <a:t>261,0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latin typeface="Times New Roman"/>
                        </a:rPr>
                        <a:t>28,5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38313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экономика (транспорт, дорожный фонд)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144 898,5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latin typeface="Times New Roman"/>
                        </a:rPr>
                        <a:t>2 828,4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latin typeface="Times New Roman"/>
                        </a:rPr>
                        <a:t>720,5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578302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ЖКХ (благоустройство, дороги города, кап. Ремонт жилого фонда)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93 564,5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latin typeface="Times New Roman"/>
                        </a:rPr>
                        <a:t>2 249,1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latin typeface="Times New Roman"/>
                        </a:rPr>
                        <a:t>1 407,3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200138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ВСЕГО СОЦСФЕРА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1 421 605,4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57 513,3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47 139,9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186939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Образование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1 060 144,8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latin typeface="Times New Roman"/>
                        </a:rPr>
                        <a:t>46 487,0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latin typeface="Times New Roman"/>
                        </a:rPr>
                        <a:t>39 215,2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243283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Культура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204 591,4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latin typeface="Times New Roman"/>
                        </a:rPr>
                        <a:t>4 274,9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latin typeface="Times New Roman"/>
                        </a:rPr>
                        <a:t>2 599,7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Здравоохранение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44,8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latin typeface="Times New Roman"/>
                        </a:rPr>
                        <a:t>0,0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216884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Социальная политика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129 961,3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latin typeface="Times New Roman"/>
                        </a:rPr>
                        <a:t>4 864,5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latin typeface="Times New Roman"/>
                        </a:rPr>
                        <a:t>3 446,3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273228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Физическая культура и спорт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26 863,1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latin typeface="Times New Roman"/>
                        </a:rPr>
                        <a:t>1 886,9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latin typeface="Times New Roman"/>
                        </a:rPr>
                        <a:t>1 878,7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578302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ОБСЛУЖИВАНИЕ МУНИЦИПАЛЬНОГО ДОЛГА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425,0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14348" y="214290"/>
            <a:ext cx="707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ИСПОЛНЕНИЕ РАСХОДОВ ЗА ЯНВАРЬ </a:t>
            </a:r>
            <a:r>
              <a:rPr lang="ru-RU" sz="3200" b="1" dirty="0" smtClean="0"/>
              <a:t>2016 </a:t>
            </a:r>
            <a:r>
              <a:rPr lang="ru-RU" b="1" dirty="0" smtClean="0"/>
              <a:t>ГОДА </a:t>
            </a:r>
            <a:r>
              <a:rPr lang="ru-RU" dirty="0" smtClean="0"/>
              <a:t>(тыс.руб.)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1976</TotalTime>
  <Words>416</Words>
  <Application>Microsoft Office PowerPoint</Application>
  <PresentationFormat>Экран (4:3)</PresentationFormat>
  <Paragraphs>155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Солнцестояние</vt:lpstr>
      <vt:lpstr>Слайд 1</vt:lpstr>
      <vt:lpstr>Слайд 2</vt:lpstr>
      <vt:lpstr>Слайд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никита</dc:creator>
  <cp:lastModifiedBy>nata</cp:lastModifiedBy>
  <cp:revision>224</cp:revision>
  <dcterms:modified xsi:type="dcterms:W3CDTF">2016-04-05T06:39:56Z</dcterms:modified>
</cp:coreProperties>
</file>