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105" d="100"/>
          <a:sy n="105" d="100"/>
        </p:scale>
        <p:origin x="-115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x\2021%20&#1075;&#1086;&#1076;\&#1057;&#1072;&#1081;&#1090;\&#1088;&#1077;&#1096;&#1077;&#1085;&#1080;&#1077;%20%202021\&#1082;&#1086;&#1088;&#1088;&#1077;&#1082;&#1090;&#1080;&#1088;&#1086;&#1074;&#1082;&#1072;%204\&#1082;%20&#1088;&#1077;&#1096;&#1077;&#1085;&#1080;&#1102;%202021-202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x\2021%20&#1075;&#1086;&#1076;\&#1057;&#1072;&#1081;&#1090;\&#1088;&#1077;&#1096;&#1077;&#1085;&#1080;&#1077;%20%202021\&#1082;&#1086;&#1088;&#1088;&#1077;&#1082;&#1090;&#1080;&#1088;&#1086;&#1074;&#1082;&#1072;%204\&#1082;%20&#1088;&#1077;&#1096;&#1077;&#1085;&#1080;&#1102;%202021-202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2021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('Доходы '!$J$12,'Доходы '!$J$35,'Доходы 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'!$K$12,'Доходы '!$K$35,'Доходы '!$K$45)</c:f>
              <c:numCache>
                <c:formatCode>#,##0.00</c:formatCode>
                <c:ptCount val="3"/>
                <c:pt idx="0">
                  <c:v>521299.87999999995</c:v>
                </c:pt>
                <c:pt idx="1">
                  <c:v>73368.91</c:v>
                </c:pt>
                <c:pt idx="2">
                  <c:v>2505028.17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 бюджета города на 2021 год  </a:t>
            </a:r>
          </a:p>
        </c:rich>
      </c:tx>
      <c:layout>
        <c:manualLayout>
          <c:xMode val="edge"/>
          <c:yMode val="edge"/>
          <c:x val="0.48865921902812037"/>
          <c:y val="3.1232062178276489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45060732657581232"/>
          <c:y val="0.10031858600073243"/>
          <c:w val="0.54903513122458947"/>
          <c:h val="0.75725193771336796"/>
        </c:manualLayout>
      </c:layout>
      <c:pie3DChart>
        <c:varyColors val="1"/>
        <c:ser>
          <c:idx val="0"/>
          <c:order val="0"/>
          <c:explosion val="25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0</a:t>
                    </a:r>
                    <a:r>
                      <a:rPr lang="ru-RU"/>
                      <a:t>,2</a:t>
                    </a:r>
                    <a:r>
                      <a:rPr lang="en-US"/>
                      <a:t>%</a:t>
                    </a:r>
                  </a:p>
                </c:rich>
              </c:tx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Percent val="1"/>
            <c:showLeaderLines val="1"/>
          </c:dLbls>
          <c:cat>
            <c:strRef>
              <c:f>(расходы!$A$3,расходы!$A$5,расходы!$A$6,расходы!$A$7,расходы!$A$9)</c:f>
              <c:strCache>
                <c:ptCount val="5"/>
                <c:pt idx="0">
                  <c:v>Общегосударственные вопросы (аппарат управления)</c:v>
                </c:pt>
                <c:pt idx="1">
                  <c:v>Национальная безопасности и правоохранительная деятельность</c:v>
                </c:pt>
                <c:pt idx="2">
                  <c:v>Национальная экономика (транспорт, дорожный фонд)</c:v>
                </c:pt>
                <c:pt idx="3">
                  <c:v>ЖКХ (благоустройство, дороги города, кап. Ремонт жилого фонда)</c:v>
                </c:pt>
                <c:pt idx="4">
                  <c:v>СОЦСФЕРА</c:v>
                </c:pt>
              </c:strCache>
            </c:strRef>
          </c:cat>
          <c:val>
            <c:numRef>
              <c:f>(расходы!$D$3,расходы!$D$5,расходы!$D$6,расходы!$D$7,расходы!$D$9)</c:f>
              <c:numCache>
                <c:formatCode>#,##0.00</c:formatCode>
                <c:ptCount val="5"/>
                <c:pt idx="0">
                  <c:v>221913.04</c:v>
                </c:pt>
                <c:pt idx="1">
                  <c:v>8296.0400000000009</c:v>
                </c:pt>
                <c:pt idx="2">
                  <c:v>366997.46</c:v>
                </c:pt>
                <c:pt idx="3">
                  <c:v>400819.34</c:v>
                </c:pt>
                <c:pt idx="4">
                  <c:v>2125525.59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6.7819709529997902E-4"/>
          <c:y val="0.62421319506165984"/>
          <c:w val="0.32525286383704705"/>
          <c:h val="0.37500636503351481"/>
        </c:manualLayout>
      </c:layout>
      <c:spPr>
        <a:solidFill>
          <a:schemeClr val="bg2"/>
        </a:solidFill>
      </c:spPr>
    </c:legend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2021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2022-2023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2021 год и плановом периоде 2022-2023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2021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2022-2023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2021 год и плановом периоде 2022-2023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39552" y="4437112"/>
          <a:ext cx="7920879" cy="1491392"/>
        </p:xfrm>
        <a:graphic>
          <a:graphicData uri="http://schemas.openxmlformats.org/drawingml/2006/table">
            <a:tbl>
              <a:tblPr/>
              <a:tblGrid>
                <a:gridCol w="1925043"/>
                <a:gridCol w="1498959"/>
                <a:gridCol w="1498959"/>
                <a:gridCol w="1498959"/>
                <a:gridCol w="1498959"/>
              </a:tblGrid>
              <a:tr h="38839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2022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2023 год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33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7 872 451,89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3 099 696,95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2 562 827,13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2 209 927,81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3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7 924 597,37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3 140 524,27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2 574 145,29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2 209 927,81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536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-52 145,48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-40 827,32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-11 318,16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764704"/>
          <a:ext cx="4032448" cy="4623661"/>
        </p:xfrm>
        <a:graphic>
          <a:graphicData uri="http://schemas.openxmlformats.org/drawingml/2006/table">
            <a:tbl>
              <a:tblPr/>
              <a:tblGrid>
                <a:gridCol w="3187378"/>
                <a:gridCol w="845070"/>
              </a:tblGrid>
              <a:tr h="2204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000" b="0" i="0" u="none" strike="noStrike">
                          <a:latin typeface="Times New Roman"/>
                        </a:rPr>
                      </a:br>
                      <a:r>
                        <a:rPr lang="ru-RU" sz="1000" b="0" i="0" u="none" strike="noStrike">
                          <a:latin typeface="Times New Roman"/>
                        </a:rPr>
                        <a:t>2021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9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594 668,79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521 299,88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12 689,90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77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309 123,12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2042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24 101,60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842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117 977,56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2398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41 308,60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842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16 099,10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73 368,91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2686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62 355,50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973,20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686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722,24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548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3 714,00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79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5 380,90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377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223,07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6531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2 505 028,17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755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485 648,00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4465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936 420,12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1 035 326,05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50 478,30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-2 844,30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1709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3 099 696,95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3707904" y="116632"/>
          <a:ext cx="5544616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524328" y="764704"/>
            <a:ext cx="176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9512" y="332656"/>
          <a:ext cx="3937000" cy="3762375"/>
        </p:xfrm>
        <a:graphic>
          <a:graphicData uri="http://schemas.openxmlformats.org/drawingml/2006/table">
            <a:tbl>
              <a:tblPr/>
              <a:tblGrid>
                <a:gridCol w="3185737"/>
                <a:gridCol w="751263"/>
              </a:tblGrid>
              <a:tr h="323850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3 140 524,27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221 913,04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413,80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8 296,04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366 997,46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400 819,34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16 459,00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2 125 525,59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1 620 536,74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270 576,10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147 542,61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86 826,34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179512" y="116632"/>
          <a:ext cx="8784977" cy="6912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95536" y="4293096"/>
          <a:ext cx="7992889" cy="2009179"/>
        </p:xfrm>
        <a:graphic>
          <a:graphicData uri="http://schemas.openxmlformats.org/drawingml/2006/table">
            <a:tbl>
              <a:tblPr/>
              <a:tblGrid>
                <a:gridCol w="747872"/>
                <a:gridCol w="2512385"/>
                <a:gridCol w="1577544"/>
                <a:gridCol w="1577544"/>
                <a:gridCol w="1577544"/>
              </a:tblGrid>
              <a:tr h="6340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№ п/п 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2023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8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485 648,00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397 429,20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397 429,20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50 478,30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47 106,40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47 106,40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936 420,12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551 740,63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175 214,41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1 035 326,05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989 949,90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>
                          <a:latin typeface="Times New Roman"/>
                        </a:rPr>
                        <a:t>975 296,00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2 507 872,47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1 986 226,13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1 595 046,01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1933</TotalTime>
  <Words>417</Words>
  <Application>Microsoft Office PowerPoint</Application>
  <PresentationFormat>Экран (4:3)</PresentationFormat>
  <Paragraphs>143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240</cp:revision>
  <dcterms:modified xsi:type="dcterms:W3CDTF">2022-02-28T04:50:22Z</dcterms:modified>
</cp:coreProperties>
</file>