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94" r:id="rId2"/>
    <p:sldId id="295" r:id="rId3"/>
    <p:sldId id="297" r:id="rId4"/>
    <p:sldId id="298" r:id="rId5"/>
  </p:sldIdLst>
  <p:sldSz cx="9144000" cy="6858000" type="screen4x3"/>
  <p:notesSz cx="6761163" cy="98821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Виталий Черепанов" initials="ВЧ" lastIdx="1" clrIdx="0">
    <p:extLst>
      <p:ext uri="{19B8F6BF-5375-455C-9EA6-DF929625EA0E}">
        <p15:presenceInfo xmlns:p15="http://schemas.microsoft.com/office/powerpoint/2012/main" userId="2a63da020ddcb45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A2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114" d="100"/>
          <a:sy n="114" d="100"/>
        </p:scale>
        <p:origin x="828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29837" cy="49411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2" y="0"/>
            <a:ext cx="2929837" cy="49411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7989A2-8541-41D2-9C17-FC23A6029B2D}" type="datetimeFigureOut">
              <a:rPr lang="ru-RU" smtClean="0"/>
              <a:pPr/>
              <a:t>25.03.2022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9638" y="741363"/>
            <a:ext cx="4941887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694040"/>
            <a:ext cx="5408930" cy="44469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386364"/>
            <a:ext cx="2929837" cy="4941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2" y="9386364"/>
            <a:ext cx="2929837" cy="4941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995E7C-882D-44E2-9BD3-F0EEA07795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79971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79" y="182879"/>
            <a:ext cx="8778240" cy="649224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2485" y="882376"/>
            <a:ext cx="747522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60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2148" y="3869635"/>
            <a:ext cx="6575895" cy="1388165"/>
          </a:xfrm>
        </p:spPr>
        <p:txBody>
          <a:bodyPr>
            <a:normAutofit/>
          </a:bodyPr>
          <a:lstStyle>
            <a:lvl1pPr marL="0" indent="0" algn="ctr">
              <a:spcBef>
                <a:spcPts val="1000"/>
              </a:spcBef>
              <a:buNone/>
              <a:defRPr sz="1800">
                <a:solidFill>
                  <a:srgbClr val="FFFFFF"/>
                </a:solidFill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1483995" y="3733800"/>
            <a:ext cx="61722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30913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000"/>
              </a:spcBef>
              <a:defRPr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06849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818" y="1173575"/>
            <a:ext cx="747522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6000" b="0" cap="all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2446" y="4154520"/>
            <a:ext cx="6576822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1485900" y="4020408"/>
            <a:ext cx="61722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0268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7250" y="2057399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709" y="2057400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8796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2001511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7250" y="2721483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1880" y="1999032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1880" y="2719322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5806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78350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77231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9314" y="1097280"/>
            <a:ext cx="4149638" cy="466344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92608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1264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19107" y="1069847"/>
            <a:ext cx="4257703" cy="4645153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1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0657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12988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762000"/>
            <a:ext cx="1743075" cy="54102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7250" y="762000"/>
            <a:ext cx="5572125" cy="54102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80411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80" y="182880"/>
            <a:ext cx="8778240" cy="649224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7250" y="609600"/>
            <a:ext cx="740664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1" y="2057400"/>
            <a:ext cx="7404653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7247" y="6223829"/>
            <a:ext cx="17468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61861" y="6223829"/>
            <a:ext cx="35383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7148" y="6223829"/>
            <a:ext cx="1279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0388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1450" indent="-137160" algn="l" defTabSz="6858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92012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1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3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15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17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1452" y="260648"/>
            <a:ext cx="8496944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</a:t>
            </a:r>
          </a:p>
          <a:p>
            <a:pPr algn="ctr"/>
            <a:r>
              <a:rPr lang="ru-RU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«Обеспечение жизнедеятельности территории»</a:t>
            </a:r>
            <a:endParaRPr lang="ru-RU" sz="2300" dirty="0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BB394C90-656A-4B4E-A1AF-2FF3EE84C8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3371137"/>
              </p:ext>
            </p:extLst>
          </p:nvPr>
        </p:nvGraphicFramePr>
        <p:xfrm>
          <a:off x="395536" y="2862580"/>
          <a:ext cx="8424935" cy="337669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577036">
                  <a:extLst>
                    <a:ext uri="{9D8B030D-6E8A-4147-A177-3AD203B41FA5}">
                      <a16:colId xmlns:a16="http://schemas.microsoft.com/office/drawing/2014/main" val="1972062307"/>
                    </a:ext>
                  </a:extLst>
                </a:gridCol>
                <a:gridCol w="3737262">
                  <a:extLst>
                    <a:ext uri="{9D8B030D-6E8A-4147-A177-3AD203B41FA5}">
                      <a16:colId xmlns:a16="http://schemas.microsoft.com/office/drawing/2014/main" val="3698111478"/>
                    </a:ext>
                  </a:extLst>
                </a:gridCol>
                <a:gridCol w="1307600">
                  <a:extLst>
                    <a:ext uri="{9D8B030D-6E8A-4147-A177-3AD203B41FA5}">
                      <a16:colId xmlns:a16="http://schemas.microsoft.com/office/drawing/2014/main" val="1459508897"/>
                    </a:ext>
                  </a:extLst>
                </a:gridCol>
                <a:gridCol w="1027494">
                  <a:extLst>
                    <a:ext uri="{9D8B030D-6E8A-4147-A177-3AD203B41FA5}">
                      <a16:colId xmlns:a16="http://schemas.microsoft.com/office/drawing/2014/main" val="370869818"/>
                    </a:ext>
                  </a:extLst>
                </a:gridCol>
                <a:gridCol w="934565">
                  <a:extLst>
                    <a:ext uri="{9D8B030D-6E8A-4147-A177-3AD203B41FA5}">
                      <a16:colId xmlns:a16="http://schemas.microsoft.com/office/drawing/2014/main" val="2485920684"/>
                    </a:ext>
                  </a:extLst>
                </a:gridCol>
                <a:gridCol w="840978">
                  <a:extLst>
                    <a:ext uri="{9D8B030D-6E8A-4147-A177-3AD203B41FA5}">
                      <a16:colId xmlns:a16="http://schemas.microsoft.com/office/drawing/2014/main" val="730770969"/>
                    </a:ext>
                  </a:extLst>
                </a:gridCol>
              </a:tblGrid>
              <a:tr h="0">
                <a:tc rowSpan="3">
                  <a:txBody>
                    <a:bodyPr/>
                    <a:lstStyle/>
                    <a:p>
                      <a:pPr algn="ctr"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ГРБС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Раздел, </a:t>
                      </a:r>
                    </a:p>
                    <a:p>
                      <a:pPr algn="ctr"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подраздел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бюджетных ассигнований, (тыс. рублей)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  <a:p>
                      <a:pPr algn="ctr"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исполнения, %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65356296"/>
                  </a:ext>
                </a:extLst>
              </a:tr>
              <a:tr h="11662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0867292"/>
                  </a:ext>
                </a:extLst>
              </a:tr>
              <a:tr h="11662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7010299"/>
                  </a:ext>
                </a:extLst>
              </a:tr>
              <a:tr h="466497">
                <a:tc rowSpan="4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Администрация города Минусинска, в том числе: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01 13, 04 12, 05 01, 05 02, 05 03, 06 03, 06 05, 09 09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156 473,02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131 056,80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83,76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92552303"/>
                  </a:ext>
                </a:extLst>
              </a:tr>
              <a:tr h="34987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за счет средств федерального бюджета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05 03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63,00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63,00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49744383"/>
                  </a:ext>
                </a:extLst>
              </a:tr>
              <a:tr h="46649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за счет средств краевого бюджета, в том числе за счет средств Фонда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05 01, 05 03, 06 03, 06 05, 09 09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129 580,43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112 893,14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87,12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44028311"/>
                  </a:ext>
                </a:extLst>
              </a:tr>
              <a:tr h="46649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за счет средств бюджета города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01 13, 04 12, 05 01, 05 02, 05 03, 06 05, 09 09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26 829,59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18 100,66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67,47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82524373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EF4684A3-57EF-4077-9D98-69B178DA33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520" y="1272650"/>
            <a:ext cx="8640960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2970213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2970213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2970213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2970213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2970213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2970213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2970213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2970213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2970213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4508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23900" algn="l"/>
                <a:tab pos="2970213" algn="ctr"/>
              </a:tabLst>
            </a:pP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целом по муниципальной программе муниципального образования город Минусинск «Обеспечение жизнедеятельности территории» (далее – программа) в 2021 году расходы исполнены в сумме 131 056,80 тыс. руб. или 83,76% от уточненной бюджетной росписи 156 473,02 тыс. руб. </a:t>
            </a:r>
            <a:endParaRPr kumimoji="0" lang="ru-RU" alt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4572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23900" algn="l"/>
                <a:tab pos="2970213" algn="ctr"/>
              </a:tabLst>
            </a:pP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Бюджетные ассигнования на реализацию Программы распределены следующим образом:</a:t>
            </a:r>
            <a:endParaRPr kumimoji="0" lang="ru-RU" alt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44406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1540" y="167087"/>
            <a:ext cx="82809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</a:t>
            </a:r>
          </a:p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«Жизнедеятельность города»</a:t>
            </a:r>
            <a:endParaRPr lang="ru-RU" sz="2400" dirty="0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25031FC8-DB23-49BA-B218-6FAB255E6A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873950"/>
              </p:ext>
            </p:extLst>
          </p:nvPr>
        </p:nvGraphicFramePr>
        <p:xfrm>
          <a:off x="431540" y="908720"/>
          <a:ext cx="8460941" cy="298704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31080">
                  <a:extLst>
                    <a:ext uri="{9D8B030D-6E8A-4147-A177-3AD203B41FA5}">
                      <a16:colId xmlns:a16="http://schemas.microsoft.com/office/drawing/2014/main" val="2189798544"/>
                    </a:ext>
                  </a:extLst>
                </a:gridCol>
                <a:gridCol w="3089300">
                  <a:extLst>
                    <a:ext uri="{9D8B030D-6E8A-4147-A177-3AD203B41FA5}">
                      <a16:colId xmlns:a16="http://schemas.microsoft.com/office/drawing/2014/main" val="2672931424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981946357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1035732758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3255751958"/>
                    </a:ext>
                  </a:extLst>
                </a:gridCol>
                <a:gridCol w="1512169">
                  <a:extLst>
                    <a:ext uri="{9D8B030D-6E8A-4147-A177-3AD203B41FA5}">
                      <a16:colId xmlns:a16="http://schemas.microsoft.com/office/drawing/2014/main" val="849026891"/>
                    </a:ext>
                  </a:extLst>
                </a:gridCol>
              </a:tblGrid>
              <a:tr h="0">
                <a:tc rowSpan="3">
                  <a:txBody>
                    <a:bodyPr/>
                    <a:lstStyle/>
                    <a:p>
                      <a:pPr algn="ctr"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ГРБС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Раздел, подраздел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бюджетных ассигнований, (тыс. рублей)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  <a:p>
                      <a:pPr algn="ctr"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исполнения, %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45904484"/>
                  </a:ext>
                </a:extLst>
              </a:tr>
              <a:tr h="16446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3028847"/>
                  </a:ext>
                </a:extLst>
              </a:tr>
              <a:tr h="876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9451182"/>
                  </a:ext>
                </a:extLst>
              </a:tr>
              <a:tr h="219075">
                <a:tc rowSpan="3"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Администрация города Минусинска, в том числе: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01 13, 05 01, 05 02, 05 03, 06 03, 09 09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22 598,37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13 939,20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61,68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64470109"/>
                  </a:ext>
                </a:extLst>
              </a:tr>
              <a:tr h="17399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за счет средств федерального бюджета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05 03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63,00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63,00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26672980"/>
                  </a:ext>
                </a:extLst>
              </a:tr>
              <a:tr h="3524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за счет средств краевого бюджета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05 03, 06 03, 09 09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1941,40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1836,17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94,58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26263686"/>
                  </a:ext>
                </a:extLst>
              </a:tr>
              <a:tr h="352425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за счет средств бюджета города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01 13, 05 01, 05 02, 05 03, 09 09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20 593,97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12 040,03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58,46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39482244"/>
                  </a:ext>
                </a:extLst>
              </a:tr>
            </a:tbl>
          </a:graphicData>
        </a:graphic>
      </p:graphicFrame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179C299-142A-4C08-9D97-FF1A451A8B1D}"/>
              </a:ext>
            </a:extLst>
          </p:cNvPr>
          <p:cNvSpPr/>
          <p:nvPr/>
        </p:nvSpPr>
        <p:spPr>
          <a:xfrm>
            <a:off x="242443" y="3882497"/>
            <a:ext cx="86409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>
              <a:spcBef>
                <a:spcPts val="600"/>
              </a:spcBef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При реализации данной подпрограммы были достигнуты следующие показатели: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0D273276-EDE8-4591-BFBD-0C660E3CD1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5080431"/>
              </p:ext>
            </p:extLst>
          </p:nvPr>
        </p:nvGraphicFramePr>
        <p:xfrm>
          <a:off x="431540" y="4455713"/>
          <a:ext cx="8460941" cy="22352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5371">
                  <a:extLst>
                    <a:ext uri="{9D8B030D-6E8A-4147-A177-3AD203B41FA5}">
                      <a16:colId xmlns:a16="http://schemas.microsoft.com/office/drawing/2014/main" val="3635026191"/>
                    </a:ext>
                  </a:extLst>
                </a:gridCol>
                <a:gridCol w="5645290">
                  <a:extLst>
                    <a:ext uri="{9D8B030D-6E8A-4147-A177-3AD203B41FA5}">
                      <a16:colId xmlns:a16="http://schemas.microsoft.com/office/drawing/2014/main" val="1594060500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433827683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243649219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211131163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год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8915444"/>
                  </a:ext>
                </a:extLst>
              </a:tr>
              <a:tr h="2000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09602399"/>
                  </a:ext>
                </a:extLst>
              </a:tr>
              <a:tr h="163830"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содержания мест захоронений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76702512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содержания инженерных сооружений по защите города от влияния Саяно-Шушенской ГЭС  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03814847"/>
                  </a:ext>
                </a:extLst>
              </a:tr>
              <a:tr h="35306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Площадь санитарной обработки мест массового отдыха населения от клещей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06497058"/>
                  </a:ext>
                </a:extLst>
              </a:tr>
              <a:tr h="340995"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отловленных безнадзорных домашних животных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голов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14170317"/>
                  </a:ext>
                </a:extLst>
              </a:tr>
              <a:tr h="173355"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аварийных домов, подлежащих сносу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-68580"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59259228"/>
                  </a:ext>
                </a:extLst>
              </a:tr>
              <a:tr h="173355"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ПСД с получением заключения государственной экспертизы на мероприятие по понижению уровня грунтовых вод в городе Минусинске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-68580"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33465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59030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3744" y="308133"/>
            <a:ext cx="81369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</a:t>
            </a:r>
          </a:p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«Переселение граждан из аварийного жилищного фонда»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6027" y="3530528"/>
            <a:ext cx="82809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>
              <a:spcBef>
                <a:spcPts val="600"/>
              </a:spcBef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При реализации данной подпрограммы были достигнуты следующие показатели: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9565CE72-D2EF-4B74-9B7B-A39A0B92A4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7902414"/>
              </p:ext>
            </p:extLst>
          </p:nvPr>
        </p:nvGraphicFramePr>
        <p:xfrm>
          <a:off x="387544" y="932066"/>
          <a:ext cx="8432926" cy="2586588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68032">
                  <a:extLst>
                    <a:ext uri="{9D8B030D-6E8A-4147-A177-3AD203B41FA5}">
                      <a16:colId xmlns:a16="http://schemas.microsoft.com/office/drawing/2014/main" val="3377451118"/>
                    </a:ext>
                  </a:extLst>
                </a:gridCol>
                <a:gridCol w="3888432">
                  <a:extLst>
                    <a:ext uri="{9D8B030D-6E8A-4147-A177-3AD203B41FA5}">
                      <a16:colId xmlns:a16="http://schemas.microsoft.com/office/drawing/2014/main" val="1340156601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970006758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371448566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1975424556"/>
                    </a:ext>
                  </a:extLst>
                </a:gridCol>
                <a:gridCol w="1152126">
                  <a:extLst>
                    <a:ext uri="{9D8B030D-6E8A-4147-A177-3AD203B41FA5}">
                      <a16:colId xmlns:a16="http://schemas.microsoft.com/office/drawing/2014/main" val="3278281801"/>
                    </a:ext>
                  </a:extLst>
                </a:gridCol>
              </a:tblGrid>
              <a:tr h="879708">
                <a:tc rowSpan="3">
                  <a:txBody>
                    <a:bodyPr/>
                    <a:lstStyle/>
                    <a:p>
                      <a:pPr algn="ctr"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ГРБС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Раздел, подраздел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бюджетных ассигнований, (тыс. рублей)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  <a:p>
                      <a:pPr algn="ctr"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исполнения, %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84909230"/>
                  </a:ext>
                </a:extLst>
              </a:tr>
              <a:tr h="16446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152943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8446317"/>
                  </a:ext>
                </a:extLst>
              </a:tr>
              <a:tr h="219075">
                <a:tc rowSpan="3"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Администрация города Минусинска, в том числе: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05 01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113 937,53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111 756,97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98,09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54361772"/>
                  </a:ext>
                </a:extLst>
              </a:tr>
              <a:tr h="4298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за счет средств краевого бюджета, в том числе средства Фонда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05 01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113 237,53</a:t>
                      </a:r>
                    </a:p>
                    <a:p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111 056,97</a:t>
                      </a:r>
                    </a:p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</a:p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65425290"/>
                  </a:ext>
                </a:extLst>
              </a:tr>
              <a:tr h="444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за счет средств бюджета города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05 01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700,00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700,00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36567307"/>
                  </a:ext>
                </a:extLst>
              </a:tr>
            </a:tbl>
          </a:graphicData>
        </a:graphic>
      </p:graphicFrame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6B41ABB8-AA19-4C66-889E-BEDC4F68B6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3676891"/>
              </p:ext>
            </p:extLst>
          </p:nvPr>
        </p:nvGraphicFramePr>
        <p:xfrm>
          <a:off x="387544" y="4365104"/>
          <a:ext cx="8432926" cy="175387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7293">
                  <a:extLst>
                    <a:ext uri="{9D8B030D-6E8A-4147-A177-3AD203B41FA5}">
                      <a16:colId xmlns:a16="http://schemas.microsoft.com/office/drawing/2014/main" val="696571748"/>
                    </a:ext>
                  </a:extLst>
                </a:gridCol>
                <a:gridCol w="4663180">
                  <a:extLst>
                    <a:ext uri="{9D8B030D-6E8A-4147-A177-3AD203B41FA5}">
                      <a16:colId xmlns:a16="http://schemas.microsoft.com/office/drawing/2014/main" val="3603549699"/>
                    </a:ext>
                  </a:extLst>
                </a:gridCol>
                <a:gridCol w="1110207">
                  <a:extLst>
                    <a:ext uri="{9D8B030D-6E8A-4147-A177-3AD203B41FA5}">
                      <a16:colId xmlns:a16="http://schemas.microsoft.com/office/drawing/2014/main" val="1727799907"/>
                    </a:ext>
                  </a:extLst>
                </a:gridCol>
                <a:gridCol w="1046116">
                  <a:extLst>
                    <a:ext uri="{9D8B030D-6E8A-4147-A177-3AD203B41FA5}">
                      <a16:colId xmlns:a16="http://schemas.microsoft.com/office/drawing/2014/main" val="1725478130"/>
                    </a:ext>
                  </a:extLst>
                </a:gridCol>
                <a:gridCol w="1186130">
                  <a:extLst>
                    <a:ext uri="{9D8B030D-6E8A-4147-A177-3AD203B41FA5}">
                      <a16:colId xmlns:a16="http://schemas.microsoft.com/office/drawing/2014/main" val="3682998845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 год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7901855"/>
                  </a:ext>
                </a:extLst>
              </a:tr>
              <a:tr h="2000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81020853"/>
                  </a:ext>
                </a:extLst>
              </a:tr>
              <a:tr h="343535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расселенных аварийных домов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15356012"/>
                  </a:ext>
                </a:extLst>
              </a:tr>
              <a:tr h="343535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расселенных жилых помещений, расположенных в аварийных домах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156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56994331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общей расселенной площади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кв. м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3 790,47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3 790,47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06245659"/>
                  </a:ext>
                </a:extLst>
              </a:tr>
              <a:tr h="343535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граждан, переселенных из аварийных домов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077011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74218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9500" y="260648"/>
            <a:ext cx="85689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   «Охрана окружающей среды»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14058" y="3277204"/>
            <a:ext cx="81369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>
              <a:spcBef>
                <a:spcPts val="600"/>
              </a:spcBef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При реализации данной подпрограммы были достигнуты следующие показатели: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9C50B203-1AA9-452E-BD65-8F60C606A8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2017984"/>
              </p:ext>
            </p:extLst>
          </p:nvPr>
        </p:nvGraphicFramePr>
        <p:xfrm>
          <a:off x="397967" y="918059"/>
          <a:ext cx="8357858" cy="213360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412743">
                  <a:extLst>
                    <a:ext uri="{9D8B030D-6E8A-4147-A177-3AD203B41FA5}">
                      <a16:colId xmlns:a16="http://schemas.microsoft.com/office/drawing/2014/main" val="3858516132"/>
                    </a:ext>
                  </a:extLst>
                </a:gridCol>
                <a:gridCol w="3406146">
                  <a:extLst>
                    <a:ext uri="{9D8B030D-6E8A-4147-A177-3AD203B41FA5}">
                      <a16:colId xmlns:a16="http://schemas.microsoft.com/office/drawing/2014/main" val="4054475551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968849511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3319951854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556522251"/>
                    </a:ext>
                  </a:extLst>
                </a:gridCol>
                <a:gridCol w="1370617">
                  <a:extLst>
                    <a:ext uri="{9D8B030D-6E8A-4147-A177-3AD203B41FA5}">
                      <a16:colId xmlns:a16="http://schemas.microsoft.com/office/drawing/2014/main" val="739024336"/>
                    </a:ext>
                  </a:extLst>
                </a:gridCol>
              </a:tblGrid>
              <a:tr h="0">
                <a:tc rowSpan="3">
                  <a:txBody>
                    <a:bodyPr/>
                    <a:lstStyle/>
                    <a:p>
                      <a:pPr algn="ctr"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ГРБС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Раздел, подраздел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бюджетных ассигнований, (тыс. рублей)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  <a:p>
                      <a:pPr algn="ctr"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исполнения, %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99267192"/>
                  </a:ext>
                </a:extLst>
              </a:tr>
              <a:tr h="16446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5971055"/>
                  </a:ext>
                </a:extLst>
              </a:tr>
              <a:tr h="876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6038293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Администрация города Минусинска, в том числе: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01 13, 05 02, 05 03, 06 05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19 137,13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4 560,63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23,83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58628312"/>
                  </a:ext>
                </a:extLst>
              </a:tr>
              <a:tr h="44450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за счет средств бюджета города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01 13, 05 02, 05 03, 06 05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4 735,63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4 560,63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96,30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52769410"/>
                  </a:ext>
                </a:extLst>
              </a:tr>
              <a:tr h="44450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за счет средств краевого бюджета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06 05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14 401,50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16443611"/>
                  </a:ext>
                </a:extLst>
              </a:tr>
            </a:tbl>
          </a:graphicData>
        </a:graphic>
      </p:graphicFrame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51D2D47D-B66F-4602-96D1-C705BA861E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5334011"/>
              </p:ext>
            </p:extLst>
          </p:nvPr>
        </p:nvGraphicFramePr>
        <p:xfrm>
          <a:off x="430308" y="4149080"/>
          <a:ext cx="8283384" cy="214312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3372">
                  <a:extLst>
                    <a:ext uri="{9D8B030D-6E8A-4147-A177-3AD203B41FA5}">
                      <a16:colId xmlns:a16="http://schemas.microsoft.com/office/drawing/2014/main" val="2932122147"/>
                    </a:ext>
                  </a:extLst>
                </a:gridCol>
                <a:gridCol w="4641952">
                  <a:extLst>
                    <a:ext uri="{9D8B030D-6E8A-4147-A177-3AD203B41FA5}">
                      <a16:colId xmlns:a16="http://schemas.microsoft.com/office/drawing/2014/main" val="3585786070"/>
                    </a:ext>
                  </a:extLst>
                </a:gridCol>
                <a:gridCol w="1076020">
                  <a:extLst>
                    <a:ext uri="{9D8B030D-6E8A-4147-A177-3AD203B41FA5}">
                      <a16:colId xmlns:a16="http://schemas.microsoft.com/office/drawing/2014/main" val="2145849419"/>
                    </a:ext>
                  </a:extLst>
                </a:gridCol>
                <a:gridCol w="1076020">
                  <a:extLst>
                    <a:ext uri="{9D8B030D-6E8A-4147-A177-3AD203B41FA5}">
                      <a16:colId xmlns:a16="http://schemas.microsoft.com/office/drawing/2014/main" val="1962418699"/>
                    </a:ext>
                  </a:extLst>
                </a:gridCol>
                <a:gridCol w="1076020">
                  <a:extLst>
                    <a:ext uri="{9D8B030D-6E8A-4147-A177-3AD203B41FA5}">
                      <a16:colId xmlns:a16="http://schemas.microsoft.com/office/drawing/2014/main" val="2482453454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</a:rPr>
                        <a:t>2021 год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6119264"/>
                  </a:ext>
                </a:extLst>
              </a:tr>
              <a:tr h="2000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6854653"/>
                  </a:ext>
                </a:extLst>
              </a:tr>
              <a:tr h="629920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Обслуживание мест (площадок) накопления твердых коммунальных отходов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кв. м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238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22717185"/>
                  </a:ext>
                </a:extLst>
              </a:tr>
              <a:tr h="44640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вырубленных сухостойных (аварийно-опасных) деревьев и обрезанных деревьев на территории города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12778553"/>
                  </a:ext>
                </a:extLst>
              </a:tr>
              <a:tr h="446405"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информационных мероприятий по вопросам охраны окружающей среды на территории города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ед.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053938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1549074"/>
      </p:ext>
    </p:extLst>
  </p:cSld>
  <p:clrMapOvr>
    <a:masterClrMapping/>
  </p:clrMapOvr>
</p:sld>
</file>

<file path=ppt/theme/theme1.xml><?xml version="1.0" encoding="utf-8"?>
<a:theme xmlns:a="http://schemas.openxmlformats.org/drawingml/2006/main" name="Базис">
  <a:themeElements>
    <a:clrScheme name="Базис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Базис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Базис</Template>
  <TotalTime>1351</TotalTime>
  <Words>705</Words>
  <Application>Microsoft Office PowerPoint</Application>
  <PresentationFormat>Экран (4:3)</PresentationFormat>
  <Paragraphs>215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9" baseType="lpstr">
      <vt:lpstr>Arial</vt:lpstr>
      <vt:lpstr>Calibri</vt:lpstr>
      <vt:lpstr>Corbel</vt:lpstr>
      <vt:lpstr>Times New Roman</vt:lpstr>
      <vt:lpstr>Базис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Виталий Черепанов</cp:lastModifiedBy>
  <cp:revision>169</cp:revision>
  <cp:lastPrinted>2021-03-04T02:49:54Z</cp:lastPrinted>
  <dcterms:modified xsi:type="dcterms:W3CDTF">2022-03-25T06:29:46Z</dcterms:modified>
</cp:coreProperties>
</file>