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94" r:id="rId3"/>
    <p:sldId id="295" r:id="rId4"/>
    <p:sldId id="296" r:id="rId5"/>
    <p:sldId id="299" r:id="rId6"/>
    <p:sldId id="297" r:id="rId7"/>
    <p:sldId id="300" r:id="rId8"/>
    <p:sldId id="298" r:id="rId9"/>
    <p:sldId id="301" r:id="rId10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1363"/>
            <a:ext cx="494188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09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68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26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79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80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835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2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264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5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29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4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38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304800" y="204343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</a:p>
          <a:p>
            <a:pPr algn="ctr">
              <a:defRPr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бюджетных обязательств за 2020 год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95536" y="6023302"/>
            <a:ext cx="8591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r">
              <a:defRPr/>
            </a:pPr>
            <a:r>
              <a:rPr lang="ru-RU" sz="1400" b="1" kern="0" dirty="0"/>
              <a:t>Егоров Александр Леонидович, </a:t>
            </a:r>
          </a:p>
          <a:p>
            <a:pPr lvl="0" algn="r">
              <a:defRPr/>
            </a:pPr>
            <a:r>
              <a:rPr lang="ru-RU" sz="1400" b="1" kern="0" dirty="0"/>
              <a:t>МКУ «Управление городского хозяйства»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452" y="260648"/>
            <a:ext cx="849694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endParaRPr lang="ru-RU" sz="2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жизнедеятельности территории»</a:t>
            </a:r>
            <a:endParaRPr lang="ru-RU" sz="23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9881"/>
              </p:ext>
            </p:extLst>
          </p:nvPr>
        </p:nvGraphicFramePr>
        <p:xfrm>
          <a:off x="539552" y="1064707"/>
          <a:ext cx="8136906" cy="5489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50"/>
                <a:gridCol w="3096342"/>
                <a:gridCol w="1080120"/>
                <a:gridCol w="1224136"/>
                <a:gridCol w="1152128"/>
                <a:gridCol w="1152130"/>
              </a:tblGrid>
              <a:tr h="122956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руб.)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4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9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868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0909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48 299,15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102 519,49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7 421,24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7 867,57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1 768,36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38 409,61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97 683,20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221,25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7 867,57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889,35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79,52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44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35 969,09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28 574,13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79,44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11 989,81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98 100,47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1 768,36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37,90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9 524,80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517,52</a:t>
                      </a:r>
                    </a:p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889,35</a:t>
                      </a:r>
                    </a:p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37,90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79,44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города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340,25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4 419,02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7 421,24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7 867,57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310,67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2 165,69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221,25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7 867,57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91,31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49,01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2,98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062,24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257,41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4440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005" y="692696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Жизнедеятельность города»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78272"/>
              </p:ext>
            </p:extLst>
          </p:nvPr>
        </p:nvGraphicFramePr>
        <p:xfrm>
          <a:off x="482019" y="1988840"/>
          <a:ext cx="8136906" cy="3813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50"/>
                <a:gridCol w="3096342"/>
                <a:gridCol w="1080120"/>
                <a:gridCol w="1224136"/>
                <a:gridCol w="1152128"/>
                <a:gridCol w="1152130"/>
              </a:tblGrid>
              <a:tr h="12295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руб.)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4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9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8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казенное учреждение «Управление городского хозяйства» администрации города Минусинска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0909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48 299,15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6 531,42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38 409,61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6 531,42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44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2 253,34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7 120,00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17,59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1 768,36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17,59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889,35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66 176,29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46 034,40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69,56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90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371047"/>
              </p:ext>
            </p:extLst>
          </p:nvPr>
        </p:nvGraphicFramePr>
        <p:xfrm>
          <a:off x="361260" y="1052736"/>
          <a:ext cx="8496940" cy="5261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4"/>
                <a:gridCol w="5400600"/>
                <a:gridCol w="720080"/>
                <a:gridCol w="936104"/>
                <a:gridCol w="936102"/>
              </a:tblGrid>
              <a:tr h="20630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изм.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5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формирование благоприятных условий жизни населения муниципального образования город Минусинск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868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уровень содержания мест захоронений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уровень содержания инженерных сооружений по защите города от влияния Саяно-Шушенской ГЭС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80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санитарной обработки мест массового отдыха населения от клещей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92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отловленных безнадзорных домашних животных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endParaRPr lang="ru-RU" sz="120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гидротехнических сооружений, требующих ремонта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участков кладбищ, требующих устройство ограждения территорий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разработанных деклараций безопасности гидротехнических сооружений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участков, на которых необходимо устройство минерализованных защитных противопожарных полос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584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отремонтированных архитектурных элементов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осуществление авторского надзора за проведением капитального ремонта инженерной защиты г.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80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проведенных санитарно-эпидемиологических экспертиз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92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аварийных домов, подлежащих сносу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04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551097"/>
              </p:ext>
            </p:extLst>
          </p:nvPr>
        </p:nvGraphicFramePr>
        <p:xfrm>
          <a:off x="323528" y="908720"/>
          <a:ext cx="8424935" cy="483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6696744"/>
                <a:gridCol w="1224135"/>
              </a:tblGrid>
              <a:tr h="45851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освоенных бюджетных средств в 2020 году, тыс. руб.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0304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мест захоронений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3 821,09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1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объектов инженерной защиты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1 023,20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84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42,445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0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Отдельные государственные полномочия по организации проведения мероприятий по отлову и содержанию безнадзорных животных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889,35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87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Мероприятие в области обеспечения капитального ремонта, реконструкции и строительства гидротехнических сооружений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38 213,23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60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ограждения территорий кладбищ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1 092,65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первичных мер пожарной безопасности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143,98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84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в рамках подготовки к празднованию75-летия Победы в ВОВ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594,49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0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Авторский надзор по проведению капитального ремонта верхней плотины инженерной защиты            г.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196,38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0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санитарно-эпидемиологической экспертизы земельного участка для размещения кладбища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87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46 034,40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840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3744" y="308133"/>
            <a:ext cx="8136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«Переселение граждан из аварийного жилищного фонда»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237490"/>
              </p:ext>
            </p:extLst>
          </p:nvPr>
        </p:nvGraphicFramePr>
        <p:xfrm>
          <a:off x="459552" y="1124744"/>
          <a:ext cx="8136906" cy="186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50"/>
                <a:gridCol w="3096342"/>
                <a:gridCol w="1080120"/>
                <a:gridCol w="1224136"/>
                <a:gridCol w="1152128"/>
                <a:gridCol w="1152130"/>
              </a:tblGrid>
              <a:tr h="12295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руб.)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4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9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8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100 266,15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97 683,20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97,42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100 266,15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97 683,20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97,42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87544" y="3141852"/>
            <a:ext cx="8280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32341"/>
              </p:ext>
            </p:extLst>
          </p:nvPr>
        </p:nvGraphicFramePr>
        <p:xfrm>
          <a:off x="387544" y="3897468"/>
          <a:ext cx="849694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4"/>
                <a:gridCol w="5400600"/>
                <a:gridCol w="720080"/>
                <a:gridCol w="936104"/>
                <a:gridCol w="936102"/>
              </a:tblGrid>
              <a:tr h="206305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изм.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5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безопасных и благоприятных условий проживания граждан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868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расселенных аварийных домов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59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расселенных жилых помещений, расположенных в аварийных домах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80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количество общей расселенной площади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1 249,79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1 249,79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92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граждан, переселенных из аварийных домов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421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909034"/>
              </p:ext>
            </p:extLst>
          </p:nvPr>
        </p:nvGraphicFramePr>
        <p:xfrm>
          <a:off x="395536" y="1700808"/>
          <a:ext cx="8424935" cy="2822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6696744"/>
                <a:gridCol w="1224135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освоенных бюджетных средств в 2020 году, тыс. руб.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0304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мероприятий по переселению граждан из аварийного жилищного фонда за счет средств государственной корпорации – Фонда содействия реформированию жилищно-коммунального хозяйства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66 823,59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1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мероприятий по переселению граждан из аварийного жилищного фонда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28 693,92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84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мероприятий по переселению граждан из аварийного жилищного фонда за счет средств бюджета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2 165,69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87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97 683,20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347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500" y="26064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   «Охрана окружающей среды»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145057"/>
              </p:ext>
            </p:extLst>
          </p:nvPr>
        </p:nvGraphicFramePr>
        <p:xfrm>
          <a:off x="539552" y="748749"/>
          <a:ext cx="8136906" cy="2228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50"/>
                <a:gridCol w="3096342"/>
                <a:gridCol w="1080120"/>
                <a:gridCol w="1224136"/>
                <a:gridCol w="1152128"/>
                <a:gridCol w="1152130"/>
              </a:tblGrid>
              <a:tr h="122956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руб.)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742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9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86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казенное учреждение «Управление городского хозяйства» администрации города Минусинска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301,24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1 318,56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221,25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1 318,56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73,45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68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1 619,80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1 540,31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3071" y="3010681"/>
            <a:ext cx="8136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548767"/>
              </p:ext>
            </p:extLst>
          </p:nvPr>
        </p:nvGraphicFramePr>
        <p:xfrm>
          <a:off x="289500" y="3687789"/>
          <a:ext cx="8496940" cy="2682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4"/>
                <a:gridCol w="5400600"/>
                <a:gridCol w="720080"/>
                <a:gridCol w="936104"/>
                <a:gridCol w="936102"/>
              </a:tblGrid>
              <a:tr h="20630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изм.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5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05045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охраны окружающей среды и экологической безопасности населения города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868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охраны окружающей среды и экологической безопасности населения города Минусинска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43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мест (площадок) накопления твердых коммунальных отходов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1 260,6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1 260,6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80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количество вырубленных сухостойных (аварийно-опасных) деревьев и обрезанных деревьев на территории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92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информационных мероприятий по вопросам охраны окружающей среды на территории города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54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29188"/>
              </p:ext>
            </p:extLst>
          </p:nvPr>
        </p:nvGraphicFramePr>
        <p:xfrm>
          <a:off x="323528" y="1484784"/>
          <a:ext cx="8424935" cy="2471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6696744"/>
                <a:gridCol w="1224135"/>
              </a:tblGrid>
              <a:tr h="45851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освоенных бюджетных средств в 2020 году, тыс. руб.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03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Ликвидация несанкционированных свалок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719,34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1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мест (площадок) накопления отходов потребления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121,39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8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 контейнерного оборудования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0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Валка аварийных деревьев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599,22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387"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1 539,81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2915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1342</TotalTime>
  <Words>980</Words>
  <Application>Microsoft Office PowerPoint</Application>
  <PresentationFormat>Экран (4:3)</PresentationFormat>
  <Paragraphs>371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 Black</vt:lpstr>
      <vt:lpstr>Calibri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 Windows</cp:lastModifiedBy>
  <cp:revision>168</cp:revision>
  <cp:lastPrinted>2021-03-04T02:49:54Z</cp:lastPrinted>
  <dcterms:modified xsi:type="dcterms:W3CDTF">2021-03-09T05:41:52Z</dcterms:modified>
</cp:coreProperties>
</file>