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75" r:id="rId3"/>
    <p:sldId id="277" r:id="rId4"/>
    <p:sldId id="262" r:id="rId5"/>
    <p:sldId id="278" r:id="rId6"/>
    <p:sldId id="279" r:id="rId7"/>
    <p:sldId id="280" r:id="rId8"/>
    <p:sldId id="28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4.8991470083570967E-3"/>
          <c:y val="0.36756563090352418"/>
          <c:w val="0.96407292193871452"/>
          <c:h val="0.504005642954856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благоустройство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12648.4</c:v>
                </c:pt>
                <c:pt idx="1">
                  <c:v>15978.54</c:v>
                </c:pt>
                <c:pt idx="2">
                  <c:v>4650.42</c:v>
                </c:pt>
                <c:pt idx="3">
                  <c:v>3772.74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ЖКХ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67767.899999999994</c:v>
                </c:pt>
                <c:pt idx="1">
                  <c:v>41626.47</c:v>
                </c:pt>
                <c:pt idx="2">
                  <c:v>40672.14</c:v>
                </c:pt>
                <c:pt idx="3">
                  <c:v>40672.14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транспорт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Лист1!$D$2:$D$5</c:f>
              <c:numCache>
                <c:formatCode>0.00</c:formatCode>
                <c:ptCount val="4"/>
                <c:pt idx="0">
                  <c:v>106860.64</c:v>
                </c:pt>
                <c:pt idx="1">
                  <c:v>56372.229999999996</c:v>
                </c:pt>
                <c:pt idx="2">
                  <c:v>37047.99</c:v>
                </c:pt>
                <c:pt idx="3">
                  <c:v>36807.99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расходы (в том числе строительство)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Лист1!$E$2:$E$5</c:f>
              <c:numCache>
                <c:formatCode>0.00</c:formatCode>
                <c:ptCount val="4"/>
                <c:pt idx="0">
                  <c:v>120000</c:v>
                </c:pt>
                <c:pt idx="1">
                  <c:v>112000</c:v>
                </c:pt>
                <c:pt idx="2">
                  <c:v>150000</c:v>
                </c:pt>
                <c:pt idx="3">
                  <c:v>150000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планируемое участие в краевых проектах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Лист1!$F$2:$F$5</c:f>
              <c:numCache>
                <c:formatCode>0.00</c:formatCode>
                <c:ptCount val="4"/>
                <c:pt idx="0">
                  <c:v>150000</c:v>
                </c:pt>
                <c:pt idx="1">
                  <c:v>220000</c:v>
                </c:pt>
                <c:pt idx="2">
                  <c:v>200000</c:v>
                </c:pt>
                <c:pt idx="3">
                  <c:v>200000</c:v>
                </c:pt>
              </c:numCache>
            </c:numRef>
          </c:val>
        </c:ser>
        <c:dLbls/>
        <c:shape val="cylinder"/>
        <c:axId val="75507584"/>
        <c:axId val="75509120"/>
        <c:axId val="0"/>
      </c:bar3DChart>
      <c:catAx>
        <c:axId val="7550758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75509120"/>
        <c:crosses val="autoZero"/>
        <c:auto val="1"/>
        <c:lblAlgn val="r"/>
        <c:lblOffset val="100"/>
      </c:catAx>
      <c:valAx>
        <c:axId val="75509120"/>
        <c:scaling>
          <c:orientation val="minMax"/>
        </c:scaling>
        <c:delete val="1"/>
        <c:axPos val="l"/>
        <c:numFmt formatCode="0.00" sourceLinked="1"/>
        <c:tickLblPos val="nextTo"/>
        <c:crossAx val="75507584"/>
        <c:crosses val="autoZero"/>
        <c:crossBetween val="between"/>
      </c:valAx>
    </c:plotArea>
    <c:legend>
      <c:legendPos val="t"/>
      <c:legendEntry>
        <c:idx val="4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0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 b="1"/>
            </a:pPr>
            <a:endParaRPr lang="ru-RU"/>
          </a:p>
        </c:txPr>
      </c:legendEntry>
      <c:layout>
        <c:manualLayout>
          <c:xMode val="edge"/>
          <c:yMode val="edge"/>
          <c:x val="6.0965319696988401E-2"/>
          <c:y val="1.5512018760992769E-2"/>
          <c:w val="0.87806923201948839"/>
          <c:h val="0.32361491108071166"/>
        </c:manualLayout>
      </c:layout>
      <c:spPr>
        <a:solidFill>
          <a:schemeClr val="bg1">
            <a:alpha val="85000"/>
          </a:schemeClr>
        </a:solidFill>
      </c:spPr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381189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Основные подходы </a:t>
            </a:r>
          </a:p>
          <a:p>
            <a:pPr algn="ctr">
              <a:defRPr/>
            </a:pPr>
            <a:r>
              <a:rPr lang="ru-RU" sz="5400" b="1" dirty="0" smtClean="0"/>
              <a:t>к формированию бюджета </a:t>
            </a:r>
          </a:p>
          <a:p>
            <a:pPr algn="ctr">
              <a:defRPr/>
            </a:pPr>
            <a:r>
              <a:rPr lang="ru-RU" sz="5400" b="1" dirty="0" smtClean="0"/>
              <a:t>на 2017 год и плановый период 2018-2019 гг.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9000"/>
                    </a14:imgEffect>
                    <a14:imgEffect>
                      <a14:brightnessContrast bright="32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 rad="330200">
              <a:schemeClr val="bg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endPos="0" dist="50800" dir="5400000" sy="-100000" algn="bl" rotWithShape="0"/>
            <a:softEdge rad="1270000"/>
          </a:effectLst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Динамика расходов бюджета</a:t>
            </a:r>
            <a:br>
              <a:rPr lang="ru-RU" sz="2800" b="1" dirty="0" smtClean="0"/>
            </a:br>
            <a:r>
              <a:rPr lang="ru-RU" sz="2800" b="1" dirty="0" smtClean="0"/>
              <a:t> МКУ «Управление городского хозяйства»</a:t>
            </a:r>
            <a:br>
              <a:rPr lang="ru-RU" sz="2800" b="1" dirty="0" smtClean="0"/>
            </a:br>
            <a:r>
              <a:rPr lang="ru-RU" sz="2800" b="1" dirty="0" smtClean="0"/>
              <a:t>на 2017 год и плановый период 2018-2019 годы</a:t>
            </a:r>
            <a:br>
              <a:rPr lang="ru-RU" sz="2800" b="1" dirty="0" smtClean="0"/>
            </a:br>
            <a:endParaRPr lang="ru-RU" sz="2800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2412571551"/>
              </p:ext>
            </p:extLst>
          </p:nvPr>
        </p:nvGraphicFramePr>
        <p:xfrm>
          <a:off x="683568" y="1397000"/>
          <a:ext cx="7776864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432047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029455"/>
              </p:ext>
            </p:extLst>
          </p:nvPr>
        </p:nvGraphicFramePr>
        <p:xfrm>
          <a:off x="375392" y="548680"/>
          <a:ext cx="8532948" cy="5968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1080120"/>
                <a:gridCol w="1080120"/>
                <a:gridCol w="1080120"/>
                <a:gridCol w="1080120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  <a:endParaRPr lang="ru-RU" sz="1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Реформирование и модернизация жилищно-коммунального хозяйства и повышение энергетической эффективности муниципального образования город Минусинск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67 767,90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41 626,47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40 672,14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40 672,14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17728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транспортной инфраструктуры муниципального образования город Минусинск 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106 860,64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56 372,23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37 047,99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36 807,99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42840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территории  муниципального образования город Минусинск 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12 648,40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15 978,54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4 650,42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3 772,74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9784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жизнедеятельности территории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21 580,78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24 520,52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20 444,42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19 662,42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09999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доступным и комфортным жильем жителей города Минусинска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4 659,00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85490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</a:p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жильем молодых семей в муниципальном образовании город Минусинск»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685,44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846,72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85490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«Культурное наследие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117 335,68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37207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333 537,84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141 344,48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102 814,97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100 915,29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44059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4403193"/>
              </p:ext>
            </p:extLst>
          </p:nvPr>
        </p:nvGraphicFramePr>
        <p:xfrm>
          <a:off x="214282" y="1142984"/>
          <a:ext cx="8712967" cy="5305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5"/>
                <a:gridCol w="1152128"/>
                <a:gridCol w="1152128"/>
                <a:gridCol w="1152128"/>
                <a:gridCol w="1152128"/>
              </a:tblGrid>
              <a:tr h="585128">
                <a:tc>
                  <a:txBody>
                    <a:bodyPr/>
                    <a:lstStyle/>
                    <a:p>
                      <a:pPr algn="ctr"/>
                      <a:endParaRPr lang="ru-RU" sz="155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320492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«Модернизация, реконструкция и капитальный ремонт объектов коммунальной инфраструктуры и жилищного фонда муниципального образования город Минусинск»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11 897,52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660,43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194,11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194,11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075371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сетей уличного освещения муниципального образования город Минусинск»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3 276,06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488,00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8512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реализации муниципальной программы и прочие мероприятия»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17 798,32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18 118,74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18 118,73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18 118,73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320492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Субвенция бюджетам муниципальных образований на реализацию временных мер поддержки населения в целях обеспечения доступности  коммунальных услуг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36 796,00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22 359,30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22 359,30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22 359,30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18609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69 767,90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41 626,47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40 672,14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40 672,14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транспортной инфраструктуры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4517359"/>
              </p:ext>
            </p:extLst>
          </p:nvPr>
        </p:nvGraphicFramePr>
        <p:xfrm>
          <a:off x="215516" y="1142984"/>
          <a:ext cx="8785641" cy="518918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138689"/>
                <a:gridCol w="1161738"/>
                <a:gridCol w="1161738"/>
                <a:gridCol w="1161738"/>
                <a:gridCol w="1161738"/>
              </a:tblGrid>
              <a:tr h="642942"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«Дороги муниципального образования город Минусинск»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90 356,79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35 379,67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21 819,99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21 579,99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992516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15 224,87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15 243,00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15 228,00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15 228,00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782972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1 278,98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1 749,56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03062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Выполнение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предпроектных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изыскательских работ, работ по разработке ПСД и экспертизы проекта на реконструкцию коммунального моста через протоку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реки Енисей в районе ССК, за счет дорожного фонда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4 000,00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22883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106 860,64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56 372,23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37 047,99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36 807,99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069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9664748"/>
              </p:ext>
            </p:extLst>
          </p:nvPr>
        </p:nvGraphicFramePr>
        <p:xfrm>
          <a:off x="539552" y="2430056"/>
          <a:ext cx="8316923" cy="30151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54406"/>
                <a:gridCol w="1206133"/>
                <a:gridCol w="1152128"/>
                <a:gridCol w="1152128"/>
                <a:gridCol w="11521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22108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муниципального образования город Минусинск»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12 248,40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15 518,54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1800" b="1" baseline="0" dirty="0" smtClean="0">
                          <a:effectLst/>
                          <a:latin typeface="Times New Roman"/>
                          <a:ea typeface="Times New Roman"/>
                        </a:rPr>
                        <a:t> 650,42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3 772,74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818728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«Мой любимый город»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460,00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12 648,40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15 978,54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1800" b="1" baseline="0" dirty="0" smtClean="0">
                          <a:effectLst/>
                          <a:latin typeface="Times New Roman"/>
                          <a:ea typeface="Times New Roman"/>
                        </a:rPr>
                        <a:t> 650,42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3 772,74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138" y="3505"/>
            <a:ext cx="9133862" cy="68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bg1">
                <a:alpha val="0"/>
              </a:schemeClr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жизнедеятельности территории»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8494888"/>
              </p:ext>
            </p:extLst>
          </p:nvPr>
        </p:nvGraphicFramePr>
        <p:xfrm>
          <a:off x="428596" y="785795"/>
          <a:ext cx="8532948" cy="257176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554291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82006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Жизнедеятельность города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21 580,79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23 877,42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20 444,42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19 662,42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831437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</a:p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«Обеспечение градостроительной деятельности»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643,10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07687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21 580,79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24 520,52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20 444,42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19 662,42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4894126"/>
              </p:ext>
            </p:extLst>
          </p:nvPr>
        </p:nvGraphicFramePr>
        <p:xfrm>
          <a:off x="410447" y="4572008"/>
          <a:ext cx="8532948" cy="17983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605406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180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«Обеспечение жильем молодых семей в муниципальном образовании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 Минусинск»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685,44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846,72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4"/>
          <p:cNvSpPr txBox="1">
            <a:spLocks/>
          </p:cNvSpPr>
          <p:nvPr/>
        </p:nvSpPr>
        <p:spPr>
          <a:xfrm>
            <a:off x="428596" y="3714752"/>
            <a:ext cx="8501122" cy="64294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«Молодежь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Минусинска»</a:t>
            </a:r>
          </a:p>
        </p:txBody>
      </p:sp>
    </p:spTree>
    <p:extLst>
      <p:ext uri="{BB962C8B-B14F-4D97-AF65-F5344CB8AC3E}">
        <p14:creationId xmlns:p14="http://schemas.microsoft.com/office/powerpoint/2010/main" xmlns="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138" y="3505"/>
            <a:ext cx="9133862" cy="68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bg1">
                <a:alpha val="0"/>
              </a:schemeClr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доступным и комфортным жильем жителей города Минусинска»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4714678"/>
              </p:ext>
            </p:extLst>
          </p:nvPr>
        </p:nvGraphicFramePr>
        <p:xfrm>
          <a:off x="395535" y="1052736"/>
          <a:ext cx="8532948" cy="262128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коммунального моста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через протоку реки Енисей в районе ССК г. Минусинска Красноярского края (с антисейсмическими мероприятиями)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4 659,00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6362657"/>
              </p:ext>
            </p:extLst>
          </p:nvPr>
        </p:nvGraphicFramePr>
        <p:xfrm>
          <a:off x="453802" y="4653136"/>
          <a:ext cx="8532948" cy="129614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«Культурное наследие»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117 335,68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2 000,00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4"/>
          <p:cNvSpPr txBox="1">
            <a:spLocks/>
          </p:cNvSpPr>
          <p:nvPr/>
        </p:nvSpPr>
        <p:spPr>
          <a:xfrm>
            <a:off x="538572" y="4005064"/>
            <a:ext cx="8066856" cy="64807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Муниципальная программа «Культура города Минусинска»</a:t>
            </a:r>
          </a:p>
        </p:txBody>
      </p:sp>
    </p:spTree>
    <p:extLst>
      <p:ext uri="{BB962C8B-B14F-4D97-AF65-F5344CB8AC3E}">
        <p14:creationId xmlns:p14="http://schemas.microsoft.com/office/powerpoint/2010/main" xmlns="" val="2164096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Планируемое участие МКУ «Управление городского хозяйства» в краевых программах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0056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«Дороги Красноярья»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«Содействие развитию местного самоуправления»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««Реформирование и модернизация жилищно-коммунального хозяйства и повышение  энергетической эффективности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Красноярском крае»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«Молодежь в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XXI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веке»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культуры и туризма»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744</Words>
  <Application>Microsoft Office PowerPoint</Application>
  <PresentationFormat>Экран (4:3)</PresentationFormat>
  <Paragraphs>246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Динамика расходов бюджета  МКУ «Управление городского хозяйства» на 2017 год и плановый период 2018-2019 годы </vt:lpstr>
      <vt:lpstr>Муниципальные программы</vt:lpstr>
      <vt:lpstr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vt:lpstr>
      <vt:lpstr>Муниципальная программа «Обеспечение транспортной инфраструктуры муниципального образования город Минусинск»</vt:lpstr>
      <vt:lpstr>Муниципальная программа «Благоустройство территории муниципального образования город Минусинск»</vt:lpstr>
      <vt:lpstr>Муниципальная программа «Обеспечение жизнедеятельности территории»</vt:lpstr>
      <vt:lpstr>Муниципальная программа «Обеспечение доступным и комфортным жильем жителей города Минусинска»</vt:lpstr>
      <vt:lpstr>Планируемое участие МКУ «Управление городского хозяйства» в краевых программах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67</cp:lastModifiedBy>
  <cp:revision>98</cp:revision>
  <cp:lastPrinted>2016-11-28T07:44:18Z</cp:lastPrinted>
  <dcterms:modified xsi:type="dcterms:W3CDTF">2016-11-29T08:59:19Z</dcterms:modified>
</cp:coreProperties>
</file>