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7" r:id="rId2"/>
    <p:sldId id="279" r:id="rId3"/>
    <p:sldId id="288" r:id="rId4"/>
    <p:sldId id="289" r:id="rId5"/>
    <p:sldId id="291" r:id="rId6"/>
    <p:sldId id="292" r:id="rId7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A2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103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1" y="0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6938" y="746125"/>
            <a:ext cx="4967287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22694"/>
            <a:ext cx="540893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1" y="9443662"/>
            <a:ext cx="2929837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799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  <p:extLst>
      <p:ext uri="{BB962C8B-B14F-4D97-AF65-F5344CB8AC3E}">
        <p14:creationId xmlns:p14="http://schemas.microsoft.com/office/powerpoint/2010/main" val="2366672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Отчет</a:t>
            </a:r>
          </a:p>
          <a:p>
            <a:pPr algn="ctr">
              <a:defRPr/>
            </a:pPr>
            <a:r>
              <a:rPr lang="ru-RU" sz="4000" b="1" dirty="0" smtClean="0"/>
              <a:t>по исполнению бюджетных обязательств за 2017 году по МКУ «Управление городского хозяйства»</a:t>
            </a:r>
            <a:endParaRPr lang="ru-RU" sz="40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Пономарева Татьяна Ивановна, </a:t>
            </a:r>
            <a:endParaRPr lang="ru-RU" sz="1400" b="1" dirty="0"/>
          </a:p>
          <a:p>
            <a:pPr algn="r"/>
            <a:r>
              <a:rPr lang="ru-RU" sz="1400" b="1" dirty="0" smtClean="0"/>
              <a:t>Директор муниципального казенного учреждения «Управление </a:t>
            </a:r>
            <a:endParaRPr lang="ru-RU" sz="1400" b="1" dirty="0"/>
          </a:p>
          <a:p>
            <a:pPr algn="r"/>
            <a:r>
              <a:rPr lang="ru-RU" sz="1400" b="1" dirty="0" smtClean="0"/>
              <a:t>Городского хозяйства» администрации </a:t>
            </a:r>
            <a:r>
              <a:rPr lang="ru-RU" sz="1400" b="1" dirty="0"/>
              <a:t>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 smtClean="0"/>
              <a:t>edinzakaz@mail.ru, </a:t>
            </a:r>
            <a:endParaRPr lang="ru-RU" sz="1400" b="1" dirty="0"/>
          </a:p>
          <a:p>
            <a:pPr algn="r"/>
            <a:r>
              <a:rPr lang="en-US" sz="1400" b="1" dirty="0"/>
              <a:t>http:</a:t>
            </a:r>
            <a:r>
              <a:rPr lang="ru-RU" sz="1400" b="1" dirty="0" smtClean="0"/>
              <a:t>//</a:t>
            </a:r>
            <a:r>
              <a:rPr lang="en-US" sz="1400" b="1" dirty="0" smtClean="0"/>
              <a:t>ez.minusinsk.info</a:t>
            </a:r>
            <a:r>
              <a:rPr lang="ru-RU" sz="1400" b="1" dirty="0" smtClean="0"/>
              <a:t> </a:t>
            </a:r>
            <a:endParaRPr lang="ru-RU" sz="14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911594"/>
          </a:xfrm>
        </p:spPr>
        <p:txBody>
          <a:bodyPr>
            <a:normAutofit/>
          </a:bodyPr>
          <a:lstStyle/>
          <a:p>
            <a:pPr>
              <a:spcBef>
                <a:spcPts val="0"/>
              </a:spcBef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Муниципальная программа «Благоустройство территории муниципального образования город Минусинск»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492909"/>
              </p:ext>
            </p:extLst>
          </p:nvPr>
        </p:nvGraphicFramePr>
        <p:xfrm>
          <a:off x="719149" y="1265789"/>
          <a:ext cx="7994204" cy="526375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545460"/>
                <a:gridCol w="2936646"/>
                <a:gridCol w="1019229"/>
                <a:gridCol w="1134256"/>
                <a:gridCol w="1228595"/>
                <a:gridCol w="1130018"/>
              </a:tblGrid>
              <a:tr h="635674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1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18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52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32 856,68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32 809,76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99,76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78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278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федерального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15 429,30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15 429,30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02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10 722,00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10 722,00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6 707,38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6 658,46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99,27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356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05 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5 797,40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5 797,40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066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числе: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690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федерального бюджета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3 386,60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3 386,60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61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краевого бюджета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2 353,40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2 353,40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городского бюджета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57,40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475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38 654,08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38 607,46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99,88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8256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1 «Благоустройство муниципального  образования город Минусинск»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7240014"/>
              </p:ext>
            </p:extLst>
          </p:nvPr>
        </p:nvGraphicFramePr>
        <p:xfrm>
          <a:off x="683568" y="980727"/>
          <a:ext cx="7848872" cy="1798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888036"/>
                <a:gridCol w="2643206"/>
                <a:gridCol w="948375"/>
                <a:gridCol w="1123325"/>
                <a:gridCol w="1123325"/>
                <a:gridCol w="1122605"/>
              </a:tblGrid>
              <a:tr h="42405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Раздел, подраздел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ассигнований, 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(тыс. рублей)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723900" algn="l"/>
                          <a:tab pos="2969895" algn="ctr"/>
                        </a:tabLs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6880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Минусинска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05 03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6 027,95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5 981,03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99,22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36875" y="310583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07423"/>
              </p:ext>
            </p:extLst>
          </p:nvPr>
        </p:nvGraphicFramePr>
        <p:xfrm>
          <a:off x="683567" y="4005064"/>
          <a:ext cx="7802178" cy="23110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9341"/>
                <a:gridCol w="3982856"/>
                <a:gridCol w="1021651"/>
                <a:gridCol w="919341"/>
                <a:gridCol w="958989"/>
              </a:tblGrid>
              <a:tr h="22400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1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32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Повышение уровня благоустройства территории муниципального 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7453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увеличение площади благоустройства территории города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40,85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40,85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854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Приведение в надлежащее состояние элементов благоустройства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160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территории города, на которой выполнены работы по благоустройству, по отношению к общей площади муниципального образования город Минусинск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8961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2 «Мой любимый город»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939973"/>
              </p:ext>
            </p:extLst>
          </p:nvPr>
        </p:nvGraphicFramePr>
        <p:xfrm>
          <a:off x="683568" y="764704"/>
          <a:ext cx="7848872" cy="18832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122605"/>
                <a:gridCol w="2336659"/>
                <a:gridCol w="1020353"/>
                <a:gridCol w="1123325"/>
                <a:gridCol w="1123325"/>
                <a:gridCol w="1122605"/>
              </a:tblGrid>
              <a:tr h="5649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05 03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417,92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415,92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99,52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55576" y="2781244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75023"/>
              </p:ext>
            </p:extLst>
          </p:nvPr>
        </p:nvGraphicFramePr>
        <p:xfrm>
          <a:off x="755576" y="3507227"/>
          <a:ext cx="7704858" cy="30491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2512"/>
                <a:gridCol w="3953262"/>
                <a:gridCol w="1014060"/>
                <a:gridCol w="912512"/>
                <a:gridCol w="912512"/>
              </a:tblGrid>
              <a:tr h="13988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Поддержка инициатив жителей города по выполнению работ, направленных на улучшение внешнего облика муниципального 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4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Целевой показатель: количество заявок, поданных на участие в конкурсе «Мой любимый город»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заявка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R="1111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Задача.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Массовое привлечение жителей города к участию в улучшении внешнего облика города 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участников конкурса «Мой любимый город», признанных в установленном порядке победителями, по отношению к количеству заявок, поданных на участие в конкурсе «Мой любимый город»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95,60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615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0183" y="0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897317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Подпрограмма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«Формирование современной городской среды на 2017 год»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5583660"/>
              </p:ext>
            </p:extLst>
          </p:nvPr>
        </p:nvGraphicFramePr>
        <p:xfrm>
          <a:off x="683568" y="764704"/>
          <a:ext cx="7848872" cy="188328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720080"/>
                <a:gridCol w="2739184"/>
                <a:gridCol w="1020353"/>
                <a:gridCol w="1123325"/>
                <a:gridCol w="1123325"/>
                <a:gridCol w="1122605"/>
              </a:tblGrid>
              <a:tr h="564986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Наименование ГРБС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Раздел, подраздел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Объем бюджетных ассигнований,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тыс. рублей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Процент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исполнения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32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416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Муниципальное казенное учреждение «Управление городского хозяйства» администрации города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Минусинска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05 05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26 412,81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5 797,40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26 412,81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5 797,40</a:t>
                      </a:r>
                      <a:endParaRPr lang="ru-RU" sz="8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100,00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27281" y="2974860"/>
            <a:ext cx="78488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spcBef>
                <a:spcPts val="60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реализации данной подпрограммы были достигнуты следующие показатели:</a:t>
            </a:r>
            <a:endParaRPr lang="ru-R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273837"/>
              </p:ext>
            </p:extLst>
          </p:nvPr>
        </p:nvGraphicFramePr>
        <p:xfrm>
          <a:off x="755575" y="3890341"/>
          <a:ext cx="7704858" cy="23588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1709"/>
                <a:gridCol w="4134065"/>
                <a:gridCol w="1014060"/>
                <a:gridCol w="912512"/>
                <a:gridCol w="912512"/>
              </a:tblGrid>
              <a:tr h="269892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5954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Цель: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Улучшение качества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благоустройства общественных территорий </a:t>
                      </a: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муниципального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образования город Минусинск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4240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Целевые показатели: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Увеличение площади</a:t>
                      </a: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благоустроенных: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дворовых территорий многоквартирных домов;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территорий общего пользования города;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  массового отдыха населения (парков или парковых зон)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кв. м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20 277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19 595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34 342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20 277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19 595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34 342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2996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182" y="-14129"/>
            <a:ext cx="916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>
              <a:schemeClr val="accent1"/>
            </a:glow>
            <a:softEdge rad="1270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262491"/>
              </p:ext>
            </p:extLst>
          </p:nvPr>
        </p:nvGraphicFramePr>
        <p:xfrm>
          <a:off x="672878" y="1604066"/>
          <a:ext cx="7776865" cy="3621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071"/>
                <a:gridCol w="4263177"/>
                <a:gridCol w="1023537"/>
                <a:gridCol w="921040"/>
                <a:gridCol w="921040"/>
              </a:tblGrid>
              <a:tr h="13988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Цель, задачи, показатели результативности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977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8787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Задачи: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повышение уровня благоустройства дворовых территорий многоквартирных домов с вовлечением населения города в реализацию мероприятия по благоустройству;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повышение уровня благоустройства территорий общего пользования с вовлечением населения города в реализацию мероприятия по благоустройству;</a:t>
                      </a:r>
                    </a:p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- повышение уровня благоустройства мест массового отдыха населения (парков или парковых зон).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994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Показатели результативности: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дворовых территорий многоквартирных домов  в рамках подпрограммы;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благоустроенных территорий общего пользования города в рамках подпрограммы;</a:t>
                      </a:r>
                    </a:p>
                    <a:p>
                      <a:pPr marL="171450" indent="-171450"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обустроенных мест массового отдыха населения (парков или парковых зон) в рамках подпрограммы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ед.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12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0428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952</TotalTime>
  <Words>707</Words>
  <Application>Microsoft Office PowerPoint</Application>
  <PresentationFormat>Экран (4:3)</PresentationFormat>
  <Paragraphs>234</Paragraphs>
  <Slides>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Bookman Old Style</vt:lpstr>
      <vt:lpstr>Calibri</vt:lpstr>
      <vt:lpstr>Times New Roman</vt:lpstr>
      <vt:lpstr>Тема Office</vt:lpstr>
      <vt:lpstr>Презентация PowerPoint</vt:lpstr>
      <vt:lpstr>Муниципальная программа «Благоустройство территории муниципального образования город Минусинск»</vt:lpstr>
      <vt:lpstr>Подпрограмма 1 «Благоустройство муниципального  образования город Минусинск»</vt:lpstr>
      <vt:lpstr>Подпрограмма 2 «Мой любимый город»</vt:lpstr>
      <vt:lpstr>Подпрограмма 3 «Формирование современной городской среды на 2017 год»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99</cp:lastModifiedBy>
  <cp:revision>120</cp:revision>
  <cp:lastPrinted>2018-01-15T08:10:23Z</cp:lastPrinted>
  <dcterms:modified xsi:type="dcterms:W3CDTF">2018-01-16T02:48:54Z</dcterms:modified>
</cp:coreProperties>
</file>