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8" r:id="rId3"/>
    <p:sldId id="266" r:id="rId4"/>
    <p:sldId id="259" r:id="rId5"/>
    <p:sldId id="263" r:id="rId6"/>
    <p:sldId id="267" r:id="rId7"/>
    <p:sldId id="264" r:id="rId8"/>
    <p:sldId id="262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0E8"/>
    <a:srgbClr val="F9E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2020 год 
276352,87</c:v>
                </c:pt>
                <c:pt idx="1">
                  <c:v>факт на 01.01.2021 г. 
273626,58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276352.87</c:v>
                </c:pt>
                <c:pt idx="1">
                  <c:v>273626.58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7-49FE-97F5-2C1AF5275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2734080"/>
        <c:axId val="122735616"/>
        <c:axId val="0"/>
      </c:bar3DChart>
      <c:catAx>
        <c:axId val="12273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22735616"/>
        <c:crosses val="autoZero"/>
        <c:auto val="1"/>
        <c:lblAlgn val="ctr"/>
        <c:lblOffset val="100"/>
        <c:noMultiLvlLbl val="0"/>
      </c:catAx>
      <c:valAx>
        <c:axId val="122735616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22734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57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67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105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833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496944" cy="692696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90610" cy="64807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«Культура города Минусинска» 2020 год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 b="7859"/>
          <a:stretch>
            <a:fillRect/>
          </a:stretch>
        </p:blipFill>
        <p:spPr bwMode="auto">
          <a:xfrm>
            <a:off x="4355976" y="1268760"/>
            <a:ext cx="4104456" cy="2354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3811012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В целом по муниципальной  программе  расходы исполнены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273 626,58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тыс. рублей, что составляет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99,0%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уточненной бюджетной росписи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276 352,87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 рублей, в том числе: за счет средств краевого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107 362,61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97,5 %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за счет средств федерального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3,8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100%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484784"/>
            <a:ext cx="2578937" cy="194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Исполнение муниципальной программы 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01.01.2021 составляет 99,0%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153252"/>
              </p:ext>
            </p:extLst>
          </p:nvPr>
        </p:nvGraphicFramePr>
        <p:xfrm>
          <a:off x="1115616" y="3361612"/>
          <a:ext cx="6696744" cy="310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266057"/>
              </p:ext>
            </p:extLst>
          </p:nvPr>
        </p:nvGraphicFramePr>
        <p:xfrm>
          <a:off x="539552" y="908720"/>
          <a:ext cx="7992887" cy="24528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33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7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0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Наименование ГРБС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КФСР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План</a:t>
                      </a:r>
                      <a:r>
                        <a:rPr lang="ru-RU" sz="1400" b="1" u="none" strike="noStrike" baseline="0" dirty="0"/>
                        <a:t> 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Факт </a:t>
                      </a:r>
                      <a:r>
                        <a:rPr lang="ru-RU" sz="1400" b="1" u="none" strike="noStrike" baseline="0" dirty="0"/>
                        <a:t>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1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Отдел культуры администрации </a:t>
                      </a:r>
                      <a:br>
                        <a:rPr lang="ru-RU" sz="1400" u="none" strike="noStrike" dirty="0"/>
                      </a:br>
                      <a:r>
                        <a:rPr lang="ru-RU" sz="1400" u="none" strike="noStrike" dirty="0"/>
                        <a:t>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0703,               </a:t>
                      </a:r>
                    </a:p>
                    <a:p>
                      <a:pPr algn="ctr" fontAlgn="ctr"/>
                      <a:r>
                        <a:rPr lang="ru-RU" sz="1400" u="none" strike="noStrike" dirty="0"/>
                        <a:t>0705,</a:t>
                      </a:r>
                    </a:p>
                    <a:p>
                      <a:pPr algn="ctr" fontAlgn="ctr"/>
                      <a:r>
                        <a:rPr lang="ru-RU" sz="1400" u="none" strike="noStrike" dirty="0"/>
                        <a:t>0801,          0804</a:t>
                      </a:r>
                    </a:p>
                    <a:p>
                      <a:pPr algn="ctr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240 593,72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240 593,72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Администрации </a:t>
                      </a:r>
                      <a:br>
                        <a:rPr lang="ru-RU" sz="1400" u="none" strike="noStrike" dirty="0"/>
                      </a:br>
                      <a:r>
                        <a:rPr lang="ru-RU" sz="1400" u="none" strike="noStrike" dirty="0"/>
                        <a:t>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0801</a:t>
                      </a:r>
                    </a:p>
                    <a:p>
                      <a:pPr algn="ctr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0113</a:t>
                      </a:r>
                    </a:p>
                    <a:p>
                      <a:pPr algn="ctr" fontAlgn="ctr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0705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35 759,15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33 032,86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28684635"/>
                  </a:ext>
                </a:extLst>
              </a:tr>
              <a:tr h="3420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Итого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 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276 352,87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273 626,58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Подпрограммы муниципальной программы «культура города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минусинска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29678"/>
              </p:ext>
            </p:extLst>
          </p:nvPr>
        </p:nvGraphicFramePr>
        <p:xfrm>
          <a:off x="237964" y="1295400"/>
          <a:ext cx="8668072" cy="4478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9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2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6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709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Название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r>
                        <a:rPr lang="ru-RU" sz="1800" b="1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(тыс. </a:t>
                      </a:r>
                      <a:r>
                        <a:rPr lang="ru-RU" sz="1800" b="1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800" b="1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8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r>
                        <a:rPr lang="ru-RU" sz="1800" b="1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(тыс. </a:t>
                      </a:r>
                      <a:r>
                        <a:rPr lang="ru-RU" sz="1800" b="1" u="none" strike="noStrike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</a:t>
                      </a:r>
                      <a:r>
                        <a:rPr lang="ru-RU" sz="1800" b="1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18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0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подпрограмма 1 «Культурное наследие»</a:t>
                      </a:r>
                      <a:endParaRPr lang="ru-RU"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105 987,38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103 261,09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55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подпрограмма 2 «Искусство и народное творчество»</a:t>
                      </a:r>
                      <a:endParaRPr lang="ru-RU"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111 421,30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111 421,30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71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подпрограмма 3 «Обеспечение условий реализации программы и прочие мероприятия»</a:t>
                      </a:r>
                      <a:endParaRPr lang="ru-RU"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53 622,51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53 622,51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90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подпрограмма 4 «Развитие архивного дела в городе Минусинске»</a:t>
                      </a:r>
                      <a:endParaRPr lang="ru-RU" sz="18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5 321,68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5 321,68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294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857256"/>
          </a:xfrm>
        </p:spPr>
        <p:txBody>
          <a:bodyPr/>
          <a:lstStyle/>
          <a:p>
            <a:pPr algn="ctr"/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282789"/>
              </p:ext>
            </p:extLst>
          </p:nvPr>
        </p:nvGraphicFramePr>
        <p:xfrm>
          <a:off x="107504" y="857257"/>
          <a:ext cx="8640960" cy="5798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3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5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9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699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Муниципальная</a:t>
                      </a:r>
                      <a:r>
                        <a:rPr lang="ru-RU" sz="1600" b="1" baseline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программа: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4902553"/>
                  </a:ext>
                </a:extLst>
              </a:tr>
              <a:tr h="7123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культурно-досуговых мероприятиях, проводимых муниципальными учреждениями культуры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270,61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157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5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Доля оцифрованных заголовков единиц хранения,</a:t>
                      </a:r>
                      <a:r>
                        <a:rPr lang="ru-RU" sz="1600" baseline="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переведенных в электронный формат программного комплекса «Архивный фонд»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1887412"/>
                  </a:ext>
                </a:extLst>
              </a:tr>
              <a:tr h="355416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Подпрограмма 1 «Культурное наследие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7730099"/>
                  </a:ext>
                </a:extLst>
              </a:tr>
              <a:tr h="790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1889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5908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7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10,6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467600" cy="857256"/>
          </a:xfrm>
        </p:spPr>
        <p:txBody>
          <a:bodyPr/>
          <a:lstStyle/>
          <a:p>
            <a:pPr algn="ctr"/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5325701"/>
              </p:ext>
            </p:extLst>
          </p:nvPr>
        </p:nvGraphicFramePr>
        <p:xfrm>
          <a:off x="135467" y="1404785"/>
          <a:ext cx="8757013" cy="5406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9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9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6341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посещаемости музейных учреждений города Минусинска</a:t>
                      </a: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2,61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60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библиографических записей электронного каталога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 ед.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81,3</a:t>
                      </a: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046233"/>
                  </a:ext>
                </a:extLst>
              </a:tr>
              <a:tr h="796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Количество волонтеров, вовлеченных в программу «Волонтеры культуры»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659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Подпрограмма 2 «Искусство и народное творчество»</a:t>
                      </a: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715528"/>
                  </a:ext>
                </a:extLst>
              </a:tr>
              <a:tr h="523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Число клубных формирований  на 1000 жителей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0,93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Число  участников клубных формирований  на 1000 жителей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25,3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6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16,87</a:t>
                      </a: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9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Увеличение численности участников культурно - досуговых мероприятий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 сравнению с предыдущим годом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-29,25</a:t>
                      </a: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732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251471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DDE98F3-EE64-46A3-99CE-15DC6B095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720358"/>
              </p:ext>
            </p:extLst>
          </p:nvPr>
        </p:nvGraphicFramePr>
        <p:xfrm>
          <a:off x="107505" y="777442"/>
          <a:ext cx="5976663" cy="627342"/>
        </p:xfrm>
        <a:graphic>
          <a:graphicData uri="http://schemas.openxmlformats.org/drawingml/2006/table">
            <a:tbl>
              <a:tblPr/>
              <a:tblGrid>
                <a:gridCol w="5976663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6273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</a:t>
                      </a:r>
                      <a:endParaRPr kumimoji="0" lang="ru-RU" sz="16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A0100FB-C447-4A09-B79B-D35C2D325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72530"/>
              </p:ext>
            </p:extLst>
          </p:nvPr>
        </p:nvGraphicFramePr>
        <p:xfrm>
          <a:off x="6155669" y="777442"/>
          <a:ext cx="1296652" cy="579120"/>
        </p:xfrm>
        <a:graphic>
          <a:graphicData uri="http://schemas.openxmlformats.org/drawingml/2006/table">
            <a:tbl>
              <a:tblPr/>
              <a:tblGrid>
                <a:gridCol w="1296652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57428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Единица </a:t>
                      </a:r>
                      <a:endParaRPr kumimoji="0" lang="ru-RU" sz="16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kumimoji="0" lang="ru-RU" sz="16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измерения</a:t>
                      </a:r>
                      <a:endParaRPr kumimoji="0" lang="ru-RU" sz="16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9093B71-3C3A-46C5-88FF-213398237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005000"/>
              </p:ext>
            </p:extLst>
          </p:nvPr>
        </p:nvGraphicFramePr>
        <p:xfrm>
          <a:off x="7523821" y="764704"/>
          <a:ext cx="1468629" cy="609600"/>
        </p:xfrm>
        <a:graphic>
          <a:graphicData uri="http://schemas.openxmlformats.org/drawingml/2006/table">
            <a:tbl>
              <a:tblPr/>
              <a:tblGrid>
                <a:gridCol w="1468629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587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год</a:t>
                      </a:r>
                      <a:endParaRPr kumimoji="0" lang="ru-RU" sz="16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614EC-579B-4815-86FE-ADC27C74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799" cy="3795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7C75F5F-7B93-4E5E-96B9-DF8E2B325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229433"/>
              </p:ext>
            </p:extLst>
          </p:nvPr>
        </p:nvGraphicFramePr>
        <p:xfrm>
          <a:off x="304801" y="1124745"/>
          <a:ext cx="8443663" cy="5616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2805">
                  <a:extLst>
                    <a:ext uri="{9D8B030D-6E8A-4147-A177-3AD203B41FA5}">
                      <a16:colId xmlns:a16="http://schemas.microsoft.com/office/drawing/2014/main" val="1863220797"/>
                    </a:ext>
                  </a:extLst>
                </a:gridCol>
                <a:gridCol w="1136390">
                  <a:extLst>
                    <a:ext uri="{9D8B030D-6E8A-4147-A177-3AD203B41FA5}">
                      <a16:colId xmlns:a16="http://schemas.microsoft.com/office/drawing/2014/main" val="3169857467"/>
                    </a:ext>
                  </a:extLst>
                </a:gridCol>
                <a:gridCol w="1794468">
                  <a:extLst>
                    <a:ext uri="{9D8B030D-6E8A-4147-A177-3AD203B41FA5}">
                      <a16:colId xmlns:a16="http://schemas.microsoft.com/office/drawing/2014/main" val="526353415"/>
                    </a:ext>
                  </a:extLst>
                </a:gridCol>
              </a:tblGrid>
              <a:tr h="5747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6477346"/>
                  </a:ext>
                </a:extLst>
              </a:tr>
              <a:tr h="504302"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Подпрограмма 3 «Обеспечение условий реализации программы и прочие мероприятия»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8147200"/>
                  </a:ext>
                </a:extLst>
              </a:tr>
              <a:tr h="5747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Доля детей, привлекаемых к участию в творческих мероприятиях в общем числе детей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9818844"/>
                  </a:ext>
                </a:extLst>
              </a:tr>
              <a:tr h="874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0312960"/>
                  </a:ext>
                </a:extLst>
              </a:tr>
              <a:tr h="1041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5629558"/>
                  </a:ext>
                </a:extLst>
              </a:tr>
              <a:tr h="874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4821542"/>
                  </a:ext>
                </a:extLst>
              </a:tr>
              <a:tr h="11734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2836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9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none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8031978"/>
              </p:ext>
            </p:extLst>
          </p:nvPr>
        </p:nvGraphicFramePr>
        <p:xfrm>
          <a:off x="107504" y="908720"/>
          <a:ext cx="8712968" cy="3893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1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52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измерения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69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Подпрограмма 4 «Развитие архивного дела в городе Минусинске»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860826"/>
                  </a:ext>
                </a:extLst>
              </a:tr>
              <a:tr h="8321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Удельный вес  фондов  предприятий и учреждений,  включенных в систему автоматизированного государственного учета документов архивного фонда и других архивных документов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31187"/>
                  </a:ext>
                </a:extLst>
              </a:tr>
              <a:tr h="8321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Удельный вес  документов Архивного фонда и других архивных документов, требующих улучшения физического состояния в общем количестве документов архива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1417965"/>
                  </a:ext>
                </a:extLst>
              </a:tr>
              <a:tr h="8321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Удельный вес исполненных запросов пользователей и выданных пользователям документов в установленные сроки в общем количестве поступивших запросов</a:t>
                      </a:r>
                      <a:endParaRPr lang="ru-RU" sz="16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2349436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1067A0-EF33-406A-A8E2-53E62FBD2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" b="1761"/>
          <a:stretch/>
        </p:blipFill>
        <p:spPr>
          <a:xfrm>
            <a:off x="1979711" y="5085184"/>
            <a:ext cx="4680521" cy="16012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168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Концертный зал «Центра культурного развития»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331" y="1196752"/>
            <a:ext cx="3723669" cy="2482446"/>
          </a:xfrm>
          <a:prstGeom prst="round2DiagRect">
            <a:avLst>
              <a:gd name="adj1" fmla="val 9945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5955" y="1188873"/>
            <a:ext cx="3723669" cy="2482446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35FC431-CDEC-4D58-B011-31FD861786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331" y="4156282"/>
            <a:ext cx="3723669" cy="2094563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540FB3E-F760-4E70-9575-E284DDD44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5389" y="3954462"/>
            <a:ext cx="3584800" cy="2498203"/>
          </a:xfrm>
          <a:prstGeom prst="round2DiagRect">
            <a:avLst>
              <a:gd name="adj1" fmla="val 16667"/>
              <a:gd name="adj2" fmla="val 5000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1501FD-060E-4C56-B06F-FA6DAF4C9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440" y="3844221"/>
            <a:ext cx="3946307" cy="2491108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16824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Национальный проект «КУЛЬТУРА»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Укрепление материально-технической базы 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Детской музыкальной школы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622" y="1637168"/>
            <a:ext cx="3920273" cy="2207053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FD0B77-ECA1-4938-A035-D1EC02F964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7761" y="3356992"/>
            <a:ext cx="1807271" cy="3210162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9716BE-4444-4622-A677-AA8B97628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030304" y="1487424"/>
            <a:ext cx="2202110" cy="5007470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E317CB-83AD-4E62-AB3B-0A60AE5DEC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7447" y="1313734"/>
            <a:ext cx="3378535" cy="1902063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DB35E36-BE7E-42B3-9894-E1D88322AC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7604" y="2740694"/>
            <a:ext cx="3720860" cy="1718804"/>
          </a:xfrm>
          <a:prstGeom prst="round2DiagRect">
            <a:avLst>
              <a:gd name="adj1" fmla="val 0"/>
              <a:gd name="adj2" fmla="val 1771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59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1508</TotalTime>
  <Words>655</Words>
  <Application>Microsoft Office PowerPoint</Application>
  <PresentationFormat>Экран (4:3)</PresentationFormat>
  <Paragraphs>143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 Муниципальная программа</vt:lpstr>
      <vt:lpstr>Исполнение муниципальной программы  на 01.01.2021 составляет 99,0% </vt:lpstr>
      <vt:lpstr>Подпрограммы муниципальной программы «культура города минусинска»</vt:lpstr>
      <vt:lpstr>Показатели результативности:</vt:lpstr>
      <vt:lpstr>Показатели результативности:</vt:lpstr>
      <vt:lpstr>Показатели результативности:</vt:lpstr>
      <vt:lpstr>Показатели результативности:</vt:lpstr>
      <vt:lpstr>Концертный зал «Центра культурного развития»</vt:lpstr>
      <vt:lpstr>Национальный проект «КУЛЬТУРА» Укрепление материально-технической базы  Детской музыкальной школы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Культура Администрация</cp:lastModifiedBy>
  <cp:revision>75</cp:revision>
  <dcterms:created xsi:type="dcterms:W3CDTF">2016-04-07T09:13:19Z</dcterms:created>
  <dcterms:modified xsi:type="dcterms:W3CDTF">2021-03-03T10:26:11Z</dcterms:modified>
</cp:coreProperties>
</file>