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7" r:id="rId2"/>
    <p:sldId id="259" r:id="rId3"/>
    <p:sldId id="260" r:id="rId4"/>
    <p:sldId id="261" r:id="rId5"/>
    <p:sldId id="262" r:id="rId6"/>
    <p:sldId id="271" r:id="rId7"/>
    <p:sldId id="272" r:id="rId8"/>
    <p:sldId id="273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4" d="100"/>
          <a:sy n="64" d="100"/>
        </p:scale>
        <p:origin x="-2994" y="-10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989A2-8541-41D2-9C17-FC23A6029B2D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995E7C-882D-44E2-9BD3-F0EEA07795D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604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63CDA27-C7B6-4CE5-B93F-D38DD46714A8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hyperlink" Target="http://www.resurs.my1.ru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gorono@minusa.ru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ru-RU" sz="5400" b="1" dirty="0" smtClean="0"/>
              <a:t>Основные подходы </a:t>
            </a:r>
          </a:p>
          <a:p>
            <a:pPr algn="ctr">
              <a:defRPr/>
            </a:pPr>
            <a:r>
              <a:rPr lang="ru-RU" sz="5400" b="1" dirty="0" smtClean="0"/>
              <a:t>к формированию бюджета </a:t>
            </a:r>
          </a:p>
          <a:p>
            <a:pPr algn="ctr">
              <a:defRPr/>
            </a:pPr>
            <a:r>
              <a:rPr lang="ru-RU" sz="5400" b="1" dirty="0" smtClean="0"/>
              <a:t>на 2017 год и плановый период 2018-2019 гг.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  <p:sp>
        <p:nvSpPr>
          <p:cNvPr id="21512" name="TextBox 11"/>
          <p:cNvSpPr txBox="1">
            <a:spLocks noChangeArrowheads="1"/>
          </p:cNvSpPr>
          <p:nvPr/>
        </p:nvSpPr>
        <p:spPr bwMode="auto">
          <a:xfrm>
            <a:off x="342900" y="5562600"/>
            <a:ext cx="8591550" cy="116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ru-RU" sz="1400" b="1" dirty="0" smtClean="0"/>
              <a:t>Фролова </a:t>
            </a:r>
            <a:r>
              <a:rPr lang="ru-RU" sz="1400" b="1" smtClean="0"/>
              <a:t>Наталья Викторовна, </a:t>
            </a:r>
            <a:endParaRPr lang="ru-RU" sz="1400" b="1" dirty="0"/>
          </a:p>
          <a:p>
            <a:pPr algn="r"/>
            <a:r>
              <a:rPr lang="ru-RU" sz="1400" b="1" dirty="0"/>
              <a:t>руководитель управления образования </a:t>
            </a:r>
          </a:p>
          <a:p>
            <a:pPr algn="r"/>
            <a:r>
              <a:rPr lang="ru-RU" sz="1400" b="1" dirty="0"/>
              <a:t>администрации города Минусинска</a:t>
            </a:r>
          </a:p>
          <a:p>
            <a:pPr algn="r"/>
            <a:r>
              <a:rPr lang="en-US" sz="1400" b="1" dirty="0"/>
              <a:t>e-mail: </a:t>
            </a:r>
            <a:r>
              <a:rPr lang="en-US" sz="1400" b="1" dirty="0">
                <a:hlinkClick r:id="rId6"/>
              </a:rPr>
              <a:t>gorono@minusa.ru</a:t>
            </a:r>
            <a:r>
              <a:rPr lang="en-US" sz="1400" b="1" dirty="0"/>
              <a:t>, </a:t>
            </a:r>
            <a:endParaRPr lang="ru-RU" sz="1400" b="1" dirty="0"/>
          </a:p>
          <a:p>
            <a:pPr algn="r"/>
            <a:r>
              <a:rPr lang="en-US" sz="1400" b="1" dirty="0">
                <a:hlinkClick r:id="rId7"/>
              </a:rPr>
              <a:t>http:</a:t>
            </a:r>
            <a:r>
              <a:rPr lang="ru-RU" sz="1400" b="1" dirty="0">
                <a:hlinkClick r:id="rId7"/>
              </a:rPr>
              <a:t>//</a:t>
            </a:r>
            <a:r>
              <a:rPr lang="en-US" sz="1400" b="1" dirty="0">
                <a:hlinkClick r:id="rId7"/>
              </a:rPr>
              <a:t>www.resurs.my1.ru</a:t>
            </a:r>
            <a:r>
              <a:rPr lang="ru-RU" sz="1400" b="1" dirty="0"/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8685" y="590843"/>
            <a:ext cx="8694058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285720" y="1500175"/>
          <a:ext cx="8643998" cy="47624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9428"/>
                <a:gridCol w="1852285"/>
                <a:gridCol w="1852285"/>
              </a:tblGrid>
              <a:tr h="386481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учреждения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379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Общеобразовательные школы,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13</a:t>
                      </a: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37932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Дошкольные образовательные учреждения, </a:t>
                      </a:r>
                    </a:p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том числе структурное подразделение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Учреждения дополнительного образования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МБУ ДСОЛ «Елочка»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91849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МКУ»Центр бюджетного бухгалтерского</a:t>
                      </a:r>
                      <a:r>
                        <a:rPr lang="ru-RU" sz="18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учета</a:t>
                      </a:r>
                      <a:r>
                        <a:rPr lang="ru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11332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МКУ Ресурсно-методический центр развития и обеспечения жизнедеятельности муниципальной системы образования»</a:t>
                      </a:r>
                      <a:endParaRPr lang="ru-RU" sz="18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364533"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39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637932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Орган местного самоуправления в области образования –</a:t>
                      </a:r>
                    </a:p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Управление образования администрации города Минусинска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800" b="1" dirty="0" smtClean="0"/>
              <a:t>Сеть образовательных учреждений, подведомственных  управлению образования администрации города Минусинска</a:t>
            </a:r>
            <a:endParaRPr lang="ru-RU" sz="28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188685" y="357167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857232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Участники системы образования</a:t>
            </a:r>
            <a:endParaRPr lang="ru-RU" sz="32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714347" y="879983"/>
          <a:ext cx="7286677" cy="47579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94763"/>
                <a:gridCol w="1845957"/>
                <a:gridCol w="1845957"/>
              </a:tblGrid>
              <a:tr h="977381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Участники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2015-2016 гг. (чел.)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2016-2017 гг. (чел.)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15685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Учащиеся, в том числе:</a:t>
                      </a: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ОВЗ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специализированный класс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8 474</a:t>
                      </a:r>
                    </a:p>
                    <a:p>
                      <a:pPr algn="ctr"/>
                      <a:r>
                        <a:rPr lang="ru-RU" sz="2400" dirty="0" smtClean="0"/>
                        <a:t>159</a:t>
                      </a:r>
                    </a:p>
                    <a:p>
                      <a:pPr algn="ctr"/>
                      <a:r>
                        <a:rPr lang="ru-RU" sz="2400" dirty="0" smtClean="0"/>
                        <a:t>25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8 816</a:t>
                      </a:r>
                    </a:p>
                    <a:p>
                      <a:pPr algn="ctr"/>
                      <a:r>
                        <a:rPr lang="ru-RU" sz="2400" dirty="0" smtClean="0"/>
                        <a:t>157</a:t>
                      </a:r>
                    </a:p>
                    <a:p>
                      <a:pPr algn="ctr"/>
                      <a:r>
                        <a:rPr lang="ru-RU" sz="2400" dirty="0" smtClean="0"/>
                        <a:t>50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0089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Дошкольники, в том числе: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блоки шестилеток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4 457</a:t>
                      </a:r>
                    </a:p>
                    <a:p>
                      <a:pPr algn="ctr"/>
                      <a:r>
                        <a:rPr lang="ru-RU" sz="2400" dirty="0" smtClean="0"/>
                        <a:t>268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4</a:t>
                      </a:r>
                      <a:r>
                        <a:rPr lang="ru-RU" sz="2400" baseline="0" dirty="0" smtClean="0"/>
                        <a:t> 315</a:t>
                      </a:r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214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8988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Учащиеся учреждений дополнительного образования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3 677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dirty="0" smtClean="0"/>
                    </a:p>
                    <a:p>
                      <a:pPr algn="ctr"/>
                      <a:r>
                        <a:rPr lang="ru-RU" sz="2400" dirty="0" smtClean="0"/>
                        <a:t>3 683</a:t>
                      </a:r>
                      <a:endParaRPr lang="ru-RU" sz="2400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87899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Общая среднесписочная численность работников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2405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solidFill>
                            <a:schemeClr val="tx1"/>
                          </a:solidFill>
                        </a:rPr>
                        <a:t>2494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-71440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-500090"/>
            <a:ext cx="8229600" cy="1285884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Бюджет управления образования на 2017 год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642910" y="1397001"/>
          <a:ext cx="7500990" cy="2963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3962"/>
                <a:gridCol w="2431478"/>
                <a:gridCol w="1755550"/>
              </a:tblGrid>
              <a:tr h="792165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2545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Общий бюджет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1 023 163,3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/>
                        <a:t>1 051 041,6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150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</a:t>
                      </a:r>
                    </a:p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местный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298 952,4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314</a:t>
                      </a:r>
                      <a:r>
                        <a:rPr lang="ru-RU" sz="2400" b="1" baseline="0" dirty="0" smtClean="0">
                          <a:solidFill>
                            <a:schemeClr val="tx1"/>
                          </a:solidFill>
                        </a:rPr>
                        <a:t> 364,3</a:t>
                      </a: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9216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Субсидии, субвенции за счет средств краевого бюджета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724 210,9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400" b="1" dirty="0" smtClean="0"/>
                    </a:p>
                    <a:p>
                      <a:pPr algn="ctr"/>
                      <a:r>
                        <a:rPr lang="ru-RU" sz="2400" b="1" dirty="0" smtClean="0"/>
                        <a:t>736 677,3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/>
              <a:t>Муниципальная программа </a:t>
            </a:r>
            <a:br>
              <a:rPr lang="ru-RU" sz="2800" b="1" dirty="0" smtClean="0"/>
            </a:br>
            <a:r>
              <a:rPr lang="ru-RU" sz="2800" b="1" dirty="0" smtClean="0"/>
              <a:t>«Развитие образования г.Минусинска»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928662" y="1268761"/>
          <a:ext cx="7572428" cy="4867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71900"/>
                <a:gridCol w="2071702"/>
                <a:gridCol w="1928826"/>
              </a:tblGrid>
              <a:tr h="84796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подпрограмм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  и 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ru-RU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</a:p>
                    <a:p>
                      <a:pPr marL="342900" indent="-342900" algn="ctr">
                        <a:buFontTx/>
                        <a:buNone/>
                      </a:pP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45426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дошкольного образования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448 578,4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462 766,2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78215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Развитие общего образования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476 037,0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469 221,1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540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Развитие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дополнительного образования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42 033,6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44 417,9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62202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Мероприятия: «Одаренные дети</a:t>
                      </a: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города Минусинска на 2015-2017гг»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550,0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550,0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7917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Мероприятия: «Отдых и оздоровление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детей и молодежи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г. Минусинска»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852,1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13 585,8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3814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Подготовка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учреждений к новому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учебному году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10 313,3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13 313,3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75406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Мероприятия по программе </a:t>
                      </a:r>
                    </a:p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«Кадры города Минусинска»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137,5</a:t>
                      </a:r>
                      <a:endParaRPr lang="ru-RU" sz="2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137,5</a:t>
                      </a:r>
                      <a:endParaRPr lang="ru-RU" sz="2400" b="1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00108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1 </a:t>
            </a:r>
            <a:br>
              <a:rPr lang="ru-RU" sz="2800" b="1" dirty="0" smtClean="0"/>
            </a:br>
            <a:r>
              <a:rPr lang="ru-RU" sz="2800" b="1" dirty="0" smtClean="0"/>
              <a:t>«Развитие дошкольного образования»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1000109"/>
          <a:ext cx="8429684" cy="52405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280"/>
                <a:gridCol w="1863404"/>
              </a:tblGrid>
              <a:tr h="553719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12372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финансовое обеспечение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 муниципального задания,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 Местный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448 696,2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115 453,8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38685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Краевой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бюджет, в том числе: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основного персонала;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административного и учебно -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вспомогательного персонала;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333 242,4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239 918,7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93 323,7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3714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учреждений к новому учебному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748,5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786863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Присмотр и уход за детьми – инвалидами, детьми – сиротами и детьми,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оставшимися без попечения родителей, а также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детьми с туберкулезной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интоксикацией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endParaRPr lang="ru-RU" sz="2400" b="1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3 513,6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5371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 выплату и доставку компенсации части родительской платы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за присмотр и уход 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10 556,4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9233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1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463 514,7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4356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Подпрограмма 2 «Развитие общего образования»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357158" y="676391"/>
          <a:ext cx="8429684" cy="6069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280"/>
                <a:gridCol w="1863404"/>
              </a:tblGrid>
              <a:tr h="527404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807043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финансовое обеспечение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 муниципального задания,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 том числе: Местный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461 331,3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89 323,8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85290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Краевой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бюджет, в том числе: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endParaRPr lang="ru-RU" sz="1600" baseline="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основного персонала;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обеспечение деятельности административного и учебно -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вспомогательного персонала.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питания обучающихся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372 007,5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288 163,2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63 539,9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20 304,4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48357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учреждений к новому учебному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году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12 564,7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791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Оплаты стоимости набора продуктов питания или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готовых блюд и их транспортировка (пришкольные лагеря)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4 734,5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7919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Софинансирование на проведение капитального ремонта зданий,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находящихся в аварийном состоянии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989,7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48357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Приобретение учебников для образовательных организаций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6 550,1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7919">
                <a:tc>
                  <a:txBody>
                    <a:bodyPr/>
                    <a:lstStyle/>
                    <a:p>
                      <a:pPr marL="342900" indent="-342900" algn="l" defTabSz="914400" rtl="0" eaLnBrk="1" latinLnBrk="0" hangingPunct="1">
                        <a:buFontTx/>
                        <a:buNone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Выполнение работ по инструментальному обследованию и оценки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технического состояния строительных конструкций здания</a:t>
                      </a:r>
                      <a:endParaRPr lang="ru-RU" sz="16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350,0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13044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486 520,3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14282" y="357166"/>
            <a:ext cx="869405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just">
              <a:defRPr/>
            </a:pPr>
            <a:r>
              <a:rPr lang="ru-RU" sz="3200" b="1" dirty="0"/>
              <a:t>       </a:t>
            </a: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85728"/>
            <a:ext cx="8229600" cy="428628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/>
              <a:t>Подпрограмма 3</a:t>
            </a:r>
            <a:br>
              <a:rPr lang="ru-RU" sz="2800" b="1" dirty="0" smtClean="0"/>
            </a:br>
            <a:r>
              <a:rPr lang="ru-RU" sz="2800" b="1" dirty="0" smtClean="0"/>
              <a:t> «Развитие дополнительного образования»</a:t>
            </a:r>
            <a:endParaRPr lang="ru-RU" sz="28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596" y="1028082"/>
          <a:ext cx="8429684" cy="56240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66280"/>
                <a:gridCol w="1863404"/>
              </a:tblGrid>
              <a:tr h="664039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Наименование 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</a:rPr>
                        <a:t>мероприятий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2017 </a:t>
                      </a:r>
                    </a:p>
                    <a:p>
                      <a:pPr marL="342900" marR="0" indent="-34290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</a:rPr>
                        <a:t>(тыс.руб.)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58475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Расходы на финансовое обеспечение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выполнения муниципального задания, в том числе: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/>
                        <a:t>50 995,9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953726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Реализация дополнительных общеобразовательных общеразвивающих 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программ;</a:t>
                      </a:r>
                    </a:p>
                    <a:p>
                      <a:pPr marL="342900" indent="-342900">
                        <a:buFontTx/>
                        <a:buNone/>
                      </a:pP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отдыха, оздоровления и занятости детей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40 241,1</a:t>
                      </a:r>
                    </a:p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10 754,8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566987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Выплаты врачам, медицинским сестрам диетическим, шеф-поварам, старшим воспитателям в загородных оздоровительных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лагерях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420,1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83378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Подготовка к открытию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летнего сезона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1 000,0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9370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лагерей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дневного пребывания в летний период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330,0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4762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Организация палаточных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лагерей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522,2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4829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Поддержка одаренных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и талантливых детей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550,0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4762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 по подпрограмме 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dirty="0" smtClean="0">
                          <a:solidFill>
                            <a:schemeClr val="tx1"/>
                          </a:solidFill>
                        </a:rPr>
                        <a:t>53 818,2</a:t>
                      </a:r>
                      <a:endParaRPr lang="ru-RU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493701">
                <a:tc>
                  <a:txBody>
                    <a:bodyPr/>
                    <a:lstStyle/>
                    <a:p>
                      <a:pPr marL="342900" indent="-342900">
                        <a:buFontTx/>
                        <a:buNone/>
                      </a:pPr>
                      <a:r>
                        <a:rPr lang="ru-RU" sz="16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Кроме того по ГРБС отдел культуры</a:t>
                      </a:r>
                      <a:r>
                        <a:rPr lang="ru-RU" sz="1600" b="0" i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администрации города Минусинска</a:t>
                      </a:r>
                      <a:endParaRPr lang="ru-RU" sz="1600" b="0" i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ctr">
                        <a:buFontTx/>
                        <a:buNone/>
                      </a:pPr>
                      <a:r>
                        <a:rPr lang="ru-RU" sz="2400" b="1" i="0" dirty="0" smtClean="0">
                          <a:solidFill>
                            <a:schemeClr val="tx1"/>
                          </a:solidFill>
                        </a:rPr>
                        <a:t>250,0</a:t>
                      </a:r>
                      <a:endParaRPr lang="ru-RU" sz="2400" b="1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абаканская"/>
          <p:cNvPicPr>
            <a:picLocks noChangeAspect="1" noChangeArrowheads="1"/>
          </p:cNvPicPr>
          <p:nvPr/>
        </p:nvPicPr>
        <p:blipFill>
          <a:blip r:embed="rId2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 fontScale="90000"/>
          </a:bodyPr>
          <a:lstStyle/>
          <a:p>
            <a:r>
              <a:rPr lang="ru-RU" sz="3200" b="1" dirty="0" smtClean="0"/>
              <a:t>Стратегия развития системы образования города Минусинска </a:t>
            </a:r>
            <a:endParaRPr lang="ru-RU" sz="3200" b="1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214282" y="1142984"/>
          <a:ext cx="8643998" cy="53402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54"/>
                <a:gridCol w="6286544"/>
              </a:tblGrid>
              <a:tr h="550378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Направления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solidFill>
                            <a:schemeClr val="tx1"/>
                          </a:solidFill>
                        </a:rPr>
                        <a:t>Пути решения</a:t>
                      </a:r>
                      <a:endParaRPr lang="ru-RU" sz="2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5">
                        <a:lumMod val="75000"/>
                      </a:schemeClr>
                    </a:solidFill>
                  </a:tcPr>
                </a:tc>
              </a:tr>
              <a:tr h="1966301">
                <a:tc>
                  <a:txBody>
                    <a:bodyPr/>
                    <a:lstStyle/>
                    <a:p>
                      <a:r>
                        <a:rPr lang="ru-RU" dirty="0" smtClean="0"/>
                        <a:t>Качество</a:t>
                      </a:r>
                      <a:r>
                        <a:rPr lang="ru-RU" baseline="0" dirty="0" smtClean="0"/>
                        <a:t> и доступность образования.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Внедрение</a:t>
                      </a:r>
                      <a:r>
                        <a:rPr lang="ru-RU" baseline="0" dirty="0" smtClean="0"/>
                        <a:t> ФГОС дошкольного образования,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dirty="0" smtClean="0"/>
                        <a:t>Создание</a:t>
                      </a:r>
                      <a:r>
                        <a:rPr lang="ru-RU" baseline="0" dirty="0" smtClean="0"/>
                        <a:t> дополнительных мест в системе дошкольного образования.</a:t>
                      </a:r>
                      <a:endParaRPr lang="ru-RU" dirty="0"/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Реализация проекта «Управление качеством образования»,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Внедрение ФГОС общего образования.</a:t>
                      </a:r>
                    </a:p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 Модернизация</a:t>
                      </a:r>
                      <a:r>
                        <a:rPr lang="ru-RU" baseline="0" dirty="0" smtClean="0"/>
                        <a:t> системы здоровьесбережения и летнего отдыха.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24155">
                <a:tc>
                  <a:txBody>
                    <a:bodyPr/>
                    <a:lstStyle/>
                    <a:p>
                      <a:r>
                        <a:rPr lang="ru-RU" dirty="0" smtClean="0"/>
                        <a:t>Развитие инклюзивного образования</a:t>
                      </a:r>
                    </a:p>
                    <a:p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itchFamily="34" charset="0"/>
                        <a:buChar char="•"/>
                      </a:pPr>
                      <a:r>
                        <a:rPr lang="ru-RU" dirty="0" smtClean="0"/>
                        <a:t>Реализация</a:t>
                      </a:r>
                      <a:r>
                        <a:rPr lang="ru-RU" baseline="0" dirty="0" smtClean="0"/>
                        <a:t> государственной программы «Доступная среда»,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baseline="0" dirty="0" smtClean="0"/>
                        <a:t>Организация пилотных и стажировочных площадок по инклюзивному образованию,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baseline="0" dirty="0" smtClean="0"/>
                        <a:t>Организация универсальной безбарьерной среды.</a:t>
                      </a:r>
                      <a:endParaRPr lang="ru-RU" dirty="0"/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5540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Реализация К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онцепции развития дополнительного образования детей на период  до 2020 года.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Улучшение материально-технической базы, развитие инфраструктуры дополнительного образования детей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Интеграция основного</a:t>
                      </a:r>
                      <a:r>
                        <a:rPr lang="ru-RU" sz="1800" b="0" i="0" u="none" strike="noStrike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</a:t>
                      </a: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дополнительного  образования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ru-RU" sz="1800" b="0" i="0" u="none" strike="noStrike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эффективной межведомственной системы управления</a:t>
                      </a: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абаканская"/>
          <p:cNvPicPr>
            <a:picLocks noChangeAspect="1" noChangeArrowheads="1"/>
          </p:cNvPicPr>
          <p:nvPr/>
        </p:nvPicPr>
        <p:blipFill>
          <a:blip r:embed="rId3" cstate="print">
            <a:lum bright="60000" contrast="-1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Rectangle 5"/>
          <p:cNvSpPr>
            <a:spLocks noChangeArrowheads="1"/>
          </p:cNvSpPr>
          <p:nvPr/>
        </p:nvSpPr>
        <p:spPr bwMode="auto">
          <a:xfrm>
            <a:off x="19050" y="565150"/>
            <a:ext cx="6553200" cy="254000"/>
          </a:xfrm>
          <a:prstGeom prst="rect">
            <a:avLst/>
          </a:prstGeom>
          <a:solidFill>
            <a:srgbClr val="FFCC00"/>
          </a:solidFill>
          <a:ln w="9525">
            <a:solidFill>
              <a:srgbClr val="FFCC00"/>
            </a:solidFill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2" name="Группа 11"/>
          <p:cNvGrpSpPr>
            <a:grpSpLocks/>
          </p:cNvGrpSpPr>
          <p:nvPr/>
        </p:nvGrpSpPr>
        <p:grpSpPr bwMode="auto">
          <a:xfrm>
            <a:off x="6610350" y="0"/>
            <a:ext cx="2533650" cy="1862138"/>
            <a:chOff x="6629400" y="0"/>
            <a:chExt cx="2514600" cy="1862138"/>
          </a:xfrm>
        </p:grpSpPr>
        <p:pic>
          <p:nvPicPr>
            <p:cNvPr id="21513" name="Picture 4" descr="2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629400" y="0"/>
              <a:ext cx="2514600" cy="1862138"/>
            </a:xfrm>
            <a:prstGeom prst="rect">
              <a:avLst/>
            </a:prstGeom>
            <a:blipFill dpi="0" rotWithShape="1">
              <a:blip r:embed="rId4" cstate="print">
                <a:alphaModFix amt="27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6"/>
            <p:cNvGrpSpPr>
              <a:grpSpLocks/>
            </p:cNvGrpSpPr>
            <p:nvPr/>
          </p:nvGrpSpPr>
          <p:grpSpPr bwMode="auto">
            <a:xfrm>
              <a:off x="6629400" y="0"/>
              <a:ext cx="914400" cy="1143000"/>
              <a:chOff x="4368" y="1872"/>
              <a:chExt cx="256" cy="384"/>
            </a:xfrm>
          </p:grpSpPr>
          <p:sp>
            <p:nvSpPr>
              <p:cNvPr id="21515" name="Rectangle 7"/>
              <p:cNvSpPr>
                <a:spLocks noChangeArrowheads="1"/>
              </p:cNvSpPr>
              <p:nvPr/>
            </p:nvSpPr>
            <p:spPr bwMode="auto">
              <a:xfrm>
                <a:off x="4368" y="1872"/>
                <a:ext cx="256" cy="384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rgbClr val="FFCC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  <p:pic>
            <p:nvPicPr>
              <p:cNvPr id="21516" name="Picture 8" descr="герб Минусинска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4416" y="1920"/>
                <a:ext cx="158" cy="2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053" name="Rectangle 10"/>
          <p:cNvSpPr>
            <a:spLocks noChangeArrowheads="1"/>
          </p:cNvSpPr>
          <p:nvPr/>
        </p:nvSpPr>
        <p:spPr bwMode="auto">
          <a:xfrm>
            <a:off x="247650" y="2165350"/>
            <a:ext cx="853440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5400" b="1" dirty="0" smtClean="0"/>
          </a:p>
          <a:p>
            <a:pPr algn="ctr">
              <a:defRPr/>
            </a:pPr>
            <a:r>
              <a:rPr lang="ru-RU" sz="5400" b="1" dirty="0" smtClean="0"/>
              <a:t>Спасибо за внимание</a:t>
            </a:r>
            <a:endParaRPr lang="ru-RU" sz="5400" b="1" dirty="0">
              <a:effectLst>
                <a:outerShdw blurRad="38100" dist="38100" dir="2700000" algn="tl">
                  <a:srgbClr val="C0C0C0"/>
                </a:outerShdw>
              </a:effectLst>
              <a:latin typeface="Bookman Old Style" pitchFamily="18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-476250" y="381000"/>
            <a:ext cx="470535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endParaRPr lang="ru-RU" sz="32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-990085" y="133351"/>
            <a:ext cx="4800086" cy="4001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ln/>
                <a:solidFill>
                  <a:schemeClr val="accent1">
                    <a:lumMod val="75000"/>
                  </a:schemeClr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Arial Black" pitchFamily="34" charset="0"/>
              </a:rPr>
              <a:t>город Минусинск</a:t>
            </a:r>
            <a:endParaRPr lang="ru-RU" sz="2000" b="1" cap="all" dirty="0">
              <a:ln/>
              <a:solidFill>
                <a:schemeClr val="accent1">
                  <a:lumMod val="75000"/>
                </a:schemeClr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+mn-l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</TotalTime>
  <Words>751</Words>
  <Application>Microsoft Office PowerPoint</Application>
  <PresentationFormat>Экран (4:3)</PresentationFormat>
  <Paragraphs>237</Paragraphs>
  <Slides>10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Сеть образовательных учреждений, подведомственных  управлению образования администрации города Минусинска</vt:lpstr>
      <vt:lpstr>Участники системы образования</vt:lpstr>
      <vt:lpstr>Бюджет управления образования на 2017 год</vt:lpstr>
      <vt:lpstr>Муниципальная программа  «Развитие образования г.Минусинска»</vt:lpstr>
      <vt:lpstr>Подпрограмма 1  «Развитие дошкольного образования»</vt:lpstr>
      <vt:lpstr>Подпрограмма 2 «Развитие общего образования»</vt:lpstr>
      <vt:lpstr>Подпрограмма 3  «Развитие дополнительного образования»</vt:lpstr>
      <vt:lpstr>Стратегия развития системы образования города Минусинска 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Викторовна</dc:creator>
  <cp:lastModifiedBy>Ирина</cp:lastModifiedBy>
  <cp:revision>176</cp:revision>
  <dcterms:modified xsi:type="dcterms:W3CDTF">2016-11-27T07:55:39Z</dcterms:modified>
</cp:coreProperties>
</file>