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4" autoAdjust="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9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224135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Управление муниципальными финансами</a:t>
            </a:r>
            <a:endParaRPr lang="ru-RU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700808"/>
            <a:ext cx="8358246" cy="4657150"/>
          </a:xfrm>
          <a:solidFill>
            <a:schemeClr val="accent4">
              <a:lumMod val="20000"/>
              <a:lumOff val="80000"/>
              <a:alpha val="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По муниципальной программе муниципального образования город Минусинск «Управление муниципальными финансами»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расходы исполнены в сумме </a:t>
            </a:r>
            <a:r>
              <a:rPr lang="ru-RU" dirty="0" smtClean="0">
                <a:solidFill>
                  <a:srgbClr val="0070C0"/>
                </a:solidFill>
              </a:rPr>
              <a:t>29 490,54тыс</a:t>
            </a:r>
            <a:r>
              <a:rPr lang="ru-RU" dirty="0" smtClean="0">
                <a:solidFill>
                  <a:srgbClr val="0070C0"/>
                </a:solidFill>
              </a:rPr>
              <a:t>. рублей или </a:t>
            </a:r>
            <a:r>
              <a:rPr lang="ru-RU" dirty="0" smtClean="0">
                <a:solidFill>
                  <a:srgbClr val="0070C0"/>
                </a:solidFill>
              </a:rPr>
              <a:t>99,7% </a:t>
            </a:r>
            <a:r>
              <a:rPr lang="ru-RU" dirty="0" smtClean="0">
                <a:solidFill>
                  <a:srgbClr val="0070C0"/>
                </a:solidFill>
              </a:rPr>
              <a:t>от уточненной бюджетной росписи </a:t>
            </a:r>
            <a:r>
              <a:rPr lang="ru-RU" dirty="0" smtClean="0">
                <a:solidFill>
                  <a:srgbClr val="0070C0"/>
                </a:solidFill>
              </a:rPr>
              <a:t>(29 584,93 тыс</a:t>
            </a:r>
            <a:r>
              <a:rPr lang="ru-RU" dirty="0" smtClean="0">
                <a:solidFill>
                  <a:srgbClr val="0070C0"/>
                </a:solidFill>
              </a:rPr>
              <a:t>. рублей</a:t>
            </a:r>
            <a:r>
              <a:rPr lang="ru-RU" dirty="0" smtClean="0">
                <a:solidFill>
                  <a:srgbClr val="0070C0"/>
                </a:solidFill>
              </a:rPr>
              <a:t>)</a:t>
            </a:r>
            <a:endParaRPr lang="ru-RU" dirty="0" smtClean="0">
              <a:solidFill>
                <a:srgbClr val="0070C0"/>
              </a:solidFill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699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Бюджетные ассигнования на реализацию Программы распределены следующим образом: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440"/>
                <a:gridCol w="2417400"/>
                <a:gridCol w="1645920"/>
                <a:gridCol w="822960"/>
                <a:gridCol w="822960"/>
                <a:gridCol w="1645920"/>
              </a:tblGrid>
              <a:tr h="46064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ГРБС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Раздел, подраздел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Объем бюджетных ассигнований (тыс. рублей)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исполнения</a:t>
                      </a:r>
                      <a:endParaRPr lang="ru-RU" dirty="0"/>
                    </a:p>
                  </a:txBody>
                  <a:tcPr/>
                </a:tc>
              </a:tr>
              <a:tr h="2133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2016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33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факт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Финансовое управление администрации города Минусинска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01 06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710,14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8 615,74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98,9%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МКУ «Управление муниципальных закупок»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01 13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923,29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3 923,29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МКУ «Централизованная бухгалтерия»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01 13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16 951,51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16 951,51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Всего: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29 584,93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29 490,54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99,7%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/>
              <a:t>При реализации данной подпрограммы были достигнуты следующие результаты:</a:t>
            </a:r>
            <a:endParaRPr lang="ru-RU" sz="3200" b="1" i="1" dirty="0"/>
          </a:p>
        </p:txBody>
      </p:sp>
      <p:pic>
        <p:nvPicPr>
          <p:cNvPr id="5" name="Содержимое 4" descr="1449057152general_pages_02_December_2015_i18464_prinyat_budjet_saratovskoi_oblasti_na_2016_god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060848"/>
            <a:ext cx="1837354" cy="1224136"/>
          </a:xfrm>
        </p:spPr>
      </p:pic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2700338" y="1628775"/>
          <a:ext cx="5986464" cy="458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1742"/>
                <a:gridCol w="1008112"/>
                <a:gridCol w="1224136"/>
                <a:gridCol w="1162474"/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доля расходов городского бюджета, формируемых в рамках муниципальных программ муниципального образования город Минусинск 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не менее 95%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97,1%</a:t>
                      </a:r>
                      <a:endParaRPr lang="ru-RU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исполнения расходных обязательств муниципального образования город Минусинск  (без безвозмездных поступлений)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не менее 95%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98,5%</a:t>
                      </a:r>
                      <a:endParaRPr lang="ru-RU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Arial"/>
                        </a:rPr>
                        <a:t>доля органов местного самоуправления и главных распорядителей бюджетных средств, обеспеченных возможностью работы в информационных системах планирования и исполнения городского бюджета</a:t>
                      </a:r>
                      <a:endParaRPr lang="ru-RU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6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903" y="3501009"/>
            <a:ext cx="1869489" cy="1247358"/>
          </a:xfrm>
          <a:prstGeom prst="rect">
            <a:avLst/>
          </a:prstGeom>
        </p:spPr>
      </p:pic>
      <p:pic>
        <p:nvPicPr>
          <p:cNvPr id="7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5" y="4869160"/>
            <a:ext cx="1901668" cy="122413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88331" y="27406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 реализации данной подпрограммы были достигнуты следующие результаты: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8675" y="2060277"/>
            <a:ext cx="1837354" cy="1224136"/>
          </a:xfrm>
          <a:prstGeom prst="rect">
            <a:avLst/>
          </a:prstGeom>
        </p:spPr>
      </p:pic>
      <p:graphicFrame>
        <p:nvGraphicFramePr>
          <p:cNvPr id="11" name="Содержимое 7"/>
          <p:cNvGraphicFramePr>
            <a:graphicFrameLocks/>
          </p:cNvGraphicFramePr>
          <p:nvPr/>
        </p:nvGraphicFramePr>
        <p:xfrm>
          <a:off x="2731469" y="1628204"/>
          <a:ext cx="5986464" cy="458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1742"/>
                <a:gridCol w="1008112"/>
                <a:gridCol w="1224136"/>
                <a:gridCol w="1162474"/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доля расходов городского бюджета, формируемых в рамках муниципальных программ муниципального образования город Минусинск 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не менее 95%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97,1%</a:t>
                      </a:r>
                      <a:endParaRPr lang="ru-RU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исполнения расходных обязательств муниципального образования город Минусинск  (без безвозмездных поступлений)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не менее 95%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98,5%</a:t>
                      </a:r>
                      <a:endParaRPr lang="ru-RU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Arial"/>
                        </a:rPr>
                        <a:t>доля органов местного самоуправления и главных распорядителей бюджетных средств, обеспеченных возможностью работы в информационных системах планирования и исполнения городского бюджета</a:t>
                      </a:r>
                      <a:endParaRPr lang="ru-RU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12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3500438"/>
            <a:ext cx="1869489" cy="12473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60648"/>
            <a:ext cx="2170583" cy="648072"/>
          </a:xfrm>
        </p:spPr>
        <p:txBody>
          <a:bodyPr/>
          <a:lstStyle/>
          <a:p>
            <a:r>
              <a:rPr lang="ru-RU" dirty="0" smtClean="0"/>
              <a:t>                                     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771800" y="260648"/>
          <a:ext cx="6243288" cy="5805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376"/>
                <a:gridCol w="1008112"/>
                <a:gridCol w="925400"/>
                <a:gridCol w="925400"/>
              </a:tblGrid>
              <a:tr h="37153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15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29134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Arial"/>
                        </a:rPr>
                        <a:t>доля полученных заключений Экспертного совета, осуществляющего проведение публичной независимой экспертизы проектов Решений Минусинского городского Совета депутатов в области бюджетной и налоговой политики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</a:tr>
              <a:tr h="1368152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Arial"/>
                        </a:rPr>
                        <a:t>доля рассмотренных на общественном совете при финансовом управлении проектов нормативных правовых актов, касающихся принятия городского бюджета, внесения в него изменений, а также утверждения отчета об его исполнении, подготавливаемых финансовым управлением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</a:tr>
              <a:tr h="549672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доля муниципальных казенных учреждений, которым доводится муниципальное задание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88%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88%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</a:tr>
              <a:tr h="732896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соотношение количества фактически проведенных контрольных мероприятий к количеству запланированных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</a:tr>
              <a:tr h="1282568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Отсутствие в городском бюджете просроченной кредиторской задолженности по выплате заработной платы с начислениями работникам бюджетной сферы и по исполнению обязательств перед гражданами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тыс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руб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3" y="260648"/>
            <a:ext cx="2160241" cy="5865515"/>
          </a:xfrm>
        </p:spPr>
        <p:txBody>
          <a:bodyPr/>
          <a:lstStyle/>
          <a:p>
            <a:r>
              <a:rPr lang="ru-RU" dirty="0" smtClean="0"/>
              <a:t>                         </a:t>
            </a:r>
            <a:endParaRPr lang="ru-RU" dirty="0"/>
          </a:p>
        </p:txBody>
      </p:sp>
      <p:pic>
        <p:nvPicPr>
          <p:cNvPr id="17411" name="Picture 3" descr="C:\Users\User\Desktop\619252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2160239" cy="1620179"/>
          </a:xfrm>
          <a:prstGeom prst="rect">
            <a:avLst/>
          </a:prstGeom>
          <a:noFill/>
        </p:spPr>
      </p:pic>
      <p:pic>
        <p:nvPicPr>
          <p:cNvPr id="17412" name="Picture 4" descr="C:\Users\User\Desktop\3899dfe821816fbcb3db3e3b23f81585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564904"/>
            <a:ext cx="2088232" cy="1370457"/>
          </a:xfrm>
          <a:prstGeom prst="rect">
            <a:avLst/>
          </a:prstGeom>
          <a:noFill/>
        </p:spPr>
      </p:pic>
      <p:pic>
        <p:nvPicPr>
          <p:cNvPr id="17413" name="Picture 5" descr="C:\Users\User\Desktop\krasnoyarskie-kommunisty-ostavili-minusinsk-bez-perspekti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581128"/>
            <a:ext cx="2078004" cy="15585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402</Words>
  <Application>Microsoft Office PowerPoint</Application>
  <PresentationFormat>Экран (4:3)</PresentationFormat>
  <Paragraphs>101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Управление муниципальными финансами</vt:lpstr>
      <vt:lpstr> Бюджетные ассигнования на реализацию Программы распределены следующим образом: </vt:lpstr>
      <vt:lpstr>При реализации данной подпрограммы были достигнуты следующие результаты:</vt:lpstr>
      <vt:lpstr>                      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муниципальными финансами</dc:title>
  <dc:creator>User</dc:creator>
  <cp:lastModifiedBy>nata</cp:lastModifiedBy>
  <cp:revision>12</cp:revision>
  <dcterms:created xsi:type="dcterms:W3CDTF">2016-03-25T08:02:32Z</dcterms:created>
  <dcterms:modified xsi:type="dcterms:W3CDTF">2017-02-07T05:12:22Z</dcterms:modified>
</cp:coreProperties>
</file>