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797" y="2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2017 год 
53381,55 тыс.рублей</c:v>
                </c:pt>
                <c:pt idx="1">
                  <c:v>факт исполнения на 01.01.2018 г.
53378,17 тыс.рублей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53381.55</c:v>
                </c:pt>
                <c:pt idx="1">
                  <c:v>53378.17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009344"/>
        <c:axId val="20010880"/>
        <c:axId val="0"/>
      </c:bar3DChart>
      <c:catAx>
        <c:axId val="20009344"/>
        <c:scaling>
          <c:orientation val="minMax"/>
        </c:scaling>
        <c:delete val="0"/>
        <c:axPos val="b"/>
        <c:majorTickMark val="out"/>
        <c:minorTickMark val="none"/>
        <c:tickLblPos val="nextTo"/>
        <c:crossAx val="20010880"/>
        <c:crosses val="autoZero"/>
        <c:auto val="1"/>
        <c:lblAlgn val="ctr"/>
        <c:lblOffset val="100"/>
        <c:noMultiLvlLbl val="0"/>
      </c:catAx>
      <c:valAx>
        <c:axId val="200108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0009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92696"/>
            <a:ext cx="7738056" cy="12961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МУНИЦИПАЛЬНАЯ ПРОГРАММА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207920" cy="2592288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endParaRPr lang="ru-RU" sz="3600" b="1" dirty="0" smtClean="0"/>
          </a:p>
          <a:p>
            <a:r>
              <a:rPr lang="ru-RU" sz="3600" b="1" dirty="0" smtClean="0"/>
              <a:t> </a:t>
            </a:r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«Физическая культура и спорт </a:t>
            </a:r>
          </a:p>
          <a:p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в муниципальном образовании </a:t>
            </a:r>
          </a:p>
          <a:p>
            <a:r>
              <a:rPr lang="ru-RU" sz="3600" b="1" i="1" dirty="0" smtClean="0">
                <a:solidFill>
                  <a:schemeClr val="accent3">
                    <a:lumMod val="75000"/>
                  </a:schemeClr>
                </a:solidFill>
              </a:rPr>
              <a:t>город Минусинск»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987824" y="5085184"/>
            <a:ext cx="2520280" cy="155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admin\Desktop\IMG_49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32" y="3717032"/>
            <a:ext cx="2664296" cy="177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lTmbSzScBC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10396"/>
            <a:ext cx="2776779" cy="183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8344" y="3933056"/>
            <a:ext cx="8183880" cy="995560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48680"/>
            <a:ext cx="7776864" cy="3384376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chemeClr val="bg2">
                    <a:lumMod val="25000"/>
                  </a:schemeClr>
                </a:solidFill>
              </a:rPr>
              <a:t>ПЕРЕЧЕНЬ ПОДПРОГРАММ МУНИЦИПАЛЬНОЙ ПРОГРАММЫ</a:t>
            </a:r>
          </a:p>
          <a:p>
            <a:endParaRPr lang="ru-RU" b="1" i="1" u="sng" dirty="0">
              <a:solidFill>
                <a:srgbClr val="FFFF00"/>
              </a:solidFill>
            </a:endParaRPr>
          </a:p>
          <a:p>
            <a:r>
              <a:rPr lang="ru-RU" b="1" i="1" u="sng" dirty="0" smtClean="0">
                <a:solidFill>
                  <a:srgbClr val="FFFF00"/>
                </a:solidFill>
              </a:rPr>
              <a:t>подпрограмма 1</a:t>
            </a:r>
            <a:r>
              <a:rPr lang="ru-RU" dirty="0" smtClean="0"/>
              <a:t> </a:t>
            </a:r>
            <a:r>
              <a:rPr lang="ru-RU" b="1" dirty="0" smtClean="0"/>
              <a:t>«Развитие массовой физической культуры и спорта»;</a:t>
            </a:r>
          </a:p>
          <a:p>
            <a:r>
              <a:rPr lang="ru-RU" b="1" i="1" u="sng" dirty="0" smtClean="0">
                <a:solidFill>
                  <a:srgbClr val="FFFF00"/>
                </a:solidFill>
              </a:rPr>
              <a:t>подпрограмма 2</a:t>
            </a:r>
            <a:r>
              <a:rPr lang="ru-RU" b="1" dirty="0" smtClean="0"/>
              <a:t> «Развитие системы подготовки спортивного резерва»;</a:t>
            </a:r>
          </a:p>
          <a:p>
            <a:r>
              <a:rPr lang="ru-RU" b="1" i="1" u="sng" dirty="0" smtClean="0">
                <a:solidFill>
                  <a:srgbClr val="FFFF00"/>
                </a:solidFill>
              </a:rPr>
              <a:t>подпрограмма 3</a:t>
            </a:r>
            <a:r>
              <a:rPr lang="ru-RU" b="1" dirty="0" smtClean="0"/>
              <a:t> «Выполнение муниципальных функций в установленной форме»</a:t>
            </a:r>
          </a:p>
          <a:p>
            <a:endParaRPr lang="ru-RU" dirty="0"/>
          </a:p>
        </p:txBody>
      </p:sp>
      <p:pic>
        <p:nvPicPr>
          <p:cNvPr id="2050" name="Picture 2" descr="C:\Users\admin\Desktop\kV7gUzTCAv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01008"/>
            <a:ext cx="3898900" cy="258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GS35-01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76682"/>
            <a:ext cx="209779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692696"/>
            <a:ext cx="8223448" cy="4680520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ЦЕЛИ   МУНИЦИПАЛЬНОЙ   ПРОГРАММЫ:</a:t>
            </a:r>
            <a:endParaRPr lang="ru-RU" b="1" u="sng" dirty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admin\Desktop\fVqgSlbgRl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77072"/>
            <a:ext cx="3191471" cy="212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3838848" cy="254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548680"/>
            <a:ext cx="8208912" cy="417646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ru-RU" b="1" dirty="0" smtClean="0"/>
          </a:p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ЗАДАЧИ МУНИЦИПАЛЬНОЙ ПРОГРАММЫ</a:t>
            </a:r>
          </a:p>
          <a:p>
            <a:pPr algn="ctr">
              <a:buFont typeface="Wingdings" pitchFamily="2" charset="2"/>
              <a:buChar char="Ø"/>
            </a:pPr>
            <a:endParaRPr lang="ru-RU" u="sng" dirty="0"/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развитие массовой физической культуры и спорта, проведение спортивных мероприятий;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разработка и реализация комплекса мер по пропаганде физической культуры и спорта как важнейшей составляющей здорового образа жизни; 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формирование системы подготовки спортивного резерва;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совершенствование финансового обеспечения физкультурно-спортивной деятельности;</a:t>
            </a:r>
          </a:p>
          <a:p>
            <a:pPr>
              <a:buFont typeface="Wingdings" pitchFamily="2" charset="2"/>
              <a:buChar char="Ø"/>
            </a:pPr>
            <a:r>
              <a:rPr lang="ru-RU" b="1" dirty="0" smtClean="0"/>
              <a:t>укрепление материально-технической </a:t>
            </a:r>
          </a:p>
          <a:p>
            <a:r>
              <a:rPr lang="ru-RU" b="1" dirty="0" smtClean="0"/>
              <a:t>спортивной базы для занятий</a:t>
            </a:r>
          </a:p>
          <a:p>
            <a:r>
              <a:rPr lang="ru-RU" b="1" dirty="0" smtClean="0"/>
              <a:t>физической культурой и спортом</a:t>
            </a:r>
            <a:endParaRPr lang="ru-RU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098" name="Picture 2" descr="C:\Users\admin\Desktop\13340333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933056"/>
            <a:ext cx="1872208" cy="249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123256"/>
              </p:ext>
            </p:extLst>
          </p:nvPr>
        </p:nvGraphicFramePr>
        <p:xfrm>
          <a:off x="323527" y="1739268"/>
          <a:ext cx="8177562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59"/>
                <a:gridCol w="1428760"/>
                <a:gridCol w="2758972"/>
                <a:gridCol w="2244818"/>
                <a:gridCol w="1282753"/>
              </a:tblGrid>
              <a:tr h="520518">
                <a:tc rowSpan="2">
                  <a:txBody>
                    <a:bodyPr/>
                    <a:lstStyle/>
                    <a:p>
                      <a:r>
                        <a:rPr lang="ru-RU" sz="1000" dirty="0" smtClean="0"/>
                        <a:t>№ </a:t>
                      </a:r>
                      <a:r>
                        <a:rPr lang="ru-RU" sz="1000" dirty="0" err="1" smtClean="0"/>
                        <a:t>п</a:t>
                      </a:r>
                      <a:r>
                        <a:rPr lang="ru-RU" sz="1000" dirty="0" smtClean="0"/>
                        <a:t>/</a:t>
                      </a:r>
                      <a:r>
                        <a:rPr lang="ru-RU" sz="1000" dirty="0" err="1" smtClean="0"/>
                        <a:t>п</a:t>
                      </a:r>
                      <a:endParaRPr lang="ru-RU" sz="10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Статус (муниципальная программа, подпрограмма)</a:t>
                      </a:r>
                      <a:endParaRPr lang="ru-RU" sz="10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 программы, подпрограммы</a:t>
                      </a:r>
                      <a:endParaRPr lang="ru-RU" sz="10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000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000" dirty="0"/>
                    </a:p>
                  </a:txBody>
                  <a:tcPr marL="90928" marR="90928"/>
                </a:tc>
              </a:tr>
              <a:tr h="26780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381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 «Физическая культура и спорт в муниципальном образовании город Минусинск»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расходные обязательства по программе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53378,17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214314"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r>
                        <a:rPr kumimoji="0"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 </a:t>
                      </a:r>
                      <a:endParaRPr 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</a:tr>
              <a:tr h="476714"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endParaRPr lang="ru-RU" sz="1100" b="1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53378,17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476672"/>
            <a:ext cx="79928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b="1" i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>Приложение 2</a:t>
            </a:r>
            <a: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/>
            </a:r>
            <a:b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>к муниципальной программе</a:t>
            </a:r>
            <a:b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</a:br>
            <a: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  <a:t> «Физическая культура и спорт в муниципальном образовании город Минусинск»</a:t>
            </a:r>
            <a:br>
              <a:rPr lang="ru-RU" b="1" dirty="0">
                <a:solidFill>
                  <a:srgbClr val="F07F09">
                    <a:tint val="88000"/>
                    <a:satMod val="150000"/>
                  </a:srgb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ea typeface="+mj-ea"/>
                <a:cs typeface="+mj-cs"/>
              </a:rPr>
            </a:br>
            <a:endParaRPr lang="ru-RU" b="1" dirty="0">
              <a:solidFill>
                <a:srgbClr val="F07F09">
                  <a:tint val="88000"/>
                  <a:satMod val="150000"/>
                </a:srgb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3857628"/>
            <a:ext cx="7082825" cy="74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270572"/>
              </p:ext>
            </p:extLst>
          </p:nvPr>
        </p:nvGraphicFramePr>
        <p:xfrm>
          <a:off x="428596" y="4500570"/>
          <a:ext cx="8176422" cy="1371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994"/>
                <a:gridCol w="5657591"/>
                <a:gridCol w="1914837"/>
              </a:tblGrid>
              <a:tr h="442878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№ </a:t>
                      </a:r>
                      <a:r>
                        <a:rPr lang="ru-RU" sz="1200" dirty="0" err="1" smtClean="0"/>
                        <a:t>п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dirty="0" err="1" smtClean="0"/>
                        <a:t>п</a:t>
                      </a:r>
                      <a:endParaRPr lang="ru-RU" sz="1200" dirty="0"/>
                    </a:p>
                  </a:txBody>
                  <a:tcPr marL="90928" marR="90928"/>
                </a:tc>
                <a:tc rowSpan="2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200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200" dirty="0"/>
                    </a:p>
                  </a:txBody>
                  <a:tcPr marL="90928" marR="90928"/>
                </a:tc>
              </a:tr>
              <a:tr h="3428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191422">
                <a:tc rowSpan="3">
                  <a:txBody>
                    <a:bodyPr/>
                    <a:lstStyle/>
                    <a:p>
                      <a:r>
                        <a:rPr lang="ru-RU" sz="1100" b="1" dirty="0" smtClean="0"/>
                        <a:t>1.1</a:t>
                      </a:r>
                      <a:endParaRPr lang="ru-RU" sz="1100" b="1" dirty="0"/>
                    </a:p>
                  </a:txBody>
                  <a:tcPr marL="90928" marR="9092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расходные обязательства по подпрограмме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29464,09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1428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  <a:tr h="18955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29464,09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196" marR="68196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981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2000" b="1" i="1" dirty="0" smtClean="0"/>
              <a:t>Подпрограмма 2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«Развитие системы подготовки спортивного резерва»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938399"/>
              </p:ext>
            </p:extLst>
          </p:nvPr>
        </p:nvGraphicFramePr>
        <p:xfrm>
          <a:off x="467545" y="1268761"/>
          <a:ext cx="8247860" cy="2088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0997"/>
                <a:gridCol w="2055318"/>
                <a:gridCol w="3599908"/>
                <a:gridCol w="1571637"/>
              </a:tblGrid>
              <a:tr h="517165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№ </a:t>
                      </a:r>
                      <a:r>
                        <a:rPr lang="ru-RU" sz="1200" dirty="0" err="1" smtClean="0"/>
                        <a:t>п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dirty="0" err="1" smtClean="0"/>
                        <a:t>п</a:t>
                      </a:r>
                      <a:endParaRPr lang="ru-RU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 программы, подпрограммы</a:t>
                      </a:r>
                      <a:endParaRPr lang="ru-RU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200" dirty="0"/>
                    </a:p>
                  </a:txBody>
                  <a:tcPr/>
                </a:tc>
              </a:tr>
              <a:tr h="1628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1457">
                <a:tc rowSpan="3">
                  <a:txBody>
                    <a:bodyPr/>
                    <a:lstStyle/>
                    <a:p>
                      <a:r>
                        <a:rPr lang="ru-RU" sz="800" b="1" dirty="0" smtClean="0"/>
                        <a:t>1.2</a:t>
                      </a:r>
                      <a:endParaRPr lang="ru-RU" sz="8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«Развитие системы подготовки спортивного резерва»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расходные обязательства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20858,58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431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571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20858,58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857496"/>
            <a:ext cx="8219256" cy="1214446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 </a:t>
            </a:r>
            <a:b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1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Подпрограмма 3</a:t>
            </a: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«Выполнение муниципальных функций в установленной форме»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2672847"/>
              </p:ext>
            </p:extLst>
          </p:nvPr>
        </p:nvGraphicFramePr>
        <p:xfrm>
          <a:off x="428596" y="4143380"/>
          <a:ext cx="8247859" cy="1944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643"/>
                <a:gridCol w="2577456"/>
                <a:gridCol w="2577456"/>
                <a:gridCol w="1718304"/>
              </a:tblGrid>
              <a:tr h="444589">
                <a:tc rowSpan="2">
                  <a:txBody>
                    <a:bodyPr/>
                    <a:lstStyle/>
                    <a:p>
                      <a:r>
                        <a:rPr lang="ru-RU" sz="1200" dirty="0" smtClean="0"/>
                        <a:t>№ </a:t>
                      </a:r>
                      <a:r>
                        <a:rPr lang="ru-RU" sz="1200" dirty="0" err="1" smtClean="0"/>
                        <a:t>п</a:t>
                      </a:r>
                      <a:r>
                        <a:rPr lang="ru-RU" sz="1200" dirty="0" smtClean="0"/>
                        <a:t>/</a:t>
                      </a:r>
                      <a:r>
                        <a:rPr lang="ru-RU" sz="1200" dirty="0" err="1" smtClean="0"/>
                        <a:t>п</a:t>
                      </a:r>
                      <a:endParaRPr lang="ru-RU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 программы, подпрограммы</a:t>
                      </a:r>
                      <a:endParaRPr lang="ru-RU" sz="1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 </a:t>
                      </a:r>
                      <a:b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(тыс. руб.), годы</a:t>
                      </a:r>
                      <a:endParaRPr lang="ru-RU" sz="1200" dirty="0"/>
                    </a:p>
                  </a:txBody>
                  <a:tcPr/>
                </a:tc>
              </a:tr>
              <a:tr h="2731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885">
                <a:tc rowSpan="3">
                  <a:txBody>
                    <a:bodyPr/>
                    <a:lstStyle/>
                    <a:p>
                      <a:r>
                        <a:rPr lang="ru-RU" sz="1100" b="1" dirty="0" smtClean="0"/>
                        <a:t>1.3</a:t>
                      </a:r>
                      <a:endParaRPr lang="ru-RU" sz="11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«Выполнение муниципальных функций в установленной форме»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расходные обязательства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3055,50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Отдел спорта и молодежной политики администрации города Минусинска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3055,50</a:t>
                      </a: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/>
              <a:t>Исполнение муниципальной программы на 01.01.2018 года составляет 99,99 %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219</TotalTime>
  <Words>282</Words>
  <Application>Microsoft Office PowerPoint</Application>
  <PresentationFormat>Экран (4:3)</PresentationFormat>
  <Paragraphs>85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Аспект</vt:lpstr>
      <vt:lpstr>МУНИЦИПАЛЬНАЯ ПРОГРАММА </vt:lpstr>
      <vt:lpstr>   </vt:lpstr>
      <vt:lpstr> </vt:lpstr>
      <vt:lpstr> </vt:lpstr>
      <vt:lpstr>Презентация PowerPoint</vt:lpstr>
      <vt:lpstr>  Подпрограмма 2 «Развитие системы подготовки спортивного резерва»  </vt:lpstr>
      <vt:lpstr>Исполнение муниципальной программы на 01.01.2018 года составляет 99,99 %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admin</cp:lastModifiedBy>
  <cp:revision>27</cp:revision>
  <dcterms:created xsi:type="dcterms:W3CDTF">2016-04-07T03:55:31Z</dcterms:created>
  <dcterms:modified xsi:type="dcterms:W3CDTF">2018-01-24T07:52:25Z</dcterms:modified>
</cp:coreProperties>
</file>