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Default Extension="xlsx" ContentType="application/vnd.openxmlformats-officedocument.spreadsheetml.sheet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diagrams/layout20.xml" ContentType="application/vnd.openxmlformats-officedocument.drawingml.diagram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charts/chart2.xml" ContentType="application/vnd.openxmlformats-officedocument.drawingml.chart+xml"/>
  <Override PartName="/ppt/diagrams/data19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charts/chart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5"/>
  </p:notesMasterIdLst>
  <p:sldIdLst>
    <p:sldId id="256" r:id="rId2"/>
    <p:sldId id="259" r:id="rId3"/>
    <p:sldId id="260" r:id="rId4"/>
    <p:sldId id="290" r:id="rId5"/>
    <p:sldId id="291" r:id="rId6"/>
    <p:sldId id="294" r:id="rId7"/>
    <p:sldId id="262" r:id="rId8"/>
    <p:sldId id="296" r:id="rId9"/>
    <p:sldId id="292" r:id="rId10"/>
    <p:sldId id="283" r:id="rId11"/>
    <p:sldId id="289" r:id="rId12"/>
    <p:sldId id="268" r:id="rId13"/>
    <p:sldId id="271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0000FF"/>
    <a:srgbClr val="2ED7E4"/>
    <a:srgbClr val="309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atasha\&#1056;&#1072;&#1073;&#1086;&#1095;&#1080;&#1081;%20&#1089;&#1090;&#1086;&#1083;\&#1087;&#1086;%20&#1086;&#1090;&#1088;&#1072;&#1089;&#1083;&#1103;&#1084;%20&#1082;%20&#1087;&#1088;&#1086;&#1077;&#1082;&#1090;&#1091;%20&#1088;&#1077;&#1096;%202016%20&#1044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084803583556664E-4"/>
          <c:y val="0.32182705523039418"/>
          <c:w val="0.73927072620818846"/>
          <c:h val="0.67817272941453299"/>
        </c:manualLayout>
      </c:layout>
      <c:pie3DChart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3"/>
            </a:solidFill>
          </c:spPr>
          <c:explosion val="7"/>
          <c:dPt>
            <c:idx val="0"/>
            <c:spPr>
              <a:solidFill>
                <a:srgbClr val="0070C0"/>
              </a:solidFill>
            </c:spPr>
          </c:dPt>
          <c:dLbls>
            <c:dLbl>
              <c:idx val="1"/>
              <c:layout>
                <c:manualLayout>
                  <c:x val="0.11140662765848262"/>
                  <c:y val="-0.2420329049898747"/>
                </c:manualLayout>
              </c:layout>
              <c:showCatName val="1"/>
              <c:showPercent val="1"/>
            </c:dLbl>
            <c:dLbl>
              <c:idx val="2"/>
              <c:layout/>
              <c:showCatName val="1"/>
            </c:dLbl>
            <c:dLbl>
              <c:idx val="3"/>
              <c:layout/>
              <c:showCatNam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0.24910000000000004</c:v>
                </c:pt>
                <c:pt idx="1">
                  <c:v>0.75090000000000179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5"/>
            <c:spPr>
              <a:solidFill>
                <a:schemeClr val="accent3"/>
              </a:solidFill>
            </c:spPr>
          </c:dPt>
          <c:dPt>
            <c:idx val="6"/>
            <c:spPr>
              <a:solidFill>
                <a:schemeClr val="accent6"/>
              </a:solidFill>
            </c:spPr>
          </c:dPt>
          <c:dPt>
            <c:idx val="8"/>
            <c:spPr>
              <a:solidFill>
                <a:srgbClr val="FFFF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83</a:t>
                    </a:r>
                    <a:r>
                      <a:rPr lang="ru-RU" baseline="0" smtClean="0"/>
                      <a:t> 670 ,25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261,90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2</a:t>
                    </a:r>
                    <a:r>
                      <a:rPr lang="ru-RU" baseline="0" smtClean="0"/>
                      <a:t> 813,17</a:t>
                    </a:r>
                  </a:p>
                  <a:p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68</a:t>
                    </a:r>
                    <a:r>
                      <a:rPr lang="ru-RU" baseline="0" smtClean="0"/>
                      <a:t> 288,68</a:t>
                    </a:r>
                  </a:p>
                  <a:p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76</a:t>
                    </a:r>
                    <a:r>
                      <a:rPr lang="ru-RU" baseline="0" smtClean="0"/>
                      <a:t> 517 ,06</a:t>
                    </a:r>
                  </a:p>
                  <a:p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1</a:t>
                    </a:r>
                    <a:r>
                      <a:rPr lang="ru-RU" baseline="0" smtClean="0"/>
                      <a:t> 085 660,23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95</a:t>
                    </a:r>
                    <a:r>
                      <a:rPr lang="ru-RU" baseline="0" smtClean="0"/>
                      <a:t> 245 ,19</a:t>
                    </a:r>
                  </a:p>
                  <a:p>
                    <a:endParaRPr lang="en-US"/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mtClean="0"/>
                      <a:t>135</a:t>
                    </a:r>
                    <a:r>
                      <a:rPr lang="ru-RU" baseline="0" smtClean="0"/>
                      <a:t> 346,83</a:t>
                    </a:r>
                  </a:p>
                  <a:p>
                    <a:endParaRPr lang="en-US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mtClean="0"/>
                      <a:t>29</a:t>
                    </a:r>
                    <a:r>
                      <a:rPr lang="ru-RU" baseline="0" smtClean="0"/>
                      <a:t> 719,97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'Расходы структура'!$A$9:$A$21</c:f>
              <c:strCache>
                <c:ptCount val="11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Здравоохранение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Обслуживание государственного внутреннего и муниципального долга</c:v>
                </c:pt>
              </c:strCache>
            </c:strRef>
          </c:cat>
          <c:val>
            <c:numRef>
              <c:f>'Расходы структура'!$B$9:$B$21</c:f>
              <c:numCache>
                <c:formatCode>#,##0.00</c:formatCode>
                <c:ptCount val="12"/>
                <c:pt idx="0">
                  <c:v>90299.7</c:v>
                </c:pt>
                <c:pt idx="1">
                  <c:v>285.89999999999969</c:v>
                </c:pt>
                <c:pt idx="2">
                  <c:v>2045.47</c:v>
                </c:pt>
                <c:pt idx="3">
                  <c:v>62224.33</c:v>
                </c:pt>
                <c:pt idx="4">
                  <c:v>93564.459999999992</c:v>
                </c:pt>
                <c:pt idx="5">
                  <c:v>1056325.2</c:v>
                </c:pt>
                <c:pt idx="6">
                  <c:v>204454.47999999998</c:v>
                </c:pt>
                <c:pt idx="7">
                  <c:v>44.8</c:v>
                </c:pt>
                <c:pt idx="8">
                  <c:v>128839.25</c:v>
                </c:pt>
                <c:pt idx="9">
                  <c:v>26770.52</c:v>
                </c:pt>
                <c:pt idx="10">
                  <c:v>425</c:v>
                </c:pt>
              </c:numCache>
            </c:numRef>
          </c:val>
        </c:ser>
        <c:firstSliceAng val="0"/>
      </c:pieChart>
    </c:plotArea>
    <c:legend>
      <c:legendPos val="r"/>
      <c:legendEntry>
        <c:idx val="11"/>
        <c:delete val="1"/>
      </c:legendEntry>
      <c:layout>
        <c:manualLayout>
          <c:xMode val="edge"/>
          <c:yMode val="edge"/>
          <c:x val="0.54565653448852824"/>
          <c:y val="5.6197142023913703E-2"/>
          <c:w val="0.38925830135745992"/>
          <c:h val="0.8876057159521753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25635F-7B52-408E-9326-E4BE2E1E5DE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407E90-ADF5-4B28-97FB-5842089CB3D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</a:rPr>
            <a:t>Целью бюджетной политики на 2017 год и плановый период 2018- 2019 годов</a:t>
          </a:r>
          <a:endParaRPr lang="ru-RU" b="1" i="1" dirty="0">
            <a:solidFill>
              <a:schemeClr val="tx1"/>
            </a:solidFill>
          </a:endParaRPr>
        </a:p>
      </dgm:t>
    </dgm:pt>
    <dgm:pt modelId="{E4DB0FA7-28F9-481B-90D8-EFED4DD88C1E}" type="parTrans" cxnId="{3C8C4F14-2C00-4C20-A0E4-DDB3B640EE2B}">
      <dgm:prSet/>
      <dgm:spPr/>
      <dgm:t>
        <a:bodyPr/>
        <a:lstStyle/>
        <a:p>
          <a:endParaRPr lang="ru-RU"/>
        </a:p>
      </dgm:t>
    </dgm:pt>
    <dgm:pt modelId="{BEC2D1D6-12C6-4EB3-95CA-6BB794C21CC5}" type="sibTrans" cxnId="{3C8C4F14-2C00-4C20-A0E4-DDB3B640EE2B}">
      <dgm:prSet/>
      <dgm:spPr/>
      <dgm:t>
        <a:bodyPr/>
        <a:lstStyle/>
        <a:p>
          <a:endParaRPr lang="ru-RU"/>
        </a:p>
      </dgm:t>
    </dgm:pt>
    <dgm:pt modelId="{5773D9C3-ED82-4AC2-A9B0-C0EFF0036740}">
      <dgm:prSet custT="1"/>
      <dgm:spPr/>
      <dgm:t>
        <a:bodyPr/>
        <a:lstStyle/>
        <a:p>
          <a:r>
            <a:rPr lang="ru-RU" sz="2000" dirty="0" smtClean="0"/>
            <a:t>обеспечение устойчивости консолидированного бюджета муниципального образования город Минусинск и безусловное исполнение принятых обязательств наиболее эффективным способом</a:t>
          </a:r>
          <a:endParaRPr lang="ru-RU" sz="2000" dirty="0"/>
        </a:p>
      </dgm:t>
    </dgm:pt>
    <dgm:pt modelId="{4DFFE05E-59C3-4828-9523-F5A0A886C1FC}" type="parTrans" cxnId="{5BB0817B-2F01-429E-8E23-99307715AB39}">
      <dgm:prSet/>
      <dgm:spPr/>
      <dgm:t>
        <a:bodyPr/>
        <a:lstStyle/>
        <a:p>
          <a:endParaRPr lang="ru-RU"/>
        </a:p>
      </dgm:t>
    </dgm:pt>
    <dgm:pt modelId="{E2140FE3-4CFB-4009-9877-439331AE24BA}" type="sibTrans" cxnId="{5BB0817B-2F01-429E-8E23-99307715AB39}">
      <dgm:prSet/>
      <dgm:spPr/>
      <dgm:t>
        <a:bodyPr/>
        <a:lstStyle/>
        <a:p>
          <a:endParaRPr lang="ru-RU"/>
        </a:p>
      </dgm:t>
    </dgm:pt>
    <dgm:pt modelId="{3DFD4C8F-A25D-41F9-897D-E9D5DEE8D087}" type="pres">
      <dgm:prSet presAssocID="{B525635F-7B52-408E-9326-E4BE2E1E5DE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98778F-FBD6-494C-AE77-091647693D54}" type="pres">
      <dgm:prSet presAssocID="{83407E90-ADF5-4B28-97FB-5842089CB3D1}" presName="composite" presStyleCnt="0"/>
      <dgm:spPr/>
    </dgm:pt>
    <dgm:pt modelId="{459D5AAB-B06E-4AD7-BD0F-CA96864CEFDD}" type="pres">
      <dgm:prSet presAssocID="{83407E90-ADF5-4B28-97FB-5842089CB3D1}" presName="parentText" presStyleLbl="alignNode1" presStyleIdx="0" presStyleCnt="1" custLinFactNeighborX="2305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54A3FA-5A02-4BF3-A61E-F1A91715681F}" type="pres">
      <dgm:prSet presAssocID="{83407E90-ADF5-4B28-97FB-5842089CB3D1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14D69C-39E3-44A5-AF9F-3CAED0C4F226}" type="presOf" srcId="{B525635F-7B52-408E-9326-E4BE2E1E5DE5}" destId="{3DFD4C8F-A25D-41F9-897D-E9D5DEE8D087}" srcOrd="0" destOrd="0" presId="urn:microsoft.com/office/officeart/2005/8/layout/chevron2"/>
    <dgm:cxn modelId="{6CB28713-0D76-44F9-A39D-37DFB0B3F84C}" type="presOf" srcId="{83407E90-ADF5-4B28-97FB-5842089CB3D1}" destId="{459D5AAB-B06E-4AD7-BD0F-CA96864CEFDD}" srcOrd="0" destOrd="0" presId="urn:microsoft.com/office/officeart/2005/8/layout/chevron2"/>
    <dgm:cxn modelId="{4A8E781A-795B-4D35-9BB4-C888C6CA8577}" type="presOf" srcId="{5773D9C3-ED82-4AC2-A9B0-C0EFF0036740}" destId="{F154A3FA-5A02-4BF3-A61E-F1A91715681F}" srcOrd="0" destOrd="0" presId="urn:microsoft.com/office/officeart/2005/8/layout/chevron2"/>
    <dgm:cxn modelId="{3C8C4F14-2C00-4C20-A0E4-DDB3B640EE2B}" srcId="{B525635F-7B52-408E-9326-E4BE2E1E5DE5}" destId="{83407E90-ADF5-4B28-97FB-5842089CB3D1}" srcOrd="0" destOrd="0" parTransId="{E4DB0FA7-28F9-481B-90D8-EFED4DD88C1E}" sibTransId="{BEC2D1D6-12C6-4EB3-95CA-6BB794C21CC5}"/>
    <dgm:cxn modelId="{5BB0817B-2F01-429E-8E23-99307715AB39}" srcId="{83407E90-ADF5-4B28-97FB-5842089CB3D1}" destId="{5773D9C3-ED82-4AC2-A9B0-C0EFF0036740}" srcOrd="0" destOrd="0" parTransId="{4DFFE05E-59C3-4828-9523-F5A0A886C1FC}" sibTransId="{E2140FE3-4CFB-4009-9877-439331AE24BA}"/>
    <dgm:cxn modelId="{C84C8526-A41C-4211-BE40-5115457DB513}" type="presParOf" srcId="{3DFD4C8F-A25D-41F9-897D-E9D5DEE8D087}" destId="{8D98778F-FBD6-494C-AE77-091647693D54}" srcOrd="0" destOrd="0" presId="urn:microsoft.com/office/officeart/2005/8/layout/chevron2"/>
    <dgm:cxn modelId="{BEB806BD-DC3D-4050-8F96-DB4FFCFCF4BC}" type="presParOf" srcId="{8D98778F-FBD6-494C-AE77-091647693D54}" destId="{459D5AAB-B06E-4AD7-BD0F-CA96864CEFDD}" srcOrd="0" destOrd="0" presId="urn:microsoft.com/office/officeart/2005/8/layout/chevron2"/>
    <dgm:cxn modelId="{E8B22C34-8E05-4DA4-919C-928FB36DA2E6}" type="presParOf" srcId="{8D98778F-FBD6-494C-AE77-091647693D54}" destId="{F154A3FA-5A02-4BF3-A61E-F1A9171568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3E0307-3F1A-40EF-9805-75D9D6FE5E0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08CD631-78B8-41A2-A72C-F2BA954A8596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Повышение эффективности бюджетных расходов</a:t>
          </a:r>
          <a:endParaRPr lang="ru-RU" dirty="0"/>
        </a:p>
      </dgm:t>
    </dgm:pt>
    <dgm:pt modelId="{AF93567F-975E-4384-8217-38B5DE03FAC9}" type="parTrans" cxnId="{511D3222-D84C-4A14-B036-2D90610CBC10}">
      <dgm:prSet/>
      <dgm:spPr/>
      <dgm:t>
        <a:bodyPr/>
        <a:lstStyle/>
        <a:p>
          <a:endParaRPr lang="ru-RU"/>
        </a:p>
      </dgm:t>
    </dgm:pt>
    <dgm:pt modelId="{A92BB22B-B653-416B-AF1E-A42431362392}" type="sibTrans" cxnId="{511D3222-D84C-4A14-B036-2D90610CBC10}">
      <dgm:prSet/>
      <dgm:spPr/>
      <dgm:t>
        <a:bodyPr/>
        <a:lstStyle/>
        <a:p>
          <a:endParaRPr lang="ru-RU"/>
        </a:p>
      </dgm:t>
    </dgm:pt>
    <dgm:pt modelId="{D946336A-C344-49F6-8AFD-B6DD5B6582B2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dirty="0" smtClean="0"/>
            <a:t>Реализация задач, поставленных в указах Президента РФ 2012 года</a:t>
          </a:r>
          <a:endParaRPr lang="ru-RU" dirty="0"/>
        </a:p>
      </dgm:t>
    </dgm:pt>
    <dgm:pt modelId="{D4BFAF2E-073B-4953-8D60-5C490C8D5986}" type="parTrans" cxnId="{647330B1-91E8-4CE4-8E99-1F408F3BDAF2}">
      <dgm:prSet/>
      <dgm:spPr/>
      <dgm:t>
        <a:bodyPr/>
        <a:lstStyle/>
        <a:p>
          <a:endParaRPr lang="ru-RU"/>
        </a:p>
      </dgm:t>
    </dgm:pt>
    <dgm:pt modelId="{D47B6683-329A-458B-A195-B61540735E74}" type="sibTrans" cxnId="{647330B1-91E8-4CE4-8E99-1F408F3BDAF2}">
      <dgm:prSet/>
      <dgm:spPr/>
      <dgm:t>
        <a:bodyPr/>
        <a:lstStyle/>
        <a:p>
          <a:endParaRPr lang="ru-RU"/>
        </a:p>
      </dgm:t>
    </dgm:pt>
    <dgm:pt modelId="{E7891FE0-E987-41D7-A0D8-394323085B65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Повышение открытости и прозрачности городского бюджета</a:t>
          </a:r>
          <a:endParaRPr lang="ru-RU" dirty="0"/>
        </a:p>
      </dgm:t>
    </dgm:pt>
    <dgm:pt modelId="{AB6A9DFC-4F66-4D20-B844-E4A72DC5DB02}" type="parTrans" cxnId="{DA5B50C4-67E8-4718-90E6-A9EA383FF0F5}">
      <dgm:prSet/>
      <dgm:spPr/>
      <dgm:t>
        <a:bodyPr/>
        <a:lstStyle/>
        <a:p>
          <a:endParaRPr lang="ru-RU"/>
        </a:p>
      </dgm:t>
    </dgm:pt>
    <dgm:pt modelId="{DCA36F73-3890-4CEB-8B7C-D92158373AAA}" type="sibTrans" cxnId="{DA5B50C4-67E8-4718-90E6-A9EA383FF0F5}">
      <dgm:prSet/>
      <dgm:spPr/>
      <dgm:t>
        <a:bodyPr/>
        <a:lstStyle/>
        <a:p>
          <a:endParaRPr lang="ru-RU"/>
        </a:p>
      </dgm:t>
    </dgm:pt>
    <dgm:pt modelId="{308A6D7D-13C5-499E-A725-406B9B0EE330}" type="pres">
      <dgm:prSet presAssocID="{5B3E0307-3F1A-40EF-9805-75D9D6FE5E00}" presName="compositeShape" presStyleCnt="0">
        <dgm:presLayoutVars>
          <dgm:dir/>
          <dgm:resizeHandles/>
        </dgm:presLayoutVars>
      </dgm:prSet>
      <dgm:spPr/>
    </dgm:pt>
    <dgm:pt modelId="{A2254684-D19B-4CEB-82E8-97560BBF1FD7}" type="pres">
      <dgm:prSet presAssocID="{5B3E0307-3F1A-40EF-9805-75D9D6FE5E00}" presName="pyramid" presStyleLbl="node1" presStyleIdx="0" presStyleCnt="1" custLinFactNeighborX="-8864" custLinFactNeighborY="-9090"/>
      <dgm:spPr/>
      <dgm:t>
        <a:bodyPr/>
        <a:lstStyle/>
        <a:p>
          <a:endParaRPr lang="ru-RU"/>
        </a:p>
      </dgm:t>
    </dgm:pt>
    <dgm:pt modelId="{E198E77E-ABEA-4F45-B22A-C0CD77603714}" type="pres">
      <dgm:prSet presAssocID="{5B3E0307-3F1A-40EF-9805-75D9D6FE5E00}" presName="theList" presStyleCnt="0"/>
      <dgm:spPr/>
    </dgm:pt>
    <dgm:pt modelId="{6ABED3B8-E4A8-45EA-85CC-A73D1DA3B5EB}" type="pres">
      <dgm:prSet presAssocID="{E08CD631-78B8-41A2-A72C-F2BA954A8596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7A737-E77C-40A8-BFED-7DCB0ADA923D}" type="pres">
      <dgm:prSet presAssocID="{E08CD631-78B8-41A2-A72C-F2BA954A8596}" presName="aSpace" presStyleCnt="0"/>
      <dgm:spPr/>
    </dgm:pt>
    <dgm:pt modelId="{5A0730CA-FBBF-42F9-A29F-F7F2417C7E80}" type="pres">
      <dgm:prSet presAssocID="{D946336A-C344-49F6-8AFD-B6DD5B6582B2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CC4A9-04FE-4A30-ACD1-138605E6D1D1}" type="pres">
      <dgm:prSet presAssocID="{D946336A-C344-49F6-8AFD-B6DD5B6582B2}" presName="aSpace" presStyleCnt="0"/>
      <dgm:spPr/>
    </dgm:pt>
    <dgm:pt modelId="{A816EE48-7E03-4E5B-82A8-55036DF850E3}" type="pres">
      <dgm:prSet presAssocID="{E7891FE0-E987-41D7-A0D8-394323085B65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0002D-07DC-4FBD-87CC-C9F5EA20E303}" type="pres">
      <dgm:prSet presAssocID="{E7891FE0-E987-41D7-A0D8-394323085B65}" presName="aSpace" presStyleCnt="0"/>
      <dgm:spPr/>
    </dgm:pt>
  </dgm:ptLst>
  <dgm:cxnLst>
    <dgm:cxn modelId="{169D5DCB-C825-48CE-B7C6-296036335742}" type="presOf" srcId="{E7891FE0-E987-41D7-A0D8-394323085B65}" destId="{A816EE48-7E03-4E5B-82A8-55036DF850E3}" srcOrd="0" destOrd="0" presId="urn:microsoft.com/office/officeart/2005/8/layout/pyramid2"/>
    <dgm:cxn modelId="{647330B1-91E8-4CE4-8E99-1F408F3BDAF2}" srcId="{5B3E0307-3F1A-40EF-9805-75D9D6FE5E00}" destId="{D946336A-C344-49F6-8AFD-B6DD5B6582B2}" srcOrd="1" destOrd="0" parTransId="{D4BFAF2E-073B-4953-8D60-5C490C8D5986}" sibTransId="{D47B6683-329A-458B-A195-B61540735E74}"/>
    <dgm:cxn modelId="{B920FE97-C531-400A-B655-843FC9A504C8}" type="presOf" srcId="{D946336A-C344-49F6-8AFD-B6DD5B6582B2}" destId="{5A0730CA-FBBF-42F9-A29F-F7F2417C7E80}" srcOrd="0" destOrd="0" presId="urn:microsoft.com/office/officeart/2005/8/layout/pyramid2"/>
    <dgm:cxn modelId="{511D3222-D84C-4A14-B036-2D90610CBC10}" srcId="{5B3E0307-3F1A-40EF-9805-75D9D6FE5E00}" destId="{E08CD631-78B8-41A2-A72C-F2BA954A8596}" srcOrd="0" destOrd="0" parTransId="{AF93567F-975E-4384-8217-38B5DE03FAC9}" sibTransId="{A92BB22B-B653-416B-AF1E-A42431362392}"/>
    <dgm:cxn modelId="{DA5B50C4-67E8-4718-90E6-A9EA383FF0F5}" srcId="{5B3E0307-3F1A-40EF-9805-75D9D6FE5E00}" destId="{E7891FE0-E987-41D7-A0D8-394323085B65}" srcOrd="2" destOrd="0" parTransId="{AB6A9DFC-4F66-4D20-B844-E4A72DC5DB02}" sibTransId="{DCA36F73-3890-4CEB-8B7C-D92158373AAA}"/>
    <dgm:cxn modelId="{859388EF-5C95-4254-AAFF-E48C26E1F932}" type="presOf" srcId="{5B3E0307-3F1A-40EF-9805-75D9D6FE5E00}" destId="{308A6D7D-13C5-499E-A725-406B9B0EE330}" srcOrd="0" destOrd="0" presId="urn:microsoft.com/office/officeart/2005/8/layout/pyramid2"/>
    <dgm:cxn modelId="{C26C76F3-F49D-4BC4-9C99-31746F1E4810}" type="presOf" srcId="{E08CD631-78B8-41A2-A72C-F2BA954A8596}" destId="{6ABED3B8-E4A8-45EA-85CC-A73D1DA3B5EB}" srcOrd="0" destOrd="0" presId="urn:microsoft.com/office/officeart/2005/8/layout/pyramid2"/>
    <dgm:cxn modelId="{A34A1E75-B1C1-4C41-94AF-FFFA3842472B}" type="presParOf" srcId="{308A6D7D-13C5-499E-A725-406B9B0EE330}" destId="{A2254684-D19B-4CEB-82E8-97560BBF1FD7}" srcOrd="0" destOrd="0" presId="urn:microsoft.com/office/officeart/2005/8/layout/pyramid2"/>
    <dgm:cxn modelId="{1D4AA89A-AA49-4274-A1B3-2E3E4C7B2D23}" type="presParOf" srcId="{308A6D7D-13C5-499E-A725-406B9B0EE330}" destId="{E198E77E-ABEA-4F45-B22A-C0CD77603714}" srcOrd="1" destOrd="0" presId="urn:microsoft.com/office/officeart/2005/8/layout/pyramid2"/>
    <dgm:cxn modelId="{A90A1D00-9FA5-4D75-875B-95DABA9A8021}" type="presParOf" srcId="{E198E77E-ABEA-4F45-B22A-C0CD77603714}" destId="{6ABED3B8-E4A8-45EA-85CC-A73D1DA3B5EB}" srcOrd="0" destOrd="0" presId="urn:microsoft.com/office/officeart/2005/8/layout/pyramid2"/>
    <dgm:cxn modelId="{1D462919-8F91-49ED-A2B9-2301546B4B6C}" type="presParOf" srcId="{E198E77E-ABEA-4F45-B22A-C0CD77603714}" destId="{CDA7A737-E77C-40A8-BFED-7DCB0ADA923D}" srcOrd="1" destOrd="0" presId="urn:microsoft.com/office/officeart/2005/8/layout/pyramid2"/>
    <dgm:cxn modelId="{5D84178F-DA66-4B97-8375-4BF2D2D6A93A}" type="presParOf" srcId="{E198E77E-ABEA-4F45-B22A-C0CD77603714}" destId="{5A0730CA-FBBF-42F9-A29F-F7F2417C7E80}" srcOrd="2" destOrd="0" presId="urn:microsoft.com/office/officeart/2005/8/layout/pyramid2"/>
    <dgm:cxn modelId="{2FC70867-35DE-4D83-BB77-08EB47682A9E}" type="presParOf" srcId="{E198E77E-ABEA-4F45-B22A-C0CD77603714}" destId="{5DCCC4A9-04FE-4A30-ACD1-138605E6D1D1}" srcOrd="3" destOrd="0" presId="urn:microsoft.com/office/officeart/2005/8/layout/pyramid2"/>
    <dgm:cxn modelId="{0FC47187-B6EC-4764-89E0-E7BFB28CC0BA}" type="presParOf" srcId="{E198E77E-ABEA-4F45-B22A-C0CD77603714}" destId="{A816EE48-7E03-4E5B-82A8-55036DF850E3}" srcOrd="4" destOrd="0" presId="urn:microsoft.com/office/officeart/2005/8/layout/pyramid2"/>
    <dgm:cxn modelId="{C016DF5D-4C1E-4018-A5A8-D2CDE66F53E5}" type="presParOf" srcId="{E198E77E-ABEA-4F45-B22A-C0CD77603714}" destId="{3E00002D-07DC-4FBD-87CC-C9F5EA20E30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E8DE1-0D03-4E12-9BC9-A978B55432F1}">
      <dgm:prSet custT="1"/>
      <dgm:spPr/>
      <dgm:t>
        <a:bodyPr/>
        <a:lstStyle/>
        <a:p>
          <a:pPr algn="ctr" rtl="0"/>
          <a:r>
            <a:rPr lang="ru-RU" sz="2800" b="1" i="1" dirty="0" smtClean="0"/>
            <a:t>Повышение эффективности </a:t>
          </a:r>
        </a:p>
        <a:p>
          <a:pPr algn="ctr" rtl="0"/>
          <a:r>
            <a:rPr lang="ru-RU" sz="2800" b="1" i="1" dirty="0" smtClean="0"/>
            <a:t>бюджетных расходов</a:t>
          </a:r>
          <a:endParaRPr lang="ru-RU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59029D-1846-40AC-877E-7089C12B5EFA}" type="parTrans" cxnId="{2C9E6CB6-E8D4-427D-98B8-A535BAD5DD91}">
      <dgm:prSet/>
      <dgm:spPr/>
      <dgm:t>
        <a:bodyPr/>
        <a:lstStyle/>
        <a:p>
          <a:endParaRPr lang="ru-RU"/>
        </a:p>
      </dgm:t>
    </dgm:pt>
    <dgm:pt modelId="{DB406060-1E06-457C-BC57-E91F858B1B18}" type="sibTrans" cxnId="{2C9E6CB6-E8D4-427D-98B8-A535BAD5DD91}">
      <dgm:prSet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C223D-68EF-46AA-A004-58D21D73C58E}" type="pres">
      <dgm:prSet presAssocID="{A2DE8DE1-0D03-4E12-9BC9-A978B55432F1}" presName="parentText" presStyleLbl="node1" presStyleIdx="0" presStyleCnt="1" custLinFactNeighborX="3125" custLinFactNeighborY="-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9E6CB6-E8D4-427D-98B8-A535BAD5DD91}" srcId="{5B1DDF60-D7D9-4F10-BEAF-79779EE15704}" destId="{A2DE8DE1-0D03-4E12-9BC9-A978B55432F1}" srcOrd="0" destOrd="0" parTransId="{8A59029D-1846-40AC-877E-7089C12B5EFA}" sibTransId="{DB406060-1E06-457C-BC57-E91F858B1B18}"/>
    <dgm:cxn modelId="{BFF71D8B-A254-4098-8640-84BF21C5386C}" type="presOf" srcId="{5B1DDF60-D7D9-4F10-BEAF-79779EE15704}" destId="{C819171A-9F86-42CA-96B1-9779E73C2CB8}" srcOrd="0" destOrd="0" presId="urn:microsoft.com/office/officeart/2005/8/layout/vList2"/>
    <dgm:cxn modelId="{7A66B32E-A7D8-4B5D-BCDF-0E5671EBB02E}" type="presOf" srcId="{A2DE8DE1-0D03-4E12-9BC9-A978B55432F1}" destId="{54CC223D-68EF-46AA-A004-58D21D73C58E}" srcOrd="0" destOrd="0" presId="urn:microsoft.com/office/officeart/2005/8/layout/vList2"/>
    <dgm:cxn modelId="{B5D7AB14-1904-4604-8AFC-9AF281AF179A}" type="presParOf" srcId="{C819171A-9F86-42CA-96B1-9779E73C2CB8}" destId="{54CC223D-68EF-46AA-A004-58D21D73C58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B0E0F1-4891-426C-813B-F60DDC6F6DC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9FACF6FC-BD0D-47D5-934D-FBDDA61E3257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F3237AD6-D096-49E1-A0DD-CCD13415F7C3}" type="parTrans" cxnId="{E4FAA1D8-05B0-49E8-A50A-28C29763FD86}">
      <dgm:prSet/>
      <dgm:spPr/>
      <dgm:t>
        <a:bodyPr/>
        <a:lstStyle/>
        <a:p>
          <a:endParaRPr lang="ru-RU"/>
        </a:p>
      </dgm:t>
    </dgm:pt>
    <dgm:pt modelId="{37A31D65-0F85-4654-9E1F-AD686C617E5F}" type="sibTrans" cxnId="{E4FAA1D8-05B0-49E8-A50A-28C29763FD86}">
      <dgm:prSet/>
      <dgm:spPr/>
      <dgm:t>
        <a:bodyPr/>
        <a:lstStyle/>
        <a:p>
          <a:endParaRPr lang="ru-RU"/>
        </a:p>
      </dgm:t>
    </dgm:pt>
    <dgm:pt modelId="{5EA7E86A-520B-4BE0-AA80-A0EEC2D65BEC}">
      <dgm:prSet phldrT="[Текст]" custT="1"/>
      <dgm:spPr/>
      <dgm:t>
        <a:bodyPr/>
        <a:lstStyle/>
        <a:p>
          <a:endParaRPr lang="ru-RU" sz="1100" dirty="0"/>
        </a:p>
      </dgm:t>
    </dgm:pt>
    <dgm:pt modelId="{EF134637-F6D9-413A-B972-16528C6BE25B}" type="parTrans" cxnId="{11FFEC4A-AE2B-496F-9295-0E7EC8494678}">
      <dgm:prSet/>
      <dgm:spPr/>
      <dgm:t>
        <a:bodyPr/>
        <a:lstStyle/>
        <a:p>
          <a:endParaRPr lang="ru-RU"/>
        </a:p>
      </dgm:t>
    </dgm:pt>
    <dgm:pt modelId="{1C0FB445-1BF0-4CDE-8EA5-CE654B7CF9FE}" type="sibTrans" cxnId="{11FFEC4A-AE2B-496F-9295-0E7EC8494678}">
      <dgm:prSet/>
      <dgm:spPr/>
      <dgm:t>
        <a:bodyPr/>
        <a:lstStyle/>
        <a:p>
          <a:endParaRPr lang="ru-RU"/>
        </a:p>
      </dgm:t>
    </dgm:pt>
    <dgm:pt modelId="{62B6BECE-68C3-4766-AD85-930BD850543F}">
      <dgm:prSet phldrT="[Текст]" custT="1"/>
      <dgm:spPr/>
      <dgm:t>
        <a:bodyPr/>
        <a:lstStyle/>
        <a:p>
          <a:endParaRPr lang="ru-RU" sz="1100" dirty="0"/>
        </a:p>
      </dgm:t>
    </dgm:pt>
    <dgm:pt modelId="{EA4606A0-0700-4649-AE8B-7A71F39E270F}" type="parTrans" cxnId="{86B54246-285F-4EB4-8715-E8775B73F921}">
      <dgm:prSet/>
      <dgm:spPr/>
      <dgm:t>
        <a:bodyPr/>
        <a:lstStyle/>
        <a:p>
          <a:endParaRPr lang="ru-RU"/>
        </a:p>
      </dgm:t>
    </dgm:pt>
    <dgm:pt modelId="{88B420EC-432D-430E-B642-1C1941C730D2}" type="sibTrans" cxnId="{86B54246-285F-4EB4-8715-E8775B73F921}">
      <dgm:prSet/>
      <dgm:spPr/>
      <dgm:t>
        <a:bodyPr/>
        <a:lstStyle/>
        <a:p>
          <a:endParaRPr lang="ru-RU"/>
        </a:p>
      </dgm:t>
    </dgm:pt>
    <dgm:pt modelId="{C6D9192B-BF54-4240-AD8D-FFC28E868A06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Повышение эффективности муниципальных закупок</a:t>
          </a:r>
          <a:endParaRPr lang="ru-RU" sz="2000" b="1" i="1" dirty="0"/>
        </a:p>
      </dgm:t>
    </dgm:pt>
    <dgm:pt modelId="{DD40228F-14D5-44C1-808D-57E1510D8A45}" type="parTrans" cxnId="{35B9E1F6-4963-4F25-9085-D09951530EE1}">
      <dgm:prSet/>
      <dgm:spPr/>
      <dgm:t>
        <a:bodyPr/>
        <a:lstStyle/>
        <a:p>
          <a:endParaRPr lang="ru-RU"/>
        </a:p>
      </dgm:t>
    </dgm:pt>
    <dgm:pt modelId="{4754A002-7140-4DC7-9AF1-AA3015FA734E}" type="sibTrans" cxnId="{35B9E1F6-4963-4F25-9085-D09951530EE1}">
      <dgm:prSet/>
      <dgm:spPr/>
      <dgm:t>
        <a:bodyPr/>
        <a:lstStyle/>
        <a:p>
          <a:endParaRPr lang="ru-RU"/>
        </a:p>
      </dgm:t>
    </dgm:pt>
    <dgm:pt modelId="{C9320042-0830-4282-B4C8-7DEF376E3273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Повышение эффективности оказания муниципальных услуг;</a:t>
          </a:r>
          <a:endParaRPr lang="ru-RU" sz="2000" b="1" i="1" dirty="0"/>
        </a:p>
      </dgm:t>
    </dgm:pt>
    <dgm:pt modelId="{E2B8D7A0-F3E6-4225-8BF2-F14A3A03E945}" type="parTrans" cxnId="{62BD2BDF-A6F8-4A2D-A5F8-EB4BAD76D3EC}">
      <dgm:prSet/>
      <dgm:spPr/>
      <dgm:t>
        <a:bodyPr/>
        <a:lstStyle/>
        <a:p>
          <a:endParaRPr lang="ru-RU"/>
        </a:p>
      </dgm:t>
    </dgm:pt>
    <dgm:pt modelId="{5FF7EB06-94EB-486B-BBF8-3C417255F922}" type="sibTrans" cxnId="{62BD2BDF-A6F8-4A2D-A5F8-EB4BAD76D3EC}">
      <dgm:prSet/>
      <dgm:spPr/>
      <dgm:t>
        <a:bodyPr/>
        <a:lstStyle/>
        <a:p>
          <a:endParaRPr lang="ru-RU"/>
        </a:p>
      </dgm:t>
    </dgm:pt>
    <dgm:pt modelId="{7515389F-D257-4661-8596-29EBF3EC0385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Повышение эффективности бюджетной сети;</a:t>
          </a:r>
          <a:endParaRPr lang="ru-RU" sz="2000" b="1" i="1" dirty="0"/>
        </a:p>
      </dgm:t>
    </dgm:pt>
    <dgm:pt modelId="{6CD395F9-E8BC-40CA-9709-45788CFE5752}" type="parTrans" cxnId="{8DA9789A-EC63-494C-80DB-B1FE687653C8}">
      <dgm:prSet/>
      <dgm:spPr/>
      <dgm:t>
        <a:bodyPr/>
        <a:lstStyle/>
        <a:p>
          <a:endParaRPr lang="ru-RU"/>
        </a:p>
      </dgm:t>
    </dgm:pt>
    <dgm:pt modelId="{25863094-1199-45A1-8C9B-1F15EDF85024}" type="sibTrans" cxnId="{8DA9789A-EC63-494C-80DB-B1FE687653C8}">
      <dgm:prSet/>
      <dgm:spPr/>
      <dgm:t>
        <a:bodyPr/>
        <a:lstStyle/>
        <a:p>
          <a:endParaRPr lang="ru-RU"/>
        </a:p>
      </dgm:t>
    </dgm:pt>
    <dgm:pt modelId="{E22DFDD6-E905-4367-A367-522BDD40C072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07028A9B-E9D3-4523-9CCA-7EF71E0565D8}" type="parTrans" cxnId="{B18D70C6-C089-4823-BA45-8F936EAABBD9}">
      <dgm:prSet/>
      <dgm:spPr/>
      <dgm:t>
        <a:bodyPr/>
        <a:lstStyle/>
        <a:p>
          <a:endParaRPr lang="ru-RU"/>
        </a:p>
      </dgm:t>
    </dgm:pt>
    <dgm:pt modelId="{AB0B2530-F0E2-47B2-BE8E-3C244026D17C}" type="sibTrans" cxnId="{B18D70C6-C089-4823-BA45-8F936EAABBD9}">
      <dgm:prSet/>
      <dgm:spPr/>
      <dgm:t>
        <a:bodyPr/>
        <a:lstStyle/>
        <a:p>
          <a:endParaRPr lang="ru-RU"/>
        </a:p>
      </dgm:t>
    </dgm:pt>
    <dgm:pt modelId="{2C7924DD-8AC2-42EE-86EB-9E66716CCFA3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Установление взаимосвязи между бюджетным и стратегическим планированием; </a:t>
          </a:r>
          <a:endParaRPr lang="ru-RU" sz="2000" b="1" i="1" dirty="0"/>
        </a:p>
      </dgm:t>
    </dgm:pt>
    <dgm:pt modelId="{351EE6B9-49C1-46A6-AA0B-EF44312EC99A}" type="parTrans" cxnId="{09787160-7FE7-4BB6-A034-83964BA45C07}">
      <dgm:prSet/>
      <dgm:spPr/>
      <dgm:t>
        <a:bodyPr/>
        <a:lstStyle/>
        <a:p>
          <a:endParaRPr lang="ru-RU"/>
        </a:p>
      </dgm:t>
    </dgm:pt>
    <dgm:pt modelId="{8384C848-575D-4F93-8893-24C8285EF235}" type="sibTrans" cxnId="{09787160-7FE7-4BB6-A034-83964BA45C07}">
      <dgm:prSet/>
      <dgm:spPr/>
      <dgm:t>
        <a:bodyPr/>
        <a:lstStyle/>
        <a:p>
          <a:endParaRPr lang="ru-RU"/>
        </a:p>
      </dgm:t>
    </dgm:pt>
    <dgm:pt modelId="{61C8E6FA-0DCC-4B1C-8D74-4376803906FC}">
      <dgm:prSet/>
      <dgm:spPr/>
      <dgm:t>
        <a:bodyPr/>
        <a:lstStyle/>
        <a:p>
          <a:endParaRPr lang="ru-RU" dirty="0"/>
        </a:p>
      </dgm:t>
    </dgm:pt>
    <dgm:pt modelId="{358FABBD-761E-4594-87AD-5930269B6E56}" type="parTrans" cxnId="{4B9C8033-E007-4D50-8123-D2DECB9AEBD8}">
      <dgm:prSet/>
      <dgm:spPr/>
      <dgm:t>
        <a:bodyPr/>
        <a:lstStyle/>
        <a:p>
          <a:endParaRPr lang="ru-RU"/>
        </a:p>
      </dgm:t>
    </dgm:pt>
    <dgm:pt modelId="{21FE2A11-AD3F-4F25-B62A-DA32EAE91ECE}" type="sibTrans" cxnId="{4B9C8033-E007-4D50-8123-D2DECB9AEBD8}">
      <dgm:prSet/>
      <dgm:spPr/>
      <dgm:t>
        <a:bodyPr/>
        <a:lstStyle/>
        <a:p>
          <a:endParaRPr lang="ru-RU"/>
        </a:p>
      </dgm:t>
    </dgm:pt>
    <dgm:pt modelId="{11B50716-2EA2-4CDD-B721-486C7060387E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2000" b="1" dirty="0"/>
        </a:p>
      </dgm:t>
    </dgm:pt>
    <dgm:pt modelId="{F7F74CC3-2BE1-4434-95E4-A330563EA682}" type="parTrans" cxnId="{BD7310A1-C370-4956-BF07-5FE46E96FD90}">
      <dgm:prSet/>
      <dgm:spPr/>
      <dgm:t>
        <a:bodyPr/>
        <a:lstStyle/>
        <a:p>
          <a:endParaRPr lang="ru-RU"/>
        </a:p>
      </dgm:t>
    </dgm:pt>
    <dgm:pt modelId="{4642CECF-F2B5-41C0-B411-606228427B67}" type="sibTrans" cxnId="{BD7310A1-C370-4956-BF07-5FE46E96FD90}">
      <dgm:prSet/>
      <dgm:spPr/>
      <dgm:t>
        <a:bodyPr/>
        <a:lstStyle/>
        <a:p>
          <a:endParaRPr lang="ru-RU"/>
        </a:p>
      </dgm:t>
    </dgm:pt>
    <dgm:pt modelId="{C791BDD1-00DA-41EC-960F-0B669B2FD3A8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2000" b="1" dirty="0"/>
        </a:p>
      </dgm:t>
    </dgm:pt>
    <dgm:pt modelId="{39B32CC1-BC3A-48F4-961F-C90E9B280C7A}" type="parTrans" cxnId="{20EBCD59-9E87-4EA1-BB29-5DEA7F4A8D25}">
      <dgm:prSet/>
      <dgm:spPr/>
      <dgm:t>
        <a:bodyPr/>
        <a:lstStyle/>
        <a:p>
          <a:endParaRPr lang="ru-RU"/>
        </a:p>
      </dgm:t>
    </dgm:pt>
    <dgm:pt modelId="{37065A7E-170D-4C0D-B192-EBDA8B14F6D8}" type="sibTrans" cxnId="{20EBCD59-9E87-4EA1-BB29-5DEA7F4A8D25}">
      <dgm:prSet/>
      <dgm:spPr/>
      <dgm:t>
        <a:bodyPr/>
        <a:lstStyle/>
        <a:p>
          <a:endParaRPr lang="ru-RU"/>
        </a:p>
      </dgm:t>
    </dgm:pt>
    <dgm:pt modelId="{11A89CB7-7C27-41C9-990B-AA85EE4297D9}" type="pres">
      <dgm:prSet presAssocID="{6DB0E0F1-4891-426C-813B-F60DDC6F6DC8}" presName="linearFlow" presStyleCnt="0">
        <dgm:presLayoutVars>
          <dgm:dir/>
          <dgm:animLvl val="lvl"/>
          <dgm:resizeHandles val="exact"/>
        </dgm:presLayoutVars>
      </dgm:prSet>
      <dgm:spPr/>
    </dgm:pt>
    <dgm:pt modelId="{9BC402CC-6404-453E-8C4F-ECA852AA25CB}" type="pres">
      <dgm:prSet presAssocID="{E22DFDD6-E905-4367-A367-522BDD40C072}" presName="composite" presStyleCnt="0"/>
      <dgm:spPr/>
    </dgm:pt>
    <dgm:pt modelId="{6035EF17-5CED-415C-B1B4-8BB0A5D2AEEA}" type="pres">
      <dgm:prSet presAssocID="{E22DFDD6-E905-4367-A367-522BDD40C072}" presName="parentText" presStyleLbl="alignNode1" presStyleIdx="0" presStyleCnt="4" custScaleX="104959" custScaleY="1079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CE310-F149-4C96-A515-07BB2D317592}" type="pres">
      <dgm:prSet presAssocID="{E22DFDD6-E905-4367-A367-522BDD40C072}" presName="descendantText" presStyleLbl="alignAcc1" presStyleIdx="0" presStyleCnt="4" custScaleX="94759" custScaleY="104008" custLinFactNeighborX="-3553" custLinFactNeighborY="39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0CEF7-9B75-489E-8B6A-8D253933D18D}" type="pres">
      <dgm:prSet presAssocID="{AB0B2530-F0E2-47B2-BE8E-3C244026D17C}" presName="sp" presStyleCnt="0"/>
      <dgm:spPr/>
    </dgm:pt>
    <dgm:pt modelId="{DE84DCAC-E5E2-4411-BAD9-AFD0AB3DE10A}" type="pres">
      <dgm:prSet presAssocID="{9FACF6FC-BD0D-47D5-934D-FBDDA61E3257}" presName="composite" presStyleCnt="0"/>
      <dgm:spPr/>
    </dgm:pt>
    <dgm:pt modelId="{0A3E7862-8A0E-4077-9682-24A59FEE4AC0}" type="pres">
      <dgm:prSet presAssocID="{9FACF6FC-BD0D-47D5-934D-FBDDA61E3257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B7EDB-E576-4906-B4A3-0206A610A323}" type="pres">
      <dgm:prSet presAssocID="{9FACF6FC-BD0D-47D5-934D-FBDDA61E3257}" presName="descendantText" presStyleLbl="alignAcc1" presStyleIdx="1" presStyleCnt="4" custScaleX="96334" custScaleY="100853" custLinFactNeighborX="-2131" custLinFactNeighborY="-3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A5E8D-C5DA-4DE3-9F26-61CCDC6182E7}" type="pres">
      <dgm:prSet presAssocID="{37A31D65-0F85-4654-9E1F-AD686C617E5F}" presName="sp" presStyleCnt="0"/>
      <dgm:spPr/>
    </dgm:pt>
    <dgm:pt modelId="{F3278DDE-FC68-457F-9F4B-B14B12D1E242}" type="pres">
      <dgm:prSet presAssocID="{62B6BECE-68C3-4766-AD85-930BD850543F}" presName="composite" presStyleCnt="0"/>
      <dgm:spPr/>
    </dgm:pt>
    <dgm:pt modelId="{04CB8905-07E7-45E7-A782-69C82F2A0889}" type="pres">
      <dgm:prSet presAssocID="{62B6BECE-68C3-4766-AD85-930BD850543F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3627C-0126-4BA4-8627-CB2AA501BD3D}" type="pres">
      <dgm:prSet presAssocID="{62B6BECE-68C3-4766-AD85-930BD850543F}" presName="descendantText" presStyleLbl="alignAcc1" presStyleIdx="2" presStyleCnt="4" custScaleX="96865" custLinFactNeighborX="-1866" custLinFactNeighborY="-2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1DB2A-AD8C-433C-87DD-DB631A74D9D2}" type="pres">
      <dgm:prSet presAssocID="{88B420EC-432D-430E-B642-1C1941C730D2}" presName="sp" presStyleCnt="0"/>
      <dgm:spPr/>
    </dgm:pt>
    <dgm:pt modelId="{F2075FD8-56A5-4B87-9FC4-2BA092E32A98}" type="pres">
      <dgm:prSet presAssocID="{5EA7E86A-520B-4BE0-AA80-A0EEC2D65BEC}" presName="composite" presStyleCnt="0"/>
      <dgm:spPr/>
    </dgm:pt>
    <dgm:pt modelId="{54CCCAB2-1D63-4012-A060-E6215BCC17E0}" type="pres">
      <dgm:prSet presAssocID="{5EA7E86A-520B-4BE0-AA80-A0EEC2D65BEC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11475-E6E5-448B-AB14-8BBA05C0EB29}" type="pres">
      <dgm:prSet presAssocID="{5EA7E86A-520B-4BE0-AA80-A0EEC2D65BEC}" presName="descendantText" presStyleLbl="alignAcc1" presStyleIdx="3" presStyleCnt="4" custScaleX="96270" custLinFactNeighborX="-2163" custLinFactNeighborY="-20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3E2794-FA8A-4B97-AE56-2BBBDB6F4D66}" type="presOf" srcId="{61C8E6FA-0DCC-4B1C-8D74-4376803906FC}" destId="{AA211475-E6E5-448B-AB14-8BBA05C0EB29}" srcOrd="0" destOrd="3" presId="urn:microsoft.com/office/officeart/2005/8/layout/chevron2"/>
    <dgm:cxn modelId="{0873547A-45EA-4875-AE57-E94F87891875}" type="presOf" srcId="{2C7924DD-8AC2-42EE-86EB-9E66716CCFA3}" destId="{C3FCE310-F149-4C96-A515-07BB2D317592}" srcOrd="0" destOrd="0" presId="urn:microsoft.com/office/officeart/2005/8/layout/chevron2"/>
    <dgm:cxn modelId="{BD7310A1-C370-4956-BF07-5FE46E96FD90}" srcId="{5EA7E86A-520B-4BE0-AA80-A0EEC2D65BEC}" destId="{11B50716-2EA2-4CDD-B721-486C7060387E}" srcOrd="0" destOrd="0" parTransId="{F7F74CC3-2BE1-4434-95E4-A330563EA682}" sibTransId="{4642CECF-F2B5-41C0-B411-606228427B67}"/>
    <dgm:cxn modelId="{498287BD-C9CD-4CC8-8343-4A0A06B1F0E0}" type="presOf" srcId="{7515389F-D257-4661-8596-29EBF3EC0385}" destId="{DCEB7EDB-E576-4906-B4A3-0206A610A323}" srcOrd="0" destOrd="0" presId="urn:microsoft.com/office/officeart/2005/8/layout/chevron2"/>
    <dgm:cxn modelId="{09787160-7FE7-4BB6-A034-83964BA45C07}" srcId="{E22DFDD6-E905-4367-A367-522BDD40C072}" destId="{2C7924DD-8AC2-42EE-86EB-9E66716CCFA3}" srcOrd="0" destOrd="0" parTransId="{351EE6B9-49C1-46A6-AA0B-EF44312EC99A}" sibTransId="{8384C848-575D-4F93-8893-24C8285EF235}"/>
    <dgm:cxn modelId="{B18D70C6-C089-4823-BA45-8F936EAABBD9}" srcId="{6DB0E0F1-4891-426C-813B-F60DDC6F6DC8}" destId="{E22DFDD6-E905-4367-A367-522BDD40C072}" srcOrd="0" destOrd="0" parTransId="{07028A9B-E9D3-4523-9CCA-7EF71E0565D8}" sibTransId="{AB0B2530-F0E2-47B2-BE8E-3C244026D17C}"/>
    <dgm:cxn modelId="{62BD2BDF-A6F8-4A2D-A5F8-EB4BAD76D3EC}" srcId="{62B6BECE-68C3-4766-AD85-930BD850543F}" destId="{C9320042-0830-4282-B4C8-7DEF376E3273}" srcOrd="0" destOrd="0" parTransId="{E2B8D7A0-F3E6-4225-8BF2-F14A3A03E945}" sibTransId="{5FF7EB06-94EB-486B-BBF8-3C417255F922}"/>
    <dgm:cxn modelId="{4B9C8033-E007-4D50-8123-D2DECB9AEBD8}" srcId="{5EA7E86A-520B-4BE0-AA80-A0EEC2D65BEC}" destId="{61C8E6FA-0DCC-4B1C-8D74-4376803906FC}" srcOrd="3" destOrd="0" parTransId="{358FABBD-761E-4594-87AD-5930269B6E56}" sibTransId="{21FE2A11-AD3F-4F25-B62A-DA32EAE91ECE}"/>
    <dgm:cxn modelId="{8DA9789A-EC63-494C-80DB-B1FE687653C8}" srcId="{9FACF6FC-BD0D-47D5-934D-FBDDA61E3257}" destId="{7515389F-D257-4661-8596-29EBF3EC0385}" srcOrd="0" destOrd="0" parTransId="{6CD395F9-E8BC-40CA-9709-45788CFE5752}" sibTransId="{25863094-1199-45A1-8C9B-1F15EDF85024}"/>
    <dgm:cxn modelId="{E4FAA1D8-05B0-49E8-A50A-28C29763FD86}" srcId="{6DB0E0F1-4891-426C-813B-F60DDC6F6DC8}" destId="{9FACF6FC-BD0D-47D5-934D-FBDDA61E3257}" srcOrd="1" destOrd="0" parTransId="{F3237AD6-D096-49E1-A0DD-CCD13415F7C3}" sibTransId="{37A31D65-0F85-4654-9E1F-AD686C617E5F}"/>
    <dgm:cxn modelId="{C72B0BA7-9F2B-4355-8F85-F2DF0E63732E}" type="presOf" srcId="{6DB0E0F1-4891-426C-813B-F60DDC6F6DC8}" destId="{11A89CB7-7C27-41C9-990B-AA85EE4297D9}" srcOrd="0" destOrd="0" presId="urn:microsoft.com/office/officeart/2005/8/layout/chevron2"/>
    <dgm:cxn modelId="{33ECC28F-0410-4569-83DF-E455265C81C8}" type="presOf" srcId="{E22DFDD6-E905-4367-A367-522BDD40C072}" destId="{6035EF17-5CED-415C-B1B4-8BB0A5D2AEEA}" srcOrd="0" destOrd="0" presId="urn:microsoft.com/office/officeart/2005/8/layout/chevron2"/>
    <dgm:cxn modelId="{3F45DAD8-1886-40EC-BB22-220F1536B271}" type="presOf" srcId="{9FACF6FC-BD0D-47D5-934D-FBDDA61E3257}" destId="{0A3E7862-8A0E-4077-9682-24A59FEE4AC0}" srcOrd="0" destOrd="0" presId="urn:microsoft.com/office/officeart/2005/8/layout/chevron2"/>
    <dgm:cxn modelId="{9973C157-D3B2-4001-A414-DCEE04FA8823}" type="presOf" srcId="{62B6BECE-68C3-4766-AD85-930BD850543F}" destId="{04CB8905-07E7-45E7-A782-69C82F2A0889}" srcOrd="0" destOrd="0" presId="urn:microsoft.com/office/officeart/2005/8/layout/chevron2"/>
    <dgm:cxn modelId="{38C295FC-A4C6-4DC5-A60B-316DB636FAB6}" type="presOf" srcId="{5EA7E86A-520B-4BE0-AA80-A0EEC2D65BEC}" destId="{54CCCAB2-1D63-4012-A060-E6215BCC17E0}" srcOrd="0" destOrd="0" presId="urn:microsoft.com/office/officeart/2005/8/layout/chevron2"/>
    <dgm:cxn modelId="{038AC11D-AA3C-402E-94C3-A63C39A41CAB}" type="presOf" srcId="{C6D9192B-BF54-4240-AD8D-FFC28E868A06}" destId="{AA211475-E6E5-448B-AB14-8BBA05C0EB29}" srcOrd="0" destOrd="2" presId="urn:microsoft.com/office/officeart/2005/8/layout/chevron2"/>
    <dgm:cxn modelId="{86B54246-285F-4EB4-8715-E8775B73F921}" srcId="{6DB0E0F1-4891-426C-813B-F60DDC6F6DC8}" destId="{62B6BECE-68C3-4766-AD85-930BD850543F}" srcOrd="2" destOrd="0" parTransId="{EA4606A0-0700-4649-AE8B-7A71F39E270F}" sibTransId="{88B420EC-432D-430E-B642-1C1941C730D2}"/>
    <dgm:cxn modelId="{FD58CC66-7EEB-4CCA-A66A-FF9185C7C448}" type="presOf" srcId="{11B50716-2EA2-4CDD-B721-486C7060387E}" destId="{AA211475-E6E5-448B-AB14-8BBA05C0EB29}" srcOrd="0" destOrd="0" presId="urn:microsoft.com/office/officeart/2005/8/layout/chevron2"/>
    <dgm:cxn modelId="{D8D31610-87E3-442B-AA59-44FD0FB22C1F}" type="presOf" srcId="{C9320042-0830-4282-B4C8-7DEF376E3273}" destId="{CEA3627C-0126-4BA4-8627-CB2AA501BD3D}" srcOrd="0" destOrd="0" presId="urn:microsoft.com/office/officeart/2005/8/layout/chevron2"/>
    <dgm:cxn modelId="{35B9E1F6-4963-4F25-9085-D09951530EE1}" srcId="{5EA7E86A-520B-4BE0-AA80-A0EEC2D65BEC}" destId="{C6D9192B-BF54-4240-AD8D-FFC28E868A06}" srcOrd="2" destOrd="0" parTransId="{DD40228F-14D5-44C1-808D-57E1510D8A45}" sibTransId="{4754A002-7140-4DC7-9AF1-AA3015FA734E}"/>
    <dgm:cxn modelId="{20EBCD59-9E87-4EA1-BB29-5DEA7F4A8D25}" srcId="{5EA7E86A-520B-4BE0-AA80-A0EEC2D65BEC}" destId="{C791BDD1-00DA-41EC-960F-0B669B2FD3A8}" srcOrd="1" destOrd="0" parTransId="{39B32CC1-BC3A-48F4-961F-C90E9B280C7A}" sibTransId="{37065A7E-170D-4C0D-B192-EBDA8B14F6D8}"/>
    <dgm:cxn modelId="{B16FA82C-4EC8-4200-A51F-5EAE3565B7A3}" type="presOf" srcId="{C791BDD1-00DA-41EC-960F-0B669B2FD3A8}" destId="{AA211475-E6E5-448B-AB14-8BBA05C0EB29}" srcOrd="0" destOrd="1" presId="urn:microsoft.com/office/officeart/2005/8/layout/chevron2"/>
    <dgm:cxn modelId="{11FFEC4A-AE2B-496F-9295-0E7EC8494678}" srcId="{6DB0E0F1-4891-426C-813B-F60DDC6F6DC8}" destId="{5EA7E86A-520B-4BE0-AA80-A0EEC2D65BEC}" srcOrd="3" destOrd="0" parTransId="{EF134637-F6D9-413A-B972-16528C6BE25B}" sibTransId="{1C0FB445-1BF0-4CDE-8EA5-CE654B7CF9FE}"/>
    <dgm:cxn modelId="{42005A8F-AE00-4070-A785-77F6CD111651}" type="presParOf" srcId="{11A89CB7-7C27-41C9-990B-AA85EE4297D9}" destId="{9BC402CC-6404-453E-8C4F-ECA852AA25CB}" srcOrd="0" destOrd="0" presId="urn:microsoft.com/office/officeart/2005/8/layout/chevron2"/>
    <dgm:cxn modelId="{D155A348-46A3-425B-B612-D4E59120A887}" type="presParOf" srcId="{9BC402CC-6404-453E-8C4F-ECA852AA25CB}" destId="{6035EF17-5CED-415C-B1B4-8BB0A5D2AEEA}" srcOrd="0" destOrd="0" presId="urn:microsoft.com/office/officeart/2005/8/layout/chevron2"/>
    <dgm:cxn modelId="{6F31DDD3-2028-43CF-8ADE-6E250740D8B8}" type="presParOf" srcId="{9BC402CC-6404-453E-8C4F-ECA852AA25CB}" destId="{C3FCE310-F149-4C96-A515-07BB2D317592}" srcOrd="1" destOrd="0" presId="urn:microsoft.com/office/officeart/2005/8/layout/chevron2"/>
    <dgm:cxn modelId="{6A814E68-4275-44FE-A588-CE6A38A3185D}" type="presParOf" srcId="{11A89CB7-7C27-41C9-990B-AA85EE4297D9}" destId="{C320CEF7-9B75-489E-8B6A-8D253933D18D}" srcOrd="1" destOrd="0" presId="urn:microsoft.com/office/officeart/2005/8/layout/chevron2"/>
    <dgm:cxn modelId="{47184CFE-DEA9-440A-BE31-2C73B1EC3BA8}" type="presParOf" srcId="{11A89CB7-7C27-41C9-990B-AA85EE4297D9}" destId="{DE84DCAC-E5E2-4411-BAD9-AFD0AB3DE10A}" srcOrd="2" destOrd="0" presId="urn:microsoft.com/office/officeart/2005/8/layout/chevron2"/>
    <dgm:cxn modelId="{8B84229C-EACD-4B59-8996-A9C7B097DD26}" type="presParOf" srcId="{DE84DCAC-E5E2-4411-BAD9-AFD0AB3DE10A}" destId="{0A3E7862-8A0E-4077-9682-24A59FEE4AC0}" srcOrd="0" destOrd="0" presId="urn:microsoft.com/office/officeart/2005/8/layout/chevron2"/>
    <dgm:cxn modelId="{7A79CEBA-03BC-4E40-9B99-0F28DF99E263}" type="presParOf" srcId="{DE84DCAC-E5E2-4411-BAD9-AFD0AB3DE10A}" destId="{DCEB7EDB-E576-4906-B4A3-0206A610A323}" srcOrd="1" destOrd="0" presId="urn:microsoft.com/office/officeart/2005/8/layout/chevron2"/>
    <dgm:cxn modelId="{A537DFB4-84B8-44FC-B4E5-220B17AFC045}" type="presParOf" srcId="{11A89CB7-7C27-41C9-990B-AA85EE4297D9}" destId="{1FAA5E8D-C5DA-4DE3-9F26-61CCDC6182E7}" srcOrd="3" destOrd="0" presId="urn:microsoft.com/office/officeart/2005/8/layout/chevron2"/>
    <dgm:cxn modelId="{FC80F5DF-5EE9-463D-B374-DD9E90A1611F}" type="presParOf" srcId="{11A89CB7-7C27-41C9-990B-AA85EE4297D9}" destId="{F3278DDE-FC68-457F-9F4B-B14B12D1E242}" srcOrd="4" destOrd="0" presId="urn:microsoft.com/office/officeart/2005/8/layout/chevron2"/>
    <dgm:cxn modelId="{086F116C-7FFA-4121-80BF-16D2E691AF18}" type="presParOf" srcId="{F3278DDE-FC68-457F-9F4B-B14B12D1E242}" destId="{04CB8905-07E7-45E7-A782-69C82F2A0889}" srcOrd="0" destOrd="0" presId="urn:microsoft.com/office/officeart/2005/8/layout/chevron2"/>
    <dgm:cxn modelId="{83E307C4-766B-4617-ABBB-EA672DB0D505}" type="presParOf" srcId="{F3278DDE-FC68-457F-9F4B-B14B12D1E242}" destId="{CEA3627C-0126-4BA4-8627-CB2AA501BD3D}" srcOrd="1" destOrd="0" presId="urn:microsoft.com/office/officeart/2005/8/layout/chevron2"/>
    <dgm:cxn modelId="{F364DC07-169C-401A-87F4-1374EC5932E6}" type="presParOf" srcId="{11A89CB7-7C27-41C9-990B-AA85EE4297D9}" destId="{4681DB2A-AD8C-433C-87DD-DB631A74D9D2}" srcOrd="5" destOrd="0" presId="urn:microsoft.com/office/officeart/2005/8/layout/chevron2"/>
    <dgm:cxn modelId="{6E61050B-F7D1-48A7-AD98-1EE2562E3D03}" type="presParOf" srcId="{11A89CB7-7C27-41C9-990B-AA85EE4297D9}" destId="{F2075FD8-56A5-4B87-9FC4-2BA092E32A98}" srcOrd="6" destOrd="0" presId="urn:microsoft.com/office/officeart/2005/8/layout/chevron2"/>
    <dgm:cxn modelId="{BCCD92B0-E256-4D46-BE51-0AB51F5B0ED0}" type="presParOf" srcId="{F2075FD8-56A5-4B87-9FC4-2BA092E32A98}" destId="{54CCCAB2-1D63-4012-A060-E6215BCC17E0}" srcOrd="0" destOrd="0" presId="urn:microsoft.com/office/officeart/2005/8/layout/chevron2"/>
    <dgm:cxn modelId="{235718A7-00F8-43D3-AA8E-B336A3F83188}" type="presParOf" srcId="{F2075FD8-56A5-4B87-9FC4-2BA092E32A98}" destId="{AA211475-E6E5-448B-AB14-8BBA05C0EB2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E8DE1-0D03-4E12-9BC9-A978B55432F1}">
      <dgm:prSet custT="1"/>
      <dgm:spPr/>
      <dgm:t>
        <a:bodyPr/>
        <a:lstStyle/>
        <a:p>
          <a:pPr algn="ctr" rtl="0"/>
          <a:r>
            <a:rPr lang="ru-RU" sz="2800" b="1" i="1" dirty="0" smtClean="0"/>
            <a:t>Реализация задач, поставленных в указах Президента РФ 2012 года</a:t>
          </a:r>
          <a:endParaRPr lang="ru-RU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59029D-1846-40AC-877E-7089C12B5EFA}" type="parTrans" cxnId="{2C9E6CB6-E8D4-427D-98B8-A535BAD5DD91}">
      <dgm:prSet/>
      <dgm:spPr/>
      <dgm:t>
        <a:bodyPr/>
        <a:lstStyle/>
        <a:p>
          <a:endParaRPr lang="ru-RU"/>
        </a:p>
      </dgm:t>
    </dgm:pt>
    <dgm:pt modelId="{DB406060-1E06-457C-BC57-E91F858B1B18}" type="sibTrans" cxnId="{2C9E6CB6-E8D4-427D-98B8-A535BAD5DD91}">
      <dgm:prSet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C223D-68EF-46AA-A004-58D21D73C58E}" type="pres">
      <dgm:prSet presAssocID="{A2DE8DE1-0D03-4E12-9BC9-A978B55432F1}" presName="parentText" presStyleLbl="node1" presStyleIdx="0" presStyleCnt="1" custLinFactNeighborX="3125" custLinFactNeighborY="-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9E6CB6-E8D4-427D-98B8-A535BAD5DD91}" srcId="{5B1DDF60-D7D9-4F10-BEAF-79779EE15704}" destId="{A2DE8DE1-0D03-4E12-9BC9-A978B55432F1}" srcOrd="0" destOrd="0" parTransId="{8A59029D-1846-40AC-877E-7089C12B5EFA}" sibTransId="{DB406060-1E06-457C-BC57-E91F858B1B18}"/>
    <dgm:cxn modelId="{877F7E70-DCE4-4F3D-A441-027C56F693F4}" type="presOf" srcId="{A2DE8DE1-0D03-4E12-9BC9-A978B55432F1}" destId="{54CC223D-68EF-46AA-A004-58D21D73C58E}" srcOrd="0" destOrd="0" presId="urn:microsoft.com/office/officeart/2005/8/layout/vList2"/>
    <dgm:cxn modelId="{967CCFCF-645F-4762-80A9-02BE905DD51C}" type="presOf" srcId="{5B1DDF60-D7D9-4F10-BEAF-79779EE15704}" destId="{C819171A-9F86-42CA-96B1-9779E73C2CB8}" srcOrd="0" destOrd="0" presId="urn:microsoft.com/office/officeart/2005/8/layout/vList2"/>
    <dgm:cxn modelId="{4F9774EC-5A78-4DA0-87F0-33E9D270A4B8}" type="presParOf" srcId="{C819171A-9F86-42CA-96B1-9779E73C2CB8}" destId="{54CC223D-68EF-46AA-A004-58D21D73C58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B0E0F1-4891-426C-813B-F60DDC6F6DC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9FACF6FC-BD0D-47D5-934D-FBDDA61E3257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F3237AD6-D096-49E1-A0DD-CCD13415F7C3}" type="parTrans" cxnId="{E4FAA1D8-05B0-49E8-A50A-28C29763FD86}">
      <dgm:prSet/>
      <dgm:spPr/>
      <dgm:t>
        <a:bodyPr/>
        <a:lstStyle/>
        <a:p>
          <a:endParaRPr lang="ru-RU"/>
        </a:p>
      </dgm:t>
    </dgm:pt>
    <dgm:pt modelId="{37A31D65-0F85-4654-9E1F-AD686C617E5F}" type="sibTrans" cxnId="{E4FAA1D8-05B0-49E8-A50A-28C29763FD86}">
      <dgm:prSet/>
      <dgm:spPr/>
      <dgm:t>
        <a:bodyPr/>
        <a:lstStyle/>
        <a:p>
          <a:endParaRPr lang="ru-RU"/>
        </a:p>
      </dgm:t>
    </dgm:pt>
    <dgm:pt modelId="{62B6BECE-68C3-4766-AD85-930BD850543F}">
      <dgm:prSet phldrT="[Текст]" custT="1"/>
      <dgm:spPr/>
      <dgm:t>
        <a:bodyPr/>
        <a:lstStyle/>
        <a:p>
          <a:endParaRPr lang="ru-RU" sz="1100" dirty="0"/>
        </a:p>
      </dgm:t>
    </dgm:pt>
    <dgm:pt modelId="{EA4606A0-0700-4649-AE8B-7A71F39E270F}" type="parTrans" cxnId="{86B54246-285F-4EB4-8715-E8775B73F921}">
      <dgm:prSet/>
      <dgm:spPr/>
      <dgm:t>
        <a:bodyPr/>
        <a:lstStyle/>
        <a:p>
          <a:endParaRPr lang="ru-RU"/>
        </a:p>
      </dgm:t>
    </dgm:pt>
    <dgm:pt modelId="{88B420EC-432D-430E-B642-1C1941C730D2}" type="sibTrans" cxnId="{86B54246-285F-4EB4-8715-E8775B73F921}">
      <dgm:prSet/>
      <dgm:spPr/>
      <dgm:t>
        <a:bodyPr/>
        <a:lstStyle/>
        <a:p>
          <a:endParaRPr lang="ru-RU"/>
        </a:p>
      </dgm:t>
    </dgm:pt>
    <dgm:pt modelId="{C9320042-0830-4282-B4C8-7DEF376E3273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проводятся мероприятия по улучшению условий ведения предпринимательской деятельности.</a:t>
          </a:r>
          <a:endParaRPr lang="ru-RU" sz="2000" b="1" i="1" dirty="0"/>
        </a:p>
      </dgm:t>
    </dgm:pt>
    <dgm:pt modelId="{E2B8D7A0-F3E6-4225-8BF2-F14A3A03E945}" type="parTrans" cxnId="{62BD2BDF-A6F8-4A2D-A5F8-EB4BAD76D3EC}">
      <dgm:prSet/>
      <dgm:spPr/>
      <dgm:t>
        <a:bodyPr/>
        <a:lstStyle/>
        <a:p>
          <a:endParaRPr lang="ru-RU"/>
        </a:p>
      </dgm:t>
    </dgm:pt>
    <dgm:pt modelId="{5FF7EB06-94EB-486B-BBF8-3C417255F922}" type="sibTrans" cxnId="{62BD2BDF-A6F8-4A2D-A5F8-EB4BAD76D3EC}">
      <dgm:prSet/>
      <dgm:spPr/>
      <dgm:t>
        <a:bodyPr/>
        <a:lstStyle/>
        <a:p>
          <a:endParaRPr lang="ru-RU"/>
        </a:p>
      </dgm:t>
    </dgm:pt>
    <dgm:pt modelId="{7515389F-D257-4661-8596-29EBF3EC0385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обеспечение стопроцентной доступности дошкольного образования для детей в возрасте от 3 до 7 лет.</a:t>
          </a:r>
          <a:endParaRPr lang="ru-RU" sz="2000" b="1" i="1" dirty="0"/>
        </a:p>
      </dgm:t>
    </dgm:pt>
    <dgm:pt modelId="{6CD395F9-E8BC-40CA-9709-45788CFE5752}" type="parTrans" cxnId="{8DA9789A-EC63-494C-80DB-B1FE687653C8}">
      <dgm:prSet/>
      <dgm:spPr/>
      <dgm:t>
        <a:bodyPr/>
        <a:lstStyle/>
        <a:p>
          <a:endParaRPr lang="ru-RU"/>
        </a:p>
      </dgm:t>
    </dgm:pt>
    <dgm:pt modelId="{25863094-1199-45A1-8C9B-1F15EDF85024}" type="sibTrans" cxnId="{8DA9789A-EC63-494C-80DB-B1FE687653C8}">
      <dgm:prSet/>
      <dgm:spPr/>
      <dgm:t>
        <a:bodyPr/>
        <a:lstStyle/>
        <a:p>
          <a:endParaRPr lang="ru-RU"/>
        </a:p>
      </dgm:t>
    </dgm:pt>
    <dgm:pt modelId="{E22DFDD6-E905-4367-A367-522BDD40C072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07028A9B-E9D3-4523-9CCA-7EF71E0565D8}" type="parTrans" cxnId="{B18D70C6-C089-4823-BA45-8F936EAABBD9}">
      <dgm:prSet/>
      <dgm:spPr/>
      <dgm:t>
        <a:bodyPr/>
        <a:lstStyle/>
        <a:p>
          <a:endParaRPr lang="ru-RU"/>
        </a:p>
      </dgm:t>
    </dgm:pt>
    <dgm:pt modelId="{AB0B2530-F0E2-47B2-BE8E-3C244026D17C}" type="sibTrans" cxnId="{B18D70C6-C089-4823-BA45-8F936EAABBD9}">
      <dgm:prSet/>
      <dgm:spPr/>
      <dgm:t>
        <a:bodyPr/>
        <a:lstStyle/>
        <a:p>
          <a:endParaRPr lang="ru-RU"/>
        </a:p>
      </dgm:t>
    </dgm:pt>
    <dgm:pt modelId="{2C7924DD-8AC2-42EE-86EB-9E66716CCFA3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i="1" dirty="0" smtClean="0"/>
            <a:t>сохранение уровня заработной платы отдельным категориям работников бюджетной сферы</a:t>
          </a:r>
          <a:endParaRPr lang="ru-RU" sz="2000" b="1" i="1" dirty="0"/>
        </a:p>
      </dgm:t>
    </dgm:pt>
    <dgm:pt modelId="{351EE6B9-49C1-46A6-AA0B-EF44312EC99A}" type="parTrans" cxnId="{09787160-7FE7-4BB6-A034-83964BA45C07}">
      <dgm:prSet/>
      <dgm:spPr/>
      <dgm:t>
        <a:bodyPr/>
        <a:lstStyle/>
        <a:p>
          <a:endParaRPr lang="ru-RU"/>
        </a:p>
      </dgm:t>
    </dgm:pt>
    <dgm:pt modelId="{8384C848-575D-4F93-8893-24C8285EF235}" type="sibTrans" cxnId="{09787160-7FE7-4BB6-A034-83964BA45C07}">
      <dgm:prSet/>
      <dgm:spPr/>
      <dgm:t>
        <a:bodyPr/>
        <a:lstStyle/>
        <a:p>
          <a:endParaRPr lang="ru-RU"/>
        </a:p>
      </dgm:t>
    </dgm:pt>
    <dgm:pt modelId="{6AA8CA42-34AA-4FAA-9B75-38A06C1D794B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i="1" smtClean="0"/>
            <a:t> </a:t>
          </a:r>
          <a:r>
            <a:rPr lang="ru-RU" sz="2000" b="1" i="1" dirty="0" smtClean="0"/>
            <a:t>2016 году в </a:t>
          </a:r>
          <a:r>
            <a:rPr lang="ru-RU" sz="2000" b="1" i="1" dirty="0" err="1" smtClean="0"/>
            <a:t>д</a:t>
          </a:r>
          <a:r>
            <a:rPr lang="ru-RU" sz="2000" b="1" i="1" dirty="0" smtClean="0"/>
            <a:t>/с № 20 «Капитошка» открыты две дополнительные группы для детей в возрасте до 3-х лет численностью 35 человек ;</a:t>
          </a:r>
          <a:endParaRPr lang="ru-RU" sz="2000" b="1" i="1" dirty="0"/>
        </a:p>
      </dgm:t>
    </dgm:pt>
    <dgm:pt modelId="{0D7C7461-33C1-4951-B4AA-0989EB8CC4C3}" type="parTrans" cxnId="{5B90ECC1-20D5-42AC-AC03-7B8565AD0356}">
      <dgm:prSet/>
      <dgm:spPr/>
    </dgm:pt>
    <dgm:pt modelId="{3F5D5382-DD71-4312-A7EF-AD61007DB8A4}" type="sibTrans" cxnId="{5B90ECC1-20D5-42AC-AC03-7B8565AD0356}">
      <dgm:prSet/>
      <dgm:spPr/>
    </dgm:pt>
    <dgm:pt modelId="{11A89CB7-7C27-41C9-990B-AA85EE4297D9}" type="pres">
      <dgm:prSet presAssocID="{6DB0E0F1-4891-426C-813B-F60DDC6F6DC8}" presName="linearFlow" presStyleCnt="0">
        <dgm:presLayoutVars>
          <dgm:dir/>
          <dgm:animLvl val="lvl"/>
          <dgm:resizeHandles val="exact"/>
        </dgm:presLayoutVars>
      </dgm:prSet>
      <dgm:spPr/>
    </dgm:pt>
    <dgm:pt modelId="{9BC402CC-6404-453E-8C4F-ECA852AA25CB}" type="pres">
      <dgm:prSet presAssocID="{E22DFDD6-E905-4367-A367-522BDD40C072}" presName="composite" presStyleCnt="0"/>
      <dgm:spPr/>
    </dgm:pt>
    <dgm:pt modelId="{6035EF17-5CED-415C-B1B4-8BB0A5D2AEEA}" type="pres">
      <dgm:prSet presAssocID="{E22DFDD6-E905-4367-A367-522BDD40C072}" presName="parentText" presStyleLbl="alignNode1" presStyleIdx="0" presStyleCnt="3" custScaleX="104959" custScaleY="1079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CE310-F149-4C96-A515-07BB2D317592}" type="pres">
      <dgm:prSet presAssocID="{E22DFDD6-E905-4367-A367-522BDD40C072}" presName="descendantText" presStyleLbl="alignAcc1" presStyleIdx="0" presStyleCnt="3" custScaleX="94759" custScaleY="104008" custLinFactNeighborX="-1655" custLinFactNeighborY="3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0CEF7-9B75-489E-8B6A-8D253933D18D}" type="pres">
      <dgm:prSet presAssocID="{AB0B2530-F0E2-47B2-BE8E-3C244026D17C}" presName="sp" presStyleCnt="0"/>
      <dgm:spPr/>
    </dgm:pt>
    <dgm:pt modelId="{DE84DCAC-E5E2-4411-BAD9-AFD0AB3DE10A}" type="pres">
      <dgm:prSet presAssocID="{9FACF6FC-BD0D-47D5-934D-FBDDA61E3257}" presName="composite" presStyleCnt="0"/>
      <dgm:spPr/>
    </dgm:pt>
    <dgm:pt modelId="{0A3E7862-8A0E-4077-9682-24A59FEE4AC0}" type="pres">
      <dgm:prSet presAssocID="{9FACF6FC-BD0D-47D5-934D-FBDDA61E325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B7EDB-E576-4906-B4A3-0206A610A323}" type="pres">
      <dgm:prSet presAssocID="{9FACF6FC-BD0D-47D5-934D-FBDDA61E3257}" presName="descendantText" presStyleLbl="alignAcc1" presStyleIdx="1" presStyleCnt="3" custScaleX="96334" custScaleY="171379" custLinFactNeighborX="-1640" custLinFactNeighborY="-151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A5E8D-C5DA-4DE3-9F26-61CCDC6182E7}" type="pres">
      <dgm:prSet presAssocID="{37A31D65-0F85-4654-9E1F-AD686C617E5F}" presName="sp" presStyleCnt="0"/>
      <dgm:spPr/>
    </dgm:pt>
    <dgm:pt modelId="{F3278DDE-FC68-457F-9F4B-B14B12D1E242}" type="pres">
      <dgm:prSet presAssocID="{62B6BECE-68C3-4766-AD85-930BD850543F}" presName="composite" presStyleCnt="0"/>
      <dgm:spPr/>
    </dgm:pt>
    <dgm:pt modelId="{04CB8905-07E7-45E7-A782-69C82F2A0889}" type="pres">
      <dgm:prSet presAssocID="{62B6BECE-68C3-4766-AD85-930BD850543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3627C-0126-4BA4-8627-CB2AA501BD3D}" type="pres">
      <dgm:prSet presAssocID="{62B6BECE-68C3-4766-AD85-930BD850543F}" presName="descendantText" presStyleLbl="alignAcc1" presStyleIdx="2" presStyleCnt="3" custScaleX="96865" custLinFactNeighborX="-1866" custLinFactNeighborY="-2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1B5003-3DB5-4CAA-9A89-D1CFCC8E04E2}" type="presOf" srcId="{6AA8CA42-34AA-4FAA-9B75-38A06C1D794B}" destId="{DCEB7EDB-E576-4906-B4A3-0206A610A323}" srcOrd="0" destOrd="1" presId="urn:microsoft.com/office/officeart/2005/8/layout/chevron2"/>
    <dgm:cxn modelId="{5B90ECC1-20D5-42AC-AC03-7B8565AD0356}" srcId="{9FACF6FC-BD0D-47D5-934D-FBDDA61E3257}" destId="{6AA8CA42-34AA-4FAA-9B75-38A06C1D794B}" srcOrd="1" destOrd="0" parTransId="{0D7C7461-33C1-4951-B4AA-0989EB8CC4C3}" sibTransId="{3F5D5382-DD71-4312-A7EF-AD61007DB8A4}"/>
    <dgm:cxn modelId="{88378D66-373A-4F57-89AD-3C5FBE9D168E}" type="presOf" srcId="{9FACF6FC-BD0D-47D5-934D-FBDDA61E3257}" destId="{0A3E7862-8A0E-4077-9682-24A59FEE4AC0}" srcOrd="0" destOrd="0" presId="urn:microsoft.com/office/officeart/2005/8/layout/chevron2"/>
    <dgm:cxn modelId="{09787160-7FE7-4BB6-A034-83964BA45C07}" srcId="{E22DFDD6-E905-4367-A367-522BDD40C072}" destId="{2C7924DD-8AC2-42EE-86EB-9E66716CCFA3}" srcOrd="0" destOrd="0" parTransId="{351EE6B9-49C1-46A6-AA0B-EF44312EC99A}" sibTransId="{8384C848-575D-4F93-8893-24C8285EF235}"/>
    <dgm:cxn modelId="{3E2E382C-AC3E-4B26-9DDB-9288CA42A414}" type="presOf" srcId="{2C7924DD-8AC2-42EE-86EB-9E66716CCFA3}" destId="{C3FCE310-F149-4C96-A515-07BB2D317592}" srcOrd="0" destOrd="0" presId="urn:microsoft.com/office/officeart/2005/8/layout/chevron2"/>
    <dgm:cxn modelId="{B18D70C6-C089-4823-BA45-8F936EAABBD9}" srcId="{6DB0E0F1-4891-426C-813B-F60DDC6F6DC8}" destId="{E22DFDD6-E905-4367-A367-522BDD40C072}" srcOrd="0" destOrd="0" parTransId="{07028A9B-E9D3-4523-9CCA-7EF71E0565D8}" sibTransId="{AB0B2530-F0E2-47B2-BE8E-3C244026D17C}"/>
    <dgm:cxn modelId="{62BD2BDF-A6F8-4A2D-A5F8-EB4BAD76D3EC}" srcId="{62B6BECE-68C3-4766-AD85-930BD850543F}" destId="{C9320042-0830-4282-B4C8-7DEF376E3273}" srcOrd="0" destOrd="0" parTransId="{E2B8D7A0-F3E6-4225-8BF2-F14A3A03E945}" sibTransId="{5FF7EB06-94EB-486B-BBF8-3C417255F922}"/>
    <dgm:cxn modelId="{8DA9789A-EC63-494C-80DB-B1FE687653C8}" srcId="{9FACF6FC-BD0D-47D5-934D-FBDDA61E3257}" destId="{7515389F-D257-4661-8596-29EBF3EC0385}" srcOrd="0" destOrd="0" parTransId="{6CD395F9-E8BC-40CA-9709-45788CFE5752}" sibTransId="{25863094-1199-45A1-8C9B-1F15EDF85024}"/>
    <dgm:cxn modelId="{E4FAA1D8-05B0-49E8-A50A-28C29763FD86}" srcId="{6DB0E0F1-4891-426C-813B-F60DDC6F6DC8}" destId="{9FACF6FC-BD0D-47D5-934D-FBDDA61E3257}" srcOrd="1" destOrd="0" parTransId="{F3237AD6-D096-49E1-A0DD-CCD13415F7C3}" sibTransId="{37A31D65-0F85-4654-9E1F-AD686C617E5F}"/>
    <dgm:cxn modelId="{4E656CD6-7460-4B64-B5F9-F591C9515462}" type="presOf" srcId="{7515389F-D257-4661-8596-29EBF3EC0385}" destId="{DCEB7EDB-E576-4906-B4A3-0206A610A323}" srcOrd="0" destOrd="0" presId="urn:microsoft.com/office/officeart/2005/8/layout/chevron2"/>
    <dgm:cxn modelId="{86B54246-285F-4EB4-8715-E8775B73F921}" srcId="{6DB0E0F1-4891-426C-813B-F60DDC6F6DC8}" destId="{62B6BECE-68C3-4766-AD85-930BD850543F}" srcOrd="2" destOrd="0" parTransId="{EA4606A0-0700-4649-AE8B-7A71F39E270F}" sibTransId="{88B420EC-432D-430E-B642-1C1941C730D2}"/>
    <dgm:cxn modelId="{0C82C052-49C4-4DD4-8B52-F3EC76E8EC2E}" type="presOf" srcId="{62B6BECE-68C3-4766-AD85-930BD850543F}" destId="{04CB8905-07E7-45E7-A782-69C82F2A0889}" srcOrd="0" destOrd="0" presId="urn:microsoft.com/office/officeart/2005/8/layout/chevron2"/>
    <dgm:cxn modelId="{C14D1607-E0EB-4BBB-8D18-09A62BED998D}" type="presOf" srcId="{E22DFDD6-E905-4367-A367-522BDD40C072}" destId="{6035EF17-5CED-415C-B1B4-8BB0A5D2AEEA}" srcOrd="0" destOrd="0" presId="urn:microsoft.com/office/officeart/2005/8/layout/chevron2"/>
    <dgm:cxn modelId="{A43ED873-1C25-4D83-BB79-6E0427434B0A}" type="presOf" srcId="{6DB0E0F1-4891-426C-813B-F60DDC6F6DC8}" destId="{11A89CB7-7C27-41C9-990B-AA85EE4297D9}" srcOrd="0" destOrd="0" presId="urn:microsoft.com/office/officeart/2005/8/layout/chevron2"/>
    <dgm:cxn modelId="{89D12212-8896-4370-AE85-FCE137DC0865}" type="presOf" srcId="{C9320042-0830-4282-B4C8-7DEF376E3273}" destId="{CEA3627C-0126-4BA4-8627-CB2AA501BD3D}" srcOrd="0" destOrd="0" presId="urn:microsoft.com/office/officeart/2005/8/layout/chevron2"/>
    <dgm:cxn modelId="{69B11E20-C035-4CDA-AB29-F24C7598A960}" type="presParOf" srcId="{11A89CB7-7C27-41C9-990B-AA85EE4297D9}" destId="{9BC402CC-6404-453E-8C4F-ECA852AA25CB}" srcOrd="0" destOrd="0" presId="urn:microsoft.com/office/officeart/2005/8/layout/chevron2"/>
    <dgm:cxn modelId="{3B2DB492-355B-4C2D-B11E-50F5B4EC6230}" type="presParOf" srcId="{9BC402CC-6404-453E-8C4F-ECA852AA25CB}" destId="{6035EF17-5CED-415C-B1B4-8BB0A5D2AEEA}" srcOrd="0" destOrd="0" presId="urn:microsoft.com/office/officeart/2005/8/layout/chevron2"/>
    <dgm:cxn modelId="{6E88C4F6-68A4-411A-9299-3AD1282D25A3}" type="presParOf" srcId="{9BC402CC-6404-453E-8C4F-ECA852AA25CB}" destId="{C3FCE310-F149-4C96-A515-07BB2D317592}" srcOrd="1" destOrd="0" presId="urn:microsoft.com/office/officeart/2005/8/layout/chevron2"/>
    <dgm:cxn modelId="{41C3E268-3D16-4AA4-AAAD-BF6CE4C429C5}" type="presParOf" srcId="{11A89CB7-7C27-41C9-990B-AA85EE4297D9}" destId="{C320CEF7-9B75-489E-8B6A-8D253933D18D}" srcOrd="1" destOrd="0" presId="urn:microsoft.com/office/officeart/2005/8/layout/chevron2"/>
    <dgm:cxn modelId="{A7D5A26E-E881-4259-9EFD-73FBDE1F0576}" type="presParOf" srcId="{11A89CB7-7C27-41C9-990B-AA85EE4297D9}" destId="{DE84DCAC-E5E2-4411-BAD9-AFD0AB3DE10A}" srcOrd="2" destOrd="0" presId="urn:microsoft.com/office/officeart/2005/8/layout/chevron2"/>
    <dgm:cxn modelId="{C6D981C6-C79B-41EE-8D4F-23DDA60FB88F}" type="presParOf" srcId="{DE84DCAC-E5E2-4411-BAD9-AFD0AB3DE10A}" destId="{0A3E7862-8A0E-4077-9682-24A59FEE4AC0}" srcOrd="0" destOrd="0" presId="urn:microsoft.com/office/officeart/2005/8/layout/chevron2"/>
    <dgm:cxn modelId="{DCAC035E-45B7-4F24-9816-8DA8B5908046}" type="presParOf" srcId="{DE84DCAC-E5E2-4411-BAD9-AFD0AB3DE10A}" destId="{DCEB7EDB-E576-4906-B4A3-0206A610A323}" srcOrd="1" destOrd="0" presId="urn:microsoft.com/office/officeart/2005/8/layout/chevron2"/>
    <dgm:cxn modelId="{6D933C99-1700-4561-A246-84D01A6C3F5A}" type="presParOf" srcId="{11A89CB7-7C27-41C9-990B-AA85EE4297D9}" destId="{1FAA5E8D-C5DA-4DE3-9F26-61CCDC6182E7}" srcOrd="3" destOrd="0" presId="urn:microsoft.com/office/officeart/2005/8/layout/chevron2"/>
    <dgm:cxn modelId="{4288D8AC-DC09-4E3B-801A-E5C29EE07F73}" type="presParOf" srcId="{11A89CB7-7C27-41C9-990B-AA85EE4297D9}" destId="{F3278DDE-FC68-457F-9F4B-B14B12D1E242}" srcOrd="4" destOrd="0" presId="urn:microsoft.com/office/officeart/2005/8/layout/chevron2"/>
    <dgm:cxn modelId="{C4889932-C011-44FC-A5AE-19C4259A84E9}" type="presParOf" srcId="{F3278DDE-FC68-457F-9F4B-B14B12D1E242}" destId="{04CB8905-07E7-45E7-A782-69C82F2A0889}" srcOrd="0" destOrd="0" presId="urn:microsoft.com/office/officeart/2005/8/layout/chevron2"/>
    <dgm:cxn modelId="{7D47AE7F-C20E-4A2E-95BA-0AC91ECDBD01}" type="presParOf" srcId="{F3278DDE-FC68-457F-9F4B-B14B12D1E242}" destId="{CEA3627C-0126-4BA4-8627-CB2AA501BD3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E8DE1-0D03-4E12-9BC9-A978B55432F1}">
      <dgm:prSet custT="1"/>
      <dgm:spPr/>
      <dgm:t>
        <a:bodyPr/>
        <a:lstStyle/>
        <a:p>
          <a:pPr algn="ctr" rtl="0"/>
          <a:r>
            <a:rPr lang="ru-RU" sz="2800" b="1" i="1" dirty="0" smtClean="0"/>
            <a:t>Повышение открытости и прозрачности местных бюджетов</a:t>
          </a:r>
          <a:endParaRPr lang="ru-RU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59029D-1846-40AC-877E-7089C12B5EFA}" type="parTrans" cxnId="{2C9E6CB6-E8D4-427D-98B8-A535BAD5DD91}">
      <dgm:prSet/>
      <dgm:spPr/>
      <dgm:t>
        <a:bodyPr/>
        <a:lstStyle/>
        <a:p>
          <a:endParaRPr lang="ru-RU"/>
        </a:p>
      </dgm:t>
    </dgm:pt>
    <dgm:pt modelId="{DB406060-1E06-457C-BC57-E91F858B1B18}" type="sibTrans" cxnId="{2C9E6CB6-E8D4-427D-98B8-A535BAD5DD91}">
      <dgm:prSet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C223D-68EF-46AA-A004-58D21D73C58E}" type="pres">
      <dgm:prSet presAssocID="{A2DE8DE1-0D03-4E12-9BC9-A978B55432F1}" presName="parentText" presStyleLbl="node1" presStyleIdx="0" presStyleCnt="1" custLinFactNeighborX="3125" custLinFactNeighborY="-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5024E9-315A-4A62-B82D-BC11EC1D555D}" type="presOf" srcId="{5B1DDF60-D7D9-4F10-BEAF-79779EE15704}" destId="{C819171A-9F86-42CA-96B1-9779E73C2CB8}" srcOrd="0" destOrd="0" presId="urn:microsoft.com/office/officeart/2005/8/layout/vList2"/>
    <dgm:cxn modelId="{2C9E6CB6-E8D4-427D-98B8-A535BAD5DD91}" srcId="{5B1DDF60-D7D9-4F10-BEAF-79779EE15704}" destId="{A2DE8DE1-0D03-4E12-9BC9-A978B55432F1}" srcOrd="0" destOrd="0" parTransId="{8A59029D-1846-40AC-877E-7089C12B5EFA}" sibTransId="{DB406060-1E06-457C-BC57-E91F858B1B18}"/>
    <dgm:cxn modelId="{FE9DA0A1-5207-4465-BF0F-E4FC4D8188A6}" type="presOf" srcId="{A2DE8DE1-0D03-4E12-9BC9-A978B55432F1}" destId="{54CC223D-68EF-46AA-A004-58D21D73C58E}" srcOrd="0" destOrd="0" presId="urn:microsoft.com/office/officeart/2005/8/layout/vList2"/>
    <dgm:cxn modelId="{33211EF0-5F76-4678-942E-F0307AD4F409}" type="presParOf" srcId="{C819171A-9F86-42CA-96B1-9779E73C2CB8}" destId="{54CC223D-68EF-46AA-A004-58D21D73C58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DB0E0F1-4891-426C-813B-F60DDC6F6DC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E22DFDD6-E905-4367-A367-522BDD40C072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07028A9B-E9D3-4523-9CCA-7EF71E0565D8}" type="parTrans" cxnId="{B18D70C6-C089-4823-BA45-8F936EAABBD9}">
      <dgm:prSet/>
      <dgm:spPr/>
      <dgm:t>
        <a:bodyPr/>
        <a:lstStyle/>
        <a:p>
          <a:endParaRPr lang="ru-RU"/>
        </a:p>
      </dgm:t>
    </dgm:pt>
    <dgm:pt modelId="{AB0B2530-F0E2-47B2-BE8E-3C244026D17C}" type="sibTrans" cxnId="{B18D70C6-C089-4823-BA45-8F936EAABBD9}">
      <dgm:prSet/>
      <dgm:spPr/>
      <dgm:t>
        <a:bodyPr/>
        <a:lstStyle/>
        <a:p>
          <a:endParaRPr lang="ru-RU"/>
        </a:p>
      </dgm:t>
    </dgm:pt>
    <dgm:pt modelId="{2C7924DD-8AC2-42EE-86EB-9E66716CCFA3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i="1" u="sng" dirty="0" smtClean="0"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</a:t>
          </a:r>
          <a:endParaRPr lang="ru-RU" sz="2000" b="1" i="1" u="sng" dirty="0">
            <a:latin typeface="Times New Roman" pitchFamily="18" charset="0"/>
            <a:cs typeface="Times New Roman" pitchFamily="18" charset="0"/>
          </a:endParaRPr>
        </a:p>
      </dgm:t>
    </dgm:pt>
    <dgm:pt modelId="{8384C848-575D-4F93-8893-24C8285EF235}" type="sibTrans" cxnId="{09787160-7FE7-4BB6-A034-83964BA45C07}">
      <dgm:prSet/>
      <dgm:spPr/>
      <dgm:t>
        <a:bodyPr/>
        <a:lstStyle/>
        <a:p>
          <a:endParaRPr lang="ru-RU"/>
        </a:p>
      </dgm:t>
    </dgm:pt>
    <dgm:pt modelId="{351EE6B9-49C1-46A6-AA0B-EF44312EC99A}" type="parTrans" cxnId="{09787160-7FE7-4BB6-A034-83964BA45C07}">
      <dgm:prSet/>
      <dgm:spPr/>
      <dgm:t>
        <a:bodyPr/>
        <a:lstStyle/>
        <a:p>
          <a:endParaRPr lang="ru-RU"/>
        </a:p>
      </dgm:t>
    </dgm:pt>
    <dgm:pt modelId="{5A67DA17-085F-4E49-9660-A187BD030F35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0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rPr>
            <a:t>http://</a:t>
          </a:r>
          <a:r>
            <a:rPr lang="en-US" sz="200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rPr>
            <a:t>minusinsk-fin24.ru/</a:t>
          </a:r>
          <a:r>
            <a:rPr lang="ru-RU" sz="20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b="1" i="1" u="sng" dirty="0">
            <a:latin typeface="Times New Roman" pitchFamily="18" charset="0"/>
            <a:cs typeface="Times New Roman" pitchFamily="18" charset="0"/>
          </a:endParaRPr>
        </a:p>
      </dgm:t>
    </dgm:pt>
    <dgm:pt modelId="{9115EFE0-250B-4123-BBAD-EB6F20684C0A}" type="parTrans" cxnId="{6CFCF41F-F9C6-4010-B22F-63BF248B3A8C}">
      <dgm:prSet/>
      <dgm:spPr/>
      <dgm:t>
        <a:bodyPr/>
        <a:lstStyle/>
        <a:p>
          <a:endParaRPr lang="ru-RU"/>
        </a:p>
      </dgm:t>
    </dgm:pt>
    <dgm:pt modelId="{F760A455-C304-4D66-AB8A-8CB20236AC8F}" type="sibTrans" cxnId="{6CFCF41F-F9C6-4010-B22F-63BF248B3A8C}">
      <dgm:prSet/>
      <dgm:spPr/>
      <dgm:t>
        <a:bodyPr/>
        <a:lstStyle/>
        <a:p>
          <a:endParaRPr lang="ru-RU"/>
        </a:p>
      </dgm:t>
    </dgm:pt>
    <dgm:pt modelId="{11A89CB7-7C27-41C9-990B-AA85EE4297D9}" type="pres">
      <dgm:prSet presAssocID="{6DB0E0F1-4891-426C-813B-F60DDC6F6DC8}" presName="linearFlow" presStyleCnt="0">
        <dgm:presLayoutVars>
          <dgm:dir/>
          <dgm:animLvl val="lvl"/>
          <dgm:resizeHandles val="exact"/>
        </dgm:presLayoutVars>
      </dgm:prSet>
      <dgm:spPr/>
    </dgm:pt>
    <dgm:pt modelId="{9BC402CC-6404-453E-8C4F-ECA852AA25CB}" type="pres">
      <dgm:prSet presAssocID="{E22DFDD6-E905-4367-A367-522BDD40C072}" presName="composite" presStyleCnt="0"/>
      <dgm:spPr/>
    </dgm:pt>
    <dgm:pt modelId="{6035EF17-5CED-415C-B1B4-8BB0A5D2AEEA}" type="pres">
      <dgm:prSet presAssocID="{E22DFDD6-E905-4367-A367-522BDD40C072}" presName="parentText" presStyleLbl="alignNode1" presStyleIdx="0" presStyleCnt="1" custScaleX="104959" custScaleY="1079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CE310-F149-4C96-A515-07BB2D317592}" type="pres">
      <dgm:prSet presAssocID="{E22DFDD6-E905-4367-A367-522BDD40C072}" presName="descendantText" presStyleLbl="alignAcc1" presStyleIdx="0" presStyleCnt="1" custScaleX="96976" custScaleY="153128" custLinFactNeighborX="-1610" custLinFactNeighborY="-2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8D70C6-C089-4823-BA45-8F936EAABBD9}" srcId="{6DB0E0F1-4891-426C-813B-F60DDC6F6DC8}" destId="{E22DFDD6-E905-4367-A367-522BDD40C072}" srcOrd="0" destOrd="0" parTransId="{07028A9B-E9D3-4523-9CCA-7EF71E0565D8}" sibTransId="{AB0B2530-F0E2-47B2-BE8E-3C244026D17C}"/>
    <dgm:cxn modelId="{08844353-CE74-4E7F-B0CB-9B88F034B5FC}" type="presOf" srcId="{6DB0E0F1-4891-426C-813B-F60DDC6F6DC8}" destId="{11A89CB7-7C27-41C9-990B-AA85EE4297D9}" srcOrd="0" destOrd="0" presId="urn:microsoft.com/office/officeart/2005/8/layout/chevron2"/>
    <dgm:cxn modelId="{8A266BC5-E589-4F23-98DD-2BA815C350D0}" type="presOf" srcId="{2C7924DD-8AC2-42EE-86EB-9E66716CCFA3}" destId="{C3FCE310-F149-4C96-A515-07BB2D317592}" srcOrd="0" destOrd="0" presId="urn:microsoft.com/office/officeart/2005/8/layout/chevron2"/>
    <dgm:cxn modelId="{BFC897EC-0597-4217-B7F6-C9759937993F}" type="presOf" srcId="{E22DFDD6-E905-4367-A367-522BDD40C072}" destId="{6035EF17-5CED-415C-B1B4-8BB0A5D2AEEA}" srcOrd="0" destOrd="0" presId="urn:microsoft.com/office/officeart/2005/8/layout/chevron2"/>
    <dgm:cxn modelId="{09787160-7FE7-4BB6-A034-83964BA45C07}" srcId="{E22DFDD6-E905-4367-A367-522BDD40C072}" destId="{2C7924DD-8AC2-42EE-86EB-9E66716CCFA3}" srcOrd="0" destOrd="0" parTransId="{351EE6B9-49C1-46A6-AA0B-EF44312EC99A}" sibTransId="{8384C848-575D-4F93-8893-24C8285EF235}"/>
    <dgm:cxn modelId="{6CFCF41F-F9C6-4010-B22F-63BF248B3A8C}" srcId="{E22DFDD6-E905-4367-A367-522BDD40C072}" destId="{5A67DA17-085F-4E49-9660-A187BD030F35}" srcOrd="1" destOrd="0" parTransId="{9115EFE0-250B-4123-BBAD-EB6F20684C0A}" sibTransId="{F760A455-C304-4D66-AB8A-8CB20236AC8F}"/>
    <dgm:cxn modelId="{44B944DB-8D85-4B9F-BC0A-C092F62F2C80}" type="presOf" srcId="{5A67DA17-085F-4E49-9660-A187BD030F35}" destId="{C3FCE310-F149-4C96-A515-07BB2D317592}" srcOrd="0" destOrd="1" presId="urn:microsoft.com/office/officeart/2005/8/layout/chevron2"/>
    <dgm:cxn modelId="{CCE9B137-7913-4021-9D5E-9774199968F4}" type="presParOf" srcId="{11A89CB7-7C27-41C9-990B-AA85EE4297D9}" destId="{9BC402CC-6404-453E-8C4F-ECA852AA25CB}" srcOrd="0" destOrd="0" presId="urn:microsoft.com/office/officeart/2005/8/layout/chevron2"/>
    <dgm:cxn modelId="{A62A6831-FC7C-4386-A214-D463BA3DEDCB}" type="presParOf" srcId="{9BC402CC-6404-453E-8C4F-ECA852AA25CB}" destId="{6035EF17-5CED-415C-B1B4-8BB0A5D2AEEA}" srcOrd="0" destOrd="0" presId="urn:microsoft.com/office/officeart/2005/8/layout/chevron2"/>
    <dgm:cxn modelId="{A4829662-6D76-47DE-A5B5-1014ABAD3175}" type="presParOf" srcId="{9BC402CC-6404-453E-8C4F-ECA852AA25CB}" destId="{C3FCE310-F149-4C96-A515-07BB2D31759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E8DE1-0D03-4E12-9BC9-A978B55432F1}">
      <dgm:prSet custT="1"/>
      <dgm:spPr/>
      <dgm:t>
        <a:bodyPr/>
        <a:lstStyle/>
        <a:p>
          <a:pPr algn="ctr" rtl="0"/>
          <a:r>
            <a:rPr lang="ru-RU" sz="2800" b="1" i="1" dirty="0" smtClean="0"/>
            <a:t>Особенности формирования расходов городского бюджета</a:t>
          </a:r>
          <a:endParaRPr lang="ru-RU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59029D-1846-40AC-877E-7089C12B5EFA}" type="parTrans" cxnId="{2C9E6CB6-E8D4-427D-98B8-A535BAD5DD91}">
      <dgm:prSet/>
      <dgm:spPr/>
      <dgm:t>
        <a:bodyPr/>
        <a:lstStyle/>
        <a:p>
          <a:endParaRPr lang="ru-RU"/>
        </a:p>
      </dgm:t>
    </dgm:pt>
    <dgm:pt modelId="{DB406060-1E06-457C-BC57-E91F858B1B18}" type="sibTrans" cxnId="{2C9E6CB6-E8D4-427D-98B8-A535BAD5DD91}">
      <dgm:prSet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C223D-68EF-46AA-A004-58D21D73C58E}" type="pres">
      <dgm:prSet presAssocID="{A2DE8DE1-0D03-4E12-9BC9-A978B55432F1}" presName="parentText" presStyleLbl="node1" presStyleIdx="0" presStyleCnt="1" custLinFactNeighborX="3125" custLinFactNeighborY="-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9E6CB6-E8D4-427D-98B8-A535BAD5DD91}" srcId="{5B1DDF60-D7D9-4F10-BEAF-79779EE15704}" destId="{A2DE8DE1-0D03-4E12-9BC9-A978B55432F1}" srcOrd="0" destOrd="0" parTransId="{8A59029D-1846-40AC-877E-7089C12B5EFA}" sibTransId="{DB406060-1E06-457C-BC57-E91F858B1B18}"/>
    <dgm:cxn modelId="{8D3C0A33-1F43-41D1-8A7A-72229D5155B2}" type="presOf" srcId="{5B1DDF60-D7D9-4F10-BEAF-79779EE15704}" destId="{C819171A-9F86-42CA-96B1-9779E73C2CB8}" srcOrd="0" destOrd="0" presId="urn:microsoft.com/office/officeart/2005/8/layout/vList2"/>
    <dgm:cxn modelId="{AFC4343F-2113-47B8-A408-83E4645B1DA0}" type="presOf" srcId="{A2DE8DE1-0D03-4E12-9BC9-A978B55432F1}" destId="{54CC223D-68EF-46AA-A004-58D21D73C58E}" srcOrd="0" destOrd="0" presId="urn:microsoft.com/office/officeart/2005/8/layout/vList2"/>
    <dgm:cxn modelId="{DC0C5556-1356-4DBA-AB2A-F977FA78DF7A}" type="presParOf" srcId="{C819171A-9F86-42CA-96B1-9779E73C2CB8}" destId="{54CC223D-68EF-46AA-A004-58D21D73C58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DB0E0F1-4891-426C-813B-F60DDC6F6DC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9FACF6FC-BD0D-47D5-934D-FBDDA61E3257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F3237AD6-D096-49E1-A0DD-CCD13415F7C3}" type="parTrans" cxnId="{E4FAA1D8-05B0-49E8-A50A-28C29763FD86}">
      <dgm:prSet/>
      <dgm:spPr/>
      <dgm:t>
        <a:bodyPr/>
        <a:lstStyle/>
        <a:p>
          <a:endParaRPr lang="ru-RU"/>
        </a:p>
      </dgm:t>
    </dgm:pt>
    <dgm:pt modelId="{37A31D65-0F85-4654-9E1F-AD686C617E5F}" type="sibTrans" cxnId="{E4FAA1D8-05B0-49E8-A50A-28C29763FD86}">
      <dgm:prSet/>
      <dgm:spPr/>
      <dgm:t>
        <a:bodyPr/>
        <a:lstStyle/>
        <a:p>
          <a:endParaRPr lang="ru-RU"/>
        </a:p>
      </dgm:t>
    </dgm:pt>
    <dgm:pt modelId="{62B6BECE-68C3-4766-AD85-930BD850543F}">
      <dgm:prSet phldrT="[Текст]" custT="1"/>
      <dgm:spPr/>
      <dgm:t>
        <a:bodyPr/>
        <a:lstStyle/>
        <a:p>
          <a:endParaRPr lang="ru-RU" sz="1100" dirty="0"/>
        </a:p>
      </dgm:t>
    </dgm:pt>
    <dgm:pt modelId="{EA4606A0-0700-4649-AE8B-7A71F39E270F}" type="parTrans" cxnId="{86B54246-285F-4EB4-8715-E8775B73F921}">
      <dgm:prSet/>
      <dgm:spPr/>
      <dgm:t>
        <a:bodyPr/>
        <a:lstStyle/>
        <a:p>
          <a:endParaRPr lang="ru-RU"/>
        </a:p>
      </dgm:t>
    </dgm:pt>
    <dgm:pt modelId="{88B420EC-432D-430E-B642-1C1941C730D2}" type="sibTrans" cxnId="{86B54246-285F-4EB4-8715-E8775B73F921}">
      <dgm:prSet/>
      <dgm:spPr/>
      <dgm:t>
        <a:bodyPr/>
        <a:lstStyle/>
        <a:p>
          <a:endParaRPr lang="ru-RU"/>
        </a:p>
      </dgm:t>
    </dgm:pt>
    <dgm:pt modelId="{C9320042-0830-4282-B4C8-7DEF376E3273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1" i="1" dirty="0" smtClean="0"/>
            <a:t>сохранения уровня прочих расходов, предусмотренных в базовых параметрах на 2016 год;</a:t>
          </a:r>
          <a:endParaRPr lang="ru-RU" sz="2000" b="1" i="1" dirty="0"/>
        </a:p>
      </dgm:t>
    </dgm:pt>
    <dgm:pt modelId="{E2B8D7A0-F3E6-4225-8BF2-F14A3A03E945}" type="parTrans" cxnId="{62BD2BDF-A6F8-4A2D-A5F8-EB4BAD76D3EC}">
      <dgm:prSet/>
      <dgm:spPr/>
      <dgm:t>
        <a:bodyPr/>
        <a:lstStyle/>
        <a:p>
          <a:endParaRPr lang="ru-RU"/>
        </a:p>
      </dgm:t>
    </dgm:pt>
    <dgm:pt modelId="{5FF7EB06-94EB-486B-BBF8-3C417255F922}" type="sibTrans" cxnId="{62BD2BDF-A6F8-4A2D-A5F8-EB4BAD76D3EC}">
      <dgm:prSet/>
      <dgm:spPr/>
      <dgm:t>
        <a:bodyPr/>
        <a:lstStyle/>
        <a:p>
          <a:endParaRPr lang="ru-RU"/>
        </a:p>
      </dgm:t>
    </dgm:pt>
    <dgm:pt modelId="{7515389F-D257-4661-8596-29EBF3EC0385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ru-RU" sz="1800" b="1" i="1" dirty="0" smtClean="0"/>
            <a:t>изменение коммунальных расходов, исходя из ожидаемой оценки исполнения в текущем году;</a:t>
          </a:r>
          <a:endParaRPr lang="ru-RU" sz="1800" b="1" i="1" dirty="0"/>
        </a:p>
      </dgm:t>
    </dgm:pt>
    <dgm:pt modelId="{6CD395F9-E8BC-40CA-9709-45788CFE5752}" type="parTrans" cxnId="{8DA9789A-EC63-494C-80DB-B1FE687653C8}">
      <dgm:prSet/>
      <dgm:spPr/>
      <dgm:t>
        <a:bodyPr/>
        <a:lstStyle/>
        <a:p>
          <a:endParaRPr lang="ru-RU"/>
        </a:p>
      </dgm:t>
    </dgm:pt>
    <dgm:pt modelId="{25863094-1199-45A1-8C9B-1F15EDF85024}" type="sibTrans" cxnId="{8DA9789A-EC63-494C-80DB-B1FE687653C8}">
      <dgm:prSet/>
      <dgm:spPr/>
      <dgm:t>
        <a:bodyPr/>
        <a:lstStyle/>
        <a:p>
          <a:endParaRPr lang="ru-RU"/>
        </a:p>
      </dgm:t>
    </dgm:pt>
    <dgm:pt modelId="{E22DFDD6-E905-4367-A367-522BDD40C072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07028A9B-E9D3-4523-9CCA-7EF71E0565D8}" type="parTrans" cxnId="{B18D70C6-C089-4823-BA45-8F936EAABBD9}">
      <dgm:prSet/>
      <dgm:spPr/>
      <dgm:t>
        <a:bodyPr/>
        <a:lstStyle/>
        <a:p>
          <a:endParaRPr lang="ru-RU"/>
        </a:p>
      </dgm:t>
    </dgm:pt>
    <dgm:pt modelId="{AB0B2530-F0E2-47B2-BE8E-3C244026D17C}" type="sibTrans" cxnId="{B18D70C6-C089-4823-BA45-8F936EAABBD9}">
      <dgm:prSet/>
      <dgm:spPr/>
      <dgm:t>
        <a:bodyPr/>
        <a:lstStyle/>
        <a:p>
          <a:endParaRPr lang="ru-RU"/>
        </a:p>
      </dgm:t>
    </dgm:pt>
    <dgm:pt modelId="{2C7924DD-8AC2-42EE-86EB-9E66716CCFA3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b="1" i="1" dirty="0" smtClean="0"/>
            <a:t>сохранение на уровне 2016 года объемов расходов на оплату труда муниципальных служащих и работников муниципальных учреждений;</a:t>
          </a:r>
          <a:endParaRPr lang="ru-RU" sz="1800" b="1" i="1" u="sng" dirty="0"/>
        </a:p>
      </dgm:t>
    </dgm:pt>
    <dgm:pt modelId="{8384C848-575D-4F93-8893-24C8285EF235}" type="sibTrans" cxnId="{09787160-7FE7-4BB6-A034-83964BA45C07}">
      <dgm:prSet/>
      <dgm:spPr/>
      <dgm:t>
        <a:bodyPr/>
        <a:lstStyle/>
        <a:p>
          <a:endParaRPr lang="ru-RU"/>
        </a:p>
      </dgm:t>
    </dgm:pt>
    <dgm:pt modelId="{351EE6B9-49C1-46A6-AA0B-EF44312EC99A}" type="parTrans" cxnId="{09787160-7FE7-4BB6-A034-83964BA45C07}">
      <dgm:prSet/>
      <dgm:spPr/>
      <dgm:t>
        <a:bodyPr/>
        <a:lstStyle/>
        <a:p>
          <a:endParaRPr lang="ru-RU"/>
        </a:p>
      </dgm:t>
    </dgm:pt>
    <dgm:pt modelId="{11A89CB7-7C27-41C9-990B-AA85EE4297D9}" type="pres">
      <dgm:prSet presAssocID="{6DB0E0F1-4891-426C-813B-F60DDC6F6DC8}" presName="linearFlow" presStyleCnt="0">
        <dgm:presLayoutVars>
          <dgm:dir/>
          <dgm:animLvl val="lvl"/>
          <dgm:resizeHandles val="exact"/>
        </dgm:presLayoutVars>
      </dgm:prSet>
      <dgm:spPr/>
    </dgm:pt>
    <dgm:pt modelId="{9BC402CC-6404-453E-8C4F-ECA852AA25CB}" type="pres">
      <dgm:prSet presAssocID="{E22DFDD6-E905-4367-A367-522BDD40C072}" presName="composite" presStyleCnt="0"/>
      <dgm:spPr/>
    </dgm:pt>
    <dgm:pt modelId="{6035EF17-5CED-415C-B1B4-8BB0A5D2AEEA}" type="pres">
      <dgm:prSet presAssocID="{E22DFDD6-E905-4367-A367-522BDD40C072}" presName="parentText" presStyleLbl="alignNode1" presStyleIdx="0" presStyleCnt="3" custScaleX="104959" custScaleY="1079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CE310-F149-4C96-A515-07BB2D317592}" type="pres">
      <dgm:prSet presAssocID="{E22DFDD6-E905-4367-A367-522BDD40C072}" presName="descendantText" presStyleLbl="alignAcc1" presStyleIdx="0" presStyleCnt="3" custScaleX="96976" custScaleY="153128" custLinFactNeighborX="-1610" custLinFactNeighborY="-23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0CEF7-9B75-489E-8B6A-8D253933D18D}" type="pres">
      <dgm:prSet presAssocID="{AB0B2530-F0E2-47B2-BE8E-3C244026D17C}" presName="sp" presStyleCnt="0"/>
      <dgm:spPr/>
    </dgm:pt>
    <dgm:pt modelId="{DE84DCAC-E5E2-4411-BAD9-AFD0AB3DE10A}" type="pres">
      <dgm:prSet presAssocID="{9FACF6FC-BD0D-47D5-934D-FBDDA61E3257}" presName="composite" presStyleCnt="0"/>
      <dgm:spPr/>
    </dgm:pt>
    <dgm:pt modelId="{0A3E7862-8A0E-4077-9682-24A59FEE4AC0}" type="pres">
      <dgm:prSet presAssocID="{9FACF6FC-BD0D-47D5-934D-FBDDA61E325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B7EDB-E576-4906-B4A3-0206A610A323}" type="pres">
      <dgm:prSet presAssocID="{9FACF6FC-BD0D-47D5-934D-FBDDA61E3257}" presName="descendantText" presStyleLbl="alignAcc1" presStyleIdx="1" presStyleCnt="3" custScaleX="96334" custScaleY="104697" custLinFactNeighborX="-1765" custLinFactNeighborY="-51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A5E8D-C5DA-4DE3-9F26-61CCDC6182E7}" type="pres">
      <dgm:prSet presAssocID="{37A31D65-0F85-4654-9E1F-AD686C617E5F}" presName="sp" presStyleCnt="0"/>
      <dgm:spPr/>
    </dgm:pt>
    <dgm:pt modelId="{F3278DDE-FC68-457F-9F4B-B14B12D1E242}" type="pres">
      <dgm:prSet presAssocID="{62B6BECE-68C3-4766-AD85-930BD850543F}" presName="composite" presStyleCnt="0"/>
      <dgm:spPr/>
    </dgm:pt>
    <dgm:pt modelId="{04CB8905-07E7-45E7-A782-69C82F2A0889}" type="pres">
      <dgm:prSet presAssocID="{62B6BECE-68C3-4766-AD85-930BD850543F}" presName="parentText" presStyleLbl="alignNode1" presStyleIdx="2" presStyleCnt="3" custScaleX="108612" custScaleY="1077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3627C-0126-4BA4-8627-CB2AA501BD3D}" type="pres">
      <dgm:prSet presAssocID="{62B6BECE-68C3-4766-AD85-930BD850543F}" presName="descendantText" presStyleLbl="alignAcc1" presStyleIdx="2" presStyleCnt="3" custScaleX="96865" custScaleY="115350" custLinFactNeighborX="-640" custLinFactNeighborY="-35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A9789A-EC63-494C-80DB-B1FE687653C8}" srcId="{9FACF6FC-BD0D-47D5-934D-FBDDA61E3257}" destId="{7515389F-D257-4661-8596-29EBF3EC0385}" srcOrd="0" destOrd="0" parTransId="{6CD395F9-E8BC-40CA-9709-45788CFE5752}" sibTransId="{25863094-1199-45A1-8C9B-1F15EDF85024}"/>
    <dgm:cxn modelId="{9861B6B5-02B1-4DFF-A084-D4146A43CAB4}" type="presOf" srcId="{7515389F-D257-4661-8596-29EBF3EC0385}" destId="{DCEB7EDB-E576-4906-B4A3-0206A610A323}" srcOrd="0" destOrd="0" presId="urn:microsoft.com/office/officeart/2005/8/layout/chevron2"/>
    <dgm:cxn modelId="{B18D70C6-C089-4823-BA45-8F936EAABBD9}" srcId="{6DB0E0F1-4891-426C-813B-F60DDC6F6DC8}" destId="{E22DFDD6-E905-4367-A367-522BDD40C072}" srcOrd="0" destOrd="0" parTransId="{07028A9B-E9D3-4523-9CCA-7EF71E0565D8}" sibTransId="{AB0B2530-F0E2-47B2-BE8E-3C244026D17C}"/>
    <dgm:cxn modelId="{62BD2BDF-A6F8-4A2D-A5F8-EB4BAD76D3EC}" srcId="{62B6BECE-68C3-4766-AD85-930BD850543F}" destId="{C9320042-0830-4282-B4C8-7DEF376E3273}" srcOrd="0" destOrd="0" parTransId="{E2B8D7A0-F3E6-4225-8BF2-F14A3A03E945}" sibTransId="{5FF7EB06-94EB-486B-BBF8-3C417255F922}"/>
    <dgm:cxn modelId="{3A7F0B8D-369B-4A0B-9DAD-52569E75F20D}" type="presOf" srcId="{2C7924DD-8AC2-42EE-86EB-9E66716CCFA3}" destId="{C3FCE310-F149-4C96-A515-07BB2D317592}" srcOrd="0" destOrd="0" presId="urn:microsoft.com/office/officeart/2005/8/layout/chevron2"/>
    <dgm:cxn modelId="{6E6841A4-53BD-4404-864C-0EBB519F0CBF}" type="presOf" srcId="{6DB0E0F1-4891-426C-813B-F60DDC6F6DC8}" destId="{11A89CB7-7C27-41C9-990B-AA85EE4297D9}" srcOrd="0" destOrd="0" presId="urn:microsoft.com/office/officeart/2005/8/layout/chevron2"/>
    <dgm:cxn modelId="{09787160-7FE7-4BB6-A034-83964BA45C07}" srcId="{E22DFDD6-E905-4367-A367-522BDD40C072}" destId="{2C7924DD-8AC2-42EE-86EB-9E66716CCFA3}" srcOrd="0" destOrd="0" parTransId="{351EE6B9-49C1-46A6-AA0B-EF44312EC99A}" sibTransId="{8384C848-575D-4F93-8893-24C8285EF235}"/>
    <dgm:cxn modelId="{18F3FA3C-FA95-45F7-8514-43DABA6067E9}" type="presOf" srcId="{62B6BECE-68C3-4766-AD85-930BD850543F}" destId="{04CB8905-07E7-45E7-A782-69C82F2A0889}" srcOrd="0" destOrd="0" presId="urn:microsoft.com/office/officeart/2005/8/layout/chevron2"/>
    <dgm:cxn modelId="{B5D11A14-527E-432E-BDED-0C285FB6D087}" type="presOf" srcId="{9FACF6FC-BD0D-47D5-934D-FBDDA61E3257}" destId="{0A3E7862-8A0E-4077-9682-24A59FEE4AC0}" srcOrd="0" destOrd="0" presId="urn:microsoft.com/office/officeart/2005/8/layout/chevron2"/>
    <dgm:cxn modelId="{86B54246-285F-4EB4-8715-E8775B73F921}" srcId="{6DB0E0F1-4891-426C-813B-F60DDC6F6DC8}" destId="{62B6BECE-68C3-4766-AD85-930BD850543F}" srcOrd="2" destOrd="0" parTransId="{EA4606A0-0700-4649-AE8B-7A71F39E270F}" sibTransId="{88B420EC-432D-430E-B642-1C1941C730D2}"/>
    <dgm:cxn modelId="{E4FAA1D8-05B0-49E8-A50A-28C29763FD86}" srcId="{6DB0E0F1-4891-426C-813B-F60DDC6F6DC8}" destId="{9FACF6FC-BD0D-47D5-934D-FBDDA61E3257}" srcOrd="1" destOrd="0" parTransId="{F3237AD6-D096-49E1-A0DD-CCD13415F7C3}" sibTransId="{37A31D65-0F85-4654-9E1F-AD686C617E5F}"/>
    <dgm:cxn modelId="{8B8E7F0E-6105-4EA7-9E62-821AAB70D15D}" type="presOf" srcId="{E22DFDD6-E905-4367-A367-522BDD40C072}" destId="{6035EF17-5CED-415C-B1B4-8BB0A5D2AEEA}" srcOrd="0" destOrd="0" presId="urn:microsoft.com/office/officeart/2005/8/layout/chevron2"/>
    <dgm:cxn modelId="{DBD658C7-F4DC-4DF0-A1FD-0AE0EC416E21}" type="presOf" srcId="{C9320042-0830-4282-B4C8-7DEF376E3273}" destId="{CEA3627C-0126-4BA4-8627-CB2AA501BD3D}" srcOrd="0" destOrd="0" presId="urn:microsoft.com/office/officeart/2005/8/layout/chevron2"/>
    <dgm:cxn modelId="{A285C3E1-489B-488D-943D-63FF695C5078}" type="presParOf" srcId="{11A89CB7-7C27-41C9-990B-AA85EE4297D9}" destId="{9BC402CC-6404-453E-8C4F-ECA852AA25CB}" srcOrd="0" destOrd="0" presId="urn:microsoft.com/office/officeart/2005/8/layout/chevron2"/>
    <dgm:cxn modelId="{CD9EEF6D-8996-4590-B1A6-5F842CEB73D8}" type="presParOf" srcId="{9BC402CC-6404-453E-8C4F-ECA852AA25CB}" destId="{6035EF17-5CED-415C-B1B4-8BB0A5D2AEEA}" srcOrd="0" destOrd="0" presId="urn:microsoft.com/office/officeart/2005/8/layout/chevron2"/>
    <dgm:cxn modelId="{EB032006-7454-411B-9E3F-BA6AAF73EBD9}" type="presParOf" srcId="{9BC402CC-6404-453E-8C4F-ECA852AA25CB}" destId="{C3FCE310-F149-4C96-A515-07BB2D317592}" srcOrd="1" destOrd="0" presId="urn:microsoft.com/office/officeart/2005/8/layout/chevron2"/>
    <dgm:cxn modelId="{BABA5413-4B00-469B-B62A-F20145D36924}" type="presParOf" srcId="{11A89CB7-7C27-41C9-990B-AA85EE4297D9}" destId="{C320CEF7-9B75-489E-8B6A-8D253933D18D}" srcOrd="1" destOrd="0" presId="urn:microsoft.com/office/officeart/2005/8/layout/chevron2"/>
    <dgm:cxn modelId="{FA71BEA1-8EB2-4DA7-AD0A-33589A9C6160}" type="presParOf" srcId="{11A89CB7-7C27-41C9-990B-AA85EE4297D9}" destId="{DE84DCAC-E5E2-4411-BAD9-AFD0AB3DE10A}" srcOrd="2" destOrd="0" presId="urn:microsoft.com/office/officeart/2005/8/layout/chevron2"/>
    <dgm:cxn modelId="{3E299AA7-29D6-44A4-A28F-23E84617D622}" type="presParOf" srcId="{DE84DCAC-E5E2-4411-BAD9-AFD0AB3DE10A}" destId="{0A3E7862-8A0E-4077-9682-24A59FEE4AC0}" srcOrd="0" destOrd="0" presId="urn:microsoft.com/office/officeart/2005/8/layout/chevron2"/>
    <dgm:cxn modelId="{FAB924AC-72FB-4EA8-AD4C-DEF57C8F869C}" type="presParOf" srcId="{DE84DCAC-E5E2-4411-BAD9-AFD0AB3DE10A}" destId="{DCEB7EDB-E576-4906-B4A3-0206A610A323}" srcOrd="1" destOrd="0" presId="urn:microsoft.com/office/officeart/2005/8/layout/chevron2"/>
    <dgm:cxn modelId="{2B911E29-B141-4FAD-AACF-8128A50A280F}" type="presParOf" srcId="{11A89CB7-7C27-41C9-990B-AA85EE4297D9}" destId="{1FAA5E8D-C5DA-4DE3-9F26-61CCDC6182E7}" srcOrd="3" destOrd="0" presId="urn:microsoft.com/office/officeart/2005/8/layout/chevron2"/>
    <dgm:cxn modelId="{A02FCA7F-A8A5-4EB3-ACA8-DC9636E01302}" type="presParOf" srcId="{11A89CB7-7C27-41C9-990B-AA85EE4297D9}" destId="{F3278DDE-FC68-457F-9F4B-B14B12D1E242}" srcOrd="4" destOrd="0" presId="urn:microsoft.com/office/officeart/2005/8/layout/chevron2"/>
    <dgm:cxn modelId="{ECDE4507-51E9-430E-9700-CC33EBFFD425}" type="presParOf" srcId="{F3278DDE-FC68-457F-9F4B-B14B12D1E242}" destId="{04CB8905-07E7-45E7-A782-69C82F2A0889}" srcOrd="0" destOrd="0" presId="urn:microsoft.com/office/officeart/2005/8/layout/chevron2"/>
    <dgm:cxn modelId="{23B9B2C6-1F74-44DB-ABF7-02F2ACE8F8AE}" type="presParOf" srcId="{F3278DDE-FC68-457F-9F4B-B14B12D1E242}" destId="{CEA3627C-0126-4BA4-8627-CB2AA501BD3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Перечень муниципальных программ, подлежащих финансированию из городского бюджета в 2017-2019годах: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1225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5DF0D5-CC3F-468C-98E2-DBDE55872B14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13A3E0FF-2820-4876-BFC4-0274765BBC0D}" type="presOf" srcId="{4C1DCD89-99A9-4EE5-A346-A767CB422059}" destId="{2EDBA0E9-18B7-4B8A-A79D-209D1AFA2175}" srcOrd="0" destOrd="0" presId="urn:microsoft.com/office/officeart/2005/8/layout/vList2"/>
    <dgm:cxn modelId="{3F8B1234-EAF5-4826-91B2-3D496D0973C6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/>
      <dgm:spPr/>
      <dgm:t>
        <a:bodyPr/>
        <a:lstStyle/>
        <a:p>
          <a:pPr algn="ctr" rtl="0"/>
          <a:r>
            <a:rPr lang="ru-RU" sz="2200" b="1" i="1" baseline="0" dirty="0" smtClean="0"/>
            <a:t>Софинансирование краевых субсидий</a:t>
          </a:r>
          <a:endParaRPr lang="ru-RU" sz="2200" b="1" i="1" baseline="0" dirty="0"/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Y="-303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2E27AEA9-2E56-4FCB-8D02-1A37C116D526}" type="presOf" srcId="{14AF04DA-2576-41CC-B86D-2FDFC0CFD64B}" destId="{257431F0-45C9-44D2-AECC-466EE9405495}" srcOrd="0" destOrd="0" presId="urn:microsoft.com/office/officeart/2005/8/layout/vList2"/>
    <dgm:cxn modelId="{B13CAA02-817E-4E96-87C0-8F6245A826A7}" type="presOf" srcId="{F269EA36-26E5-473D-A4AC-53FAAD415C1B}" destId="{1C1D7C2A-7191-47E6-8017-2B1E15913859}" srcOrd="0" destOrd="0" presId="urn:microsoft.com/office/officeart/2005/8/layout/vList2"/>
    <dgm:cxn modelId="{0690E6AA-428A-437B-A6E0-ADFB3079DA55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2016 год и плановый период 2017-2018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AFA8A7-57AD-4282-815D-A50B8721C537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EECCF63-DD07-4AEC-8F6D-362D5F3BC59A}" type="presOf" srcId="{80EA9BA2-0E64-4F17-9598-2C4CBCC2093E}" destId="{EB6B35A9-2E54-47E8-82AD-054A02153DE4}" srcOrd="0" destOrd="0" presId="urn:microsoft.com/office/officeart/2005/8/layout/vList2"/>
    <dgm:cxn modelId="{1CC3EE40-2C56-49EF-9B91-6CBA904E8662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984E0-5A34-418F-A630-752A9F07FE2D}" type="presOf" srcId="{0A132B50-5A60-46CE-B29D-0BC70264D67E}" destId="{4BE7FD2E-877B-4E5D-8E15-C326610DAEDD}" srcOrd="0" destOrd="0" presId="urn:microsoft.com/office/officeart/2005/8/layout/vList2"/>
    <dgm:cxn modelId="{24F5304D-F375-442B-841A-515261C1CDC1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A6F7017A-73DB-44AD-BD28-D7E9A615E15B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DBF6B56-0AC6-4EC0-ABCE-C83C8B26D87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1D472E-AA1F-4F47-ACE7-77A64A319440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ru-RU" sz="2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Структура доходов городского бюджета на 2017 год</a:t>
          </a:r>
          <a:endParaRPr lang="ru-RU" sz="26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603703-C6E3-419D-B053-68F294351B12}" type="parTrans" cxnId="{730B6687-91A4-47F9-B61E-94BDE4796466}">
      <dgm:prSet/>
      <dgm:spPr/>
      <dgm:t>
        <a:bodyPr/>
        <a:lstStyle/>
        <a:p>
          <a:endParaRPr lang="ru-RU"/>
        </a:p>
      </dgm:t>
    </dgm:pt>
    <dgm:pt modelId="{0E869053-B4BF-42FF-B9DE-D9CED11663E6}" type="sibTrans" cxnId="{730B6687-91A4-47F9-B61E-94BDE4796466}">
      <dgm:prSet/>
      <dgm:spPr/>
      <dgm:t>
        <a:bodyPr/>
        <a:lstStyle/>
        <a:p>
          <a:endParaRPr lang="ru-RU"/>
        </a:p>
      </dgm:t>
    </dgm:pt>
    <dgm:pt modelId="{E2F3213F-788D-4AB0-B79F-9F09F8B171BD}" type="pres">
      <dgm:prSet presAssocID="{3DBF6B56-0AC6-4EC0-ABCE-C83C8B26D8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22DBC1-8921-43AA-BD01-5ED7891DF7A7}" type="pres">
      <dgm:prSet presAssocID="{401D472E-AA1F-4F47-ACE7-77A64A31944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B6687-91A4-47F9-B61E-94BDE4796466}" srcId="{3DBF6B56-0AC6-4EC0-ABCE-C83C8B26D877}" destId="{401D472E-AA1F-4F47-ACE7-77A64A319440}" srcOrd="0" destOrd="0" parTransId="{43603703-C6E3-419D-B053-68F294351B12}" sibTransId="{0E869053-B4BF-42FF-B9DE-D9CED11663E6}"/>
    <dgm:cxn modelId="{194771D4-3D3D-46D8-A324-E775BEF12569}" type="presOf" srcId="{3DBF6B56-0AC6-4EC0-ABCE-C83C8B26D877}" destId="{E2F3213F-788D-4AB0-B79F-9F09F8B171BD}" srcOrd="0" destOrd="0" presId="urn:microsoft.com/office/officeart/2005/8/layout/vList2"/>
    <dgm:cxn modelId="{389DB9F7-C4EC-42A2-A230-0A81073BE723}" type="presOf" srcId="{401D472E-AA1F-4F47-ACE7-77A64A319440}" destId="{B922DBC1-8921-43AA-BD01-5ED7891DF7A7}" srcOrd="0" destOrd="0" presId="urn:microsoft.com/office/officeart/2005/8/layout/vList2"/>
    <dgm:cxn modelId="{93E7F85E-33F2-45A3-8828-034851C78A9F}" type="presParOf" srcId="{E2F3213F-788D-4AB0-B79F-9F09F8B171BD}" destId="{B922DBC1-8921-43AA-BD01-5ED7891DF7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282B943-81BC-4733-A11A-78E8AE2596B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31AAB-96C1-4CBF-A32D-C803BC1E4F7E}">
      <dgm:prSet/>
      <dgm:spPr/>
      <dgm:t>
        <a:bodyPr/>
        <a:lstStyle/>
        <a:p>
          <a:pPr algn="ctr" rtl="0"/>
          <a:r>
            <a:rPr lang="ru-RU" b="1" i="1" dirty="0" smtClean="0"/>
            <a:t>Структура расходов городского бюджета                                                         на 2017 год                         </a:t>
          </a:r>
          <a:endParaRPr lang="ru-RU" b="1" i="1" dirty="0"/>
        </a:p>
      </dgm:t>
    </dgm:pt>
    <dgm:pt modelId="{4D3E3CEB-C514-474E-B08F-697ACF9A4FA3}" type="parTrans" cxnId="{EA92D417-30B2-4E98-A4E6-98A1F0234107}">
      <dgm:prSet/>
      <dgm:spPr/>
      <dgm:t>
        <a:bodyPr/>
        <a:lstStyle/>
        <a:p>
          <a:endParaRPr lang="ru-RU"/>
        </a:p>
      </dgm:t>
    </dgm:pt>
    <dgm:pt modelId="{452B3EC6-AD4E-4864-95BE-30BB16DA57BE}" type="sibTrans" cxnId="{EA92D417-30B2-4E98-A4E6-98A1F0234107}">
      <dgm:prSet/>
      <dgm:spPr/>
      <dgm:t>
        <a:bodyPr/>
        <a:lstStyle/>
        <a:p>
          <a:endParaRPr lang="ru-RU"/>
        </a:p>
      </dgm:t>
    </dgm:pt>
    <dgm:pt modelId="{6E0451BC-2879-46B4-BE22-2F3D6F1EEDCC}" type="pres">
      <dgm:prSet presAssocID="{9282B943-81BC-4733-A11A-78E8AE2596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2BD18-BB05-411F-90D6-BE0BC1EA1AD2}" type="pres">
      <dgm:prSet presAssocID="{65B31AAB-96C1-4CBF-A32D-C803BC1E4F7E}" presName="parentText" presStyleLbl="node1" presStyleIdx="0" presStyleCnt="1" custLinFactNeighborY="-46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536F9-354B-4C11-9511-719B793D5859}" type="presOf" srcId="{9282B943-81BC-4733-A11A-78E8AE2596BE}" destId="{6E0451BC-2879-46B4-BE22-2F3D6F1EEDCC}" srcOrd="0" destOrd="0" presId="urn:microsoft.com/office/officeart/2005/8/layout/vList2"/>
    <dgm:cxn modelId="{EA92D417-30B2-4E98-A4E6-98A1F0234107}" srcId="{9282B943-81BC-4733-A11A-78E8AE2596BE}" destId="{65B31AAB-96C1-4CBF-A32D-C803BC1E4F7E}" srcOrd="0" destOrd="0" parTransId="{4D3E3CEB-C514-474E-B08F-697ACF9A4FA3}" sibTransId="{452B3EC6-AD4E-4864-95BE-30BB16DA57BE}"/>
    <dgm:cxn modelId="{92589955-AFDC-40E9-AB56-CC3DA2AE31B5}" type="presOf" srcId="{65B31AAB-96C1-4CBF-A32D-C803BC1E4F7E}" destId="{7F62BD18-BB05-411F-90D6-BE0BC1EA1AD2}" srcOrd="0" destOrd="0" presId="urn:microsoft.com/office/officeart/2005/8/layout/vList2"/>
    <dgm:cxn modelId="{A68C5968-8EAC-47E9-84F9-8E4F9CD3404A}" type="presParOf" srcId="{6E0451BC-2879-46B4-BE22-2F3D6F1EEDCC}" destId="{7F62BD18-BB05-411F-90D6-BE0BC1EA1A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/>
      <dgm:spPr/>
      <dgm:t>
        <a:bodyPr/>
        <a:lstStyle/>
        <a:p>
          <a:pPr algn="ctr" rtl="0"/>
          <a:r>
            <a:rPr lang="ru-RU" sz="2200" b="1" i="1" baseline="0" dirty="0" smtClean="0"/>
            <a:t>Социальная направленность городского бюджета</a:t>
          </a:r>
          <a:endParaRPr lang="ru-RU" sz="2200" b="1" i="1" baseline="0" dirty="0"/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Y="-2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8CE735-8669-4280-9C3C-7EEC95C26394}" type="presOf" srcId="{F269EA36-26E5-473D-A4AC-53FAAD415C1B}" destId="{1C1D7C2A-7191-47E6-8017-2B1E15913859}" srcOrd="0" destOrd="0" presId="urn:microsoft.com/office/officeart/2005/8/layout/vList2"/>
    <dgm:cxn modelId="{E953170D-0109-4078-8174-57D5005B4767}" type="presOf" srcId="{14AF04DA-2576-41CC-B86D-2FDFC0CFD64B}" destId="{257431F0-45C9-44D2-AECC-466EE9405495}" srcOrd="0" destOrd="0" presId="urn:microsoft.com/office/officeart/2005/8/layout/vList2"/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EC146B3D-B919-4634-8141-94E1B7FEBFFB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0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EB99C65-2D9C-4C3A-8926-E95F0C652D1A}" type="presOf" srcId="{14AF04DA-2576-41CC-B86D-2FDFC0CFD64B}" destId="{9D8B2FD8-9BA4-41EA-B8F3-7FC15038D58F}" srcOrd="0" destOrd="0" presId="urn:microsoft.com/office/officeart/2005/8/layout/vList3#10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9D5AAB-B06E-4AD7-BD0F-CA96864CEFDD}">
      <dsp:nvSpPr>
        <dsp:cNvPr id="0" name=""/>
        <dsp:cNvSpPr/>
      </dsp:nvSpPr>
      <dsp:spPr>
        <a:xfrm rot="5400000">
          <a:off x="-535530" y="600079"/>
          <a:ext cx="4000528" cy="280036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1" kern="1200" dirty="0" smtClean="0">
              <a:solidFill>
                <a:schemeClr val="tx1"/>
              </a:solidFill>
            </a:rPr>
            <a:t>Целью бюджетной политики на 2017 год и плановый период 2018- 2019 годов</a:t>
          </a:r>
          <a:endParaRPr lang="ru-RU" sz="2100" b="1" i="1" kern="1200" dirty="0">
            <a:solidFill>
              <a:schemeClr val="tx1"/>
            </a:solidFill>
          </a:endParaRPr>
        </a:p>
      </dsp:txBody>
      <dsp:txXfrm rot="5400000">
        <a:off x="-535530" y="600079"/>
        <a:ext cx="4000528" cy="2800369"/>
      </dsp:txXfrm>
    </dsp:sp>
    <dsp:sp modelId="{F154A3FA-5A02-4BF3-A61E-F1A91715681F}">
      <dsp:nvSpPr>
        <dsp:cNvPr id="0" name=""/>
        <dsp:cNvSpPr/>
      </dsp:nvSpPr>
      <dsp:spPr>
        <a:xfrm rot="5400000">
          <a:off x="3847068" y="-1046698"/>
          <a:ext cx="2600343" cy="4693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обеспечение устойчивости консолидированного бюджета муниципального образования город Минусинск и безусловное исполнение принятых обязательств наиболее эффективным способом</a:t>
          </a:r>
          <a:endParaRPr lang="ru-RU" sz="2000" kern="1200" dirty="0"/>
        </a:p>
      </dsp:txBody>
      <dsp:txXfrm rot="5400000">
        <a:off x="3847068" y="-1046698"/>
        <a:ext cx="2600343" cy="46937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254684-D19B-4CEB-82E8-97560BBF1FD7}">
      <dsp:nvSpPr>
        <dsp:cNvPr id="0" name=""/>
        <dsp:cNvSpPr/>
      </dsp:nvSpPr>
      <dsp:spPr>
        <a:xfrm>
          <a:off x="606544" y="0"/>
          <a:ext cx="3714800" cy="37148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ED3B8-E4A8-45EA-85CC-A73D1DA3B5EB}">
      <dsp:nvSpPr>
        <dsp:cNvPr id="0" name=""/>
        <dsp:cNvSpPr/>
      </dsp:nvSpPr>
      <dsp:spPr>
        <a:xfrm>
          <a:off x="2793224" y="373475"/>
          <a:ext cx="2414620" cy="879362"/>
        </a:xfrm>
        <a:prstGeom prst="round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эффективности бюджетных расходов</a:t>
          </a:r>
          <a:endParaRPr lang="ru-RU" sz="1500" kern="1200" dirty="0"/>
        </a:p>
      </dsp:txBody>
      <dsp:txXfrm>
        <a:off x="2793224" y="373475"/>
        <a:ext cx="2414620" cy="879362"/>
      </dsp:txXfrm>
    </dsp:sp>
    <dsp:sp modelId="{5A0730CA-FBBF-42F9-A29F-F7F2417C7E80}">
      <dsp:nvSpPr>
        <dsp:cNvPr id="0" name=""/>
        <dsp:cNvSpPr/>
      </dsp:nvSpPr>
      <dsp:spPr>
        <a:xfrm>
          <a:off x="2793224" y="1362758"/>
          <a:ext cx="2414620" cy="879362"/>
        </a:xfrm>
        <a:prstGeom prst="round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Реализация задач, поставленных в указах Президента РФ 2012 года</a:t>
          </a:r>
          <a:endParaRPr lang="ru-RU" sz="1500" kern="1200" dirty="0"/>
        </a:p>
      </dsp:txBody>
      <dsp:txXfrm>
        <a:off x="2793224" y="1362758"/>
        <a:ext cx="2414620" cy="879362"/>
      </dsp:txXfrm>
    </dsp:sp>
    <dsp:sp modelId="{A816EE48-7E03-4E5B-82A8-55036DF850E3}">
      <dsp:nvSpPr>
        <dsp:cNvPr id="0" name=""/>
        <dsp:cNvSpPr/>
      </dsp:nvSpPr>
      <dsp:spPr>
        <a:xfrm>
          <a:off x="2793224" y="2352041"/>
          <a:ext cx="2414620" cy="879362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открытости и прозрачности городского бюджета</a:t>
          </a:r>
          <a:endParaRPr lang="ru-RU" sz="1500" kern="1200" dirty="0"/>
        </a:p>
      </dsp:txBody>
      <dsp:txXfrm>
        <a:off x="2793224" y="2352041"/>
        <a:ext cx="2414620" cy="87936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CC223D-68EF-46AA-A004-58D21D73C58E}">
      <dsp:nvSpPr>
        <dsp:cNvPr id="0" name=""/>
        <dsp:cNvSpPr/>
      </dsp:nvSpPr>
      <dsp:spPr>
        <a:xfrm>
          <a:off x="0" y="0"/>
          <a:ext cx="7572428" cy="9991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Повышение эффективности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бюджетных расходов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572428" cy="99918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35EF17-5CED-415C-B1B4-8BB0A5D2AEEA}">
      <dsp:nvSpPr>
        <dsp:cNvPr id="0" name=""/>
        <dsp:cNvSpPr/>
      </dsp:nvSpPr>
      <dsp:spPr>
        <a:xfrm rot="5400000">
          <a:off x="-168570" y="224940"/>
          <a:ext cx="1380067" cy="9394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168570" y="224940"/>
        <a:ext cx="1380067" cy="939402"/>
      </dsp:txXfrm>
    </dsp:sp>
    <dsp:sp modelId="{C3FCE310-F149-4C96-A515-07BB2D317592}">
      <dsp:nvSpPr>
        <dsp:cNvPr id="0" name=""/>
        <dsp:cNvSpPr/>
      </dsp:nvSpPr>
      <dsp:spPr>
        <a:xfrm rot="5400000">
          <a:off x="3604286" y="-2625458"/>
          <a:ext cx="864398" cy="6258198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Установление взаимосвязи между бюджетным и стратегическим планированием; </a:t>
          </a:r>
          <a:endParaRPr lang="ru-RU" sz="2000" b="1" i="1" kern="1200" dirty="0"/>
        </a:p>
      </dsp:txBody>
      <dsp:txXfrm rot="5400000">
        <a:off x="3604286" y="-2625458"/>
        <a:ext cx="864398" cy="6258198"/>
      </dsp:txXfrm>
    </dsp:sp>
    <dsp:sp modelId="{0A3E7862-8A0E-4077-9682-24A59FEE4AC0}">
      <dsp:nvSpPr>
        <dsp:cNvPr id="0" name=""/>
        <dsp:cNvSpPr/>
      </dsp:nvSpPr>
      <dsp:spPr>
        <a:xfrm rot="5400000">
          <a:off x="-140028" y="1437335"/>
          <a:ext cx="1278597" cy="89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140028" y="1437335"/>
        <a:ext cx="1278597" cy="895018"/>
      </dsp:txXfrm>
    </dsp:sp>
    <dsp:sp modelId="{DCEB7EDB-E576-4906-B4A3-0206A610A323}">
      <dsp:nvSpPr>
        <dsp:cNvPr id="0" name=""/>
        <dsp:cNvSpPr/>
      </dsp:nvSpPr>
      <dsp:spPr>
        <a:xfrm rot="5400000">
          <a:off x="3689118" y="-1547576"/>
          <a:ext cx="838177" cy="6362216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Повышение эффективности бюджетной сети;</a:t>
          </a:r>
          <a:endParaRPr lang="ru-RU" sz="2000" b="1" i="1" kern="1200" dirty="0"/>
        </a:p>
      </dsp:txBody>
      <dsp:txXfrm rot="5400000">
        <a:off x="3689118" y="-1547576"/>
        <a:ext cx="838177" cy="6362216"/>
      </dsp:txXfrm>
    </dsp:sp>
    <dsp:sp modelId="{04CB8905-07E7-45E7-A782-69C82F2A0889}">
      <dsp:nvSpPr>
        <dsp:cNvPr id="0" name=""/>
        <dsp:cNvSpPr/>
      </dsp:nvSpPr>
      <dsp:spPr>
        <a:xfrm rot="5400000">
          <a:off x="-140028" y="2573259"/>
          <a:ext cx="1278597" cy="89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5400000">
        <a:off x="-140028" y="2573259"/>
        <a:ext cx="1278597" cy="895018"/>
      </dsp:txXfrm>
    </dsp:sp>
    <dsp:sp modelId="{CEA3627C-0126-4BA4-8627-CB2AA501BD3D}">
      <dsp:nvSpPr>
        <dsp:cNvPr id="0" name=""/>
        <dsp:cNvSpPr/>
      </dsp:nvSpPr>
      <dsp:spPr>
        <a:xfrm rot="5400000">
          <a:off x="3710164" y="-425646"/>
          <a:ext cx="831088" cy="6397285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Повышение эффективности оказания муниципальных услуг;</a:t>
          </a:r>
          <a:endParaRPr lang="ru-RU" sz="2000" b="1" i="1" kern="1200" dirty="0"/>
        </a:p>
      </dsp:txBody>
      <dsp:txXfrm rot="5400000">
        <a:off x="3710164" y="-425646"/>
        <a:ext cx="831088" cy="6397285"/>
      </dsp:txXfrm>
    </dsp:sp>
    <dsp:sp modelId="{54CCCAB2-1D63-4012-A060-E6215BCC17E0}">
      <dsp:nvSpPr>
        <dsp:cNvPr id="0" name=""/>
        <dsp:cNvSpPr/>
      </dsp:nvSpPr>
      <dsp:spPr>
        <a:xfrm rot="5400000">
          <a:off x="-140028" y="3709183"/>
          <a:ext cx="1278597" cy="895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5400000">
        <a:off x="-140028" y="3709183"/>
        <a:ext cx="1278597" cy="895018"/>
      </dsp:txXfrm>
    </dsp:sp>
    <dsp:sp modelId="{AA211475-E6E5-448B-AB14-8BBA05C0EB29}">
      <dsp:nvSpPr>
        <dsp:cNvPr id="0" name=""/>
        <dsp:cNvSpPr/>
      </dsp:nvSpPr>
      <dsp:spPr>
        <a:xfrm rot="5400000">
          <a:off x="3690549" y="737014"/>
          <a:ext cx="831088" cy="635799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Повышение эффективности муниципальных закупок</a:t>
          </a:r>
          <a:endParaRPr lang="ru-RU" sz="2000" b="1" i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600" kern="1200" dirty="0"/>
        </a:p>
      </dsp:txBody>
      <dsp:txXfrm rot="5400000">
        <a:off x="3690549" y="737014"/>
        <a:ext cx="831088" cy="63579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CC223D-68EF-46AA-A004-58D21D73C58E}">
      <dsp:nvSpPr>
        <dsp:cNvPr id="0" name=""/>
        <dsp:cNvSpPr/>
      </dsp:nvSpPr>
      <dsp:spPr>
        <a:xfrm>
          <a:off x="0" y="0"/>
          <a:ext cx="7572428" cy="9992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Реализация задач, поставленных в указах Президента РФ 2012 года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572428" cy="99925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35EF17-5CED-415C-B1B4-8BB0A5D2AEEA}">
      <dsp:nvSpPr>
        <dsp:cNvPr id="0" name=""/>
        <dsp:cNvSpPr/>
      </dsp:nvSpPr>
      <dsp:spPr>
        <a:xfrm rot="5400000">
          <a:off x="-216039" y="280163"/>
          <a:ext cx="1668212" cy="11355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216039" y="280163"/>
        <a:ext cx="1668212" cy="1135541"/>
      </dsp:txXfrm>
    </dsp:sp>
    <dsp:sp modelId="{C3FCE310-F149-4C96-A515-07BB2D317592}">
      <dsp:nvSpPr>
        <dsp:cNvPr id="0" name=""/>
        <dsp:cNvSpPr/>
      </dsp:nvSpPr>
      <dsp:spPr>
        <a:xfrm rot="5400000">
          <a:off x="3739094" y="-2432327"/>
          <a:ext cx="1044877" cy="6081120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сохранение уровня заработной платы отдельным категориям работников бюджетной сферы</a:t>
          </a:r>
          <a:endParaRPr lang="ru-RU" sz="2000" b="1" i="1" kern="1200" dirty="0"/>
        </a:p>
      </dsp:txBody>
      <dsp:txXfrm rot="5400000">
        <a:off x="3739094" y="-2432327"/>
        <a:ext cx="1044877" cy="6081120"/>
      </dsp:txXfrm>
    </dsp:sp>
    <dsp:sp modelId="{0A3E7862-8A0E-4077-9682-24A59FEE4AC0}">
      <dsp:nvSpPr>
        <dsp:cNvPr id="0" name=""/>
        <dsp:cNvSpPr/>
      </dsp:nvSpPr>
      <dsp:spPr>
        <a:xfrm rot="5400000">
          <a:off x="-181536" y="2099953"/>
          <a:ext cx="1545557" cy="10818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181536" y="2099953"/>
        <a:ext cx="1545557" cy="1081890"/>
      </dsp:txXfrm>
    </dsp:sp>
    <dsp:sp modelId="{DCEB7EDB-E576-4906-B4A3-0206A610A323}">
      <dsp:nvSpPr>
        <dsp:cNvPr id="0" name=""/>
        <dsp:cNvSpPr/>
      </dsp:nvSpPr>
      <dsp:spPr>
        <a:xfrm rot="5400000">
          <a:off x="3374823" y="-872800"/>
          <a:ext cx="1721694" cy="6182195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обеспечение стопроцентной доступности дошкольного образования для детей в возрасте от 3 до 7 лет.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smtClean="0"/>
            <a:t> </a:t>
          </a:r>
          <a:r>
            <a:rPr lang="ru-RU" sz="2000" b="1" i="1" kern="1200" dirty="0" smtClean="0"/>
            <a:t>2016 году в </a:t>
          </a:r>
          <a:r>
            <a:rPr lang="ru-RU" sz="2000" b="1" i="1" kern="1200" dirty="0" err="1" smtClean="0"/>
            <a:t>д</a:t>
          </a:r>
          <a:r>
            <a:rPr lang="ru-RU" sz="2000" b="1" i="1" kern="1200" dirty="0" smtClean="0"/>
            <a:t>/с № 20 «Капитошка» открыты две дополнительные группы для детей в возрасте до 3-х лет численностью 35 человек ;</a:t>
          </a:r>
          <a:endParaRPr lang="ru-RU" sz="2000" b="1" i="1" kern="1200" dirty="0"/>
        </a:p>
      </dsp:txBody>
      <dsp:txXfrm rot="5400000">
        <a:off x="3374823" y="-872800"/>
        <a:ext cx="1721694" cy="6182195"/>
      </dsp:txXfrm>
    </dsp:sp>
    <dsp:sp modelId="{04CB8905-07E7-45E7-A782-69C82F2A0889}">
      <dsp:nvSpPr>
        <dsp:cNvPr id="0" name=""/>
        <dsp:cNvSpPr/>
      </dsp:nvSpPr>
      <dsp:spPr>
        <a:xfrm rot="5400000">
          <a:off x="-181536" y="3473048"/>
          <a:ext cx="1545557" cy="10818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5400000">
        <a:off x="-181536" y="3473048"/>
        <a:ext cx="1545557" cy="1081890"/>
      </dsp:txXfrm>
    </dsp:sp>
    <dsp:sp modelId="{CEA3627C-0126-4BA4-8627-CB2AA501BD3D}">
      <dsp:nvSpPr>
        <dsp:cNvPr id="0" name=""/>
        <dsp:cNvSpPr/>
      </dsp:nvSpPr>
      <dsp:spPr>
        <a:xfrm rot="5400000">
          <a:off x="3718860" y="606351"/>
          <a:ext cx="1004612" cy="6216272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kern="1200" dirty="0" smtClean="0"/>
            <a:t>проводятся мероприятия по улучшению условий ведения предпринимательской деятельности.</a:t>
          </a:r>
          <a:endParaRPr lang="ru-RU" sz="2000" b="1" i="1" kern="1200" dirty="0"/>
        </a:p>
      </dsp:txBody>
      <dsp:txXfrm rot="5400000">
        <a:off x="3718860" y="606351"/>
        <a:ext cx="1004612" cy="621627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CC223D-68EF-46AA-A004-58D21D73C58E}">
      <dsp:nvSpPr>
        <dsp:cNvPr id="0" name=""/>
        <dsp:cNvSpPr/>
      </dsp:nvSpPr>
      <dsp:spPr>
        <a:xfrm>
          <a:off x="0" y="0"/>
          <a:ext cx="7572428" cy="9992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Повышение открытости и прозрачности местных бюджетов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572428" cy="99925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35EF17-5CED-415C-B1B4-8BB0A5D2AEEA}">
      <dsp:nvSpPr>
        <dsp:cNvPr id="0" name=""/>
        <dsp:cNvSpPr/>
      </dsp:nvSpPr>
      <dsp:spPr>
        <a:xfrm rot="5400000">
          <a:off x="-168029" y="378447"/>
          <a:ext cx="1333315" cy="9075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168029" y="378447"/>
        <a:ext cx="1333315" cy="907579"/>
      </dsp:txXfrm>
    </dsp:sp>
    <dsp:sp modelId="{C3FCE310-F149-4C96-A515-07BB2D317592}">
      <dsp:nvSpPr>
        <dsp:cNvPr id="0" name=""/>
        <dsp:cNvSpPr/>
      </dsp:nvSpPr>
      <dsp:spPr>
        <a:xfrm rot="5400000">
          <a:off x="3872414" y="-2948639"/>
          <a:ext cx="1229517" cy="7126796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1" u="sng" kern="1200" dirty="0" smtClean="0"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</a:t>
          </a:r>
          <a:endParaRPr lang="ru-RU" sz="2000" b="1" i="1" u="sng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rPr>
            <a:t>http://</a:t>
          </a:r>
          <a:r>
            <a:rPr lang="en-US" sz="2000" kern="120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rPr>
            <a:t>minusinsk-fin24.ru/</a:t>
          </a:r>
          <a:r>
            <a:rPr lang="ru-RU" sz="2000" kern="12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b="1" i="1" u="sng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872414" y="-2948639"/>
        <a:ext cx="1229517" cy="712679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CC223D-68EF-46AA-A004-58D21D73C58E}">
      <dsp:nvSpPr>
        <dsp:cNvPr id="0" name=""/>
        <dsp:cNvSpPr/>
      </dsp:nvSpPr>
      <dsp:spPr>
        <a:xfrm>
          <a:off x="0" y="0"/>
          <a:ext cx="7572428" cy="9992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Особенности формирования расходов городского бюджета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572428" cy="999253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35EF17-5CED-415C-B1B4-8BB0A5D2AEEA}">
      <dsp:nvSpPr>
        <dsp:cNvPr id="0" name=""/>
        <dsp:cNvSpPr/>
      </dsp:nvSpPr>
      <dsp:spPr>
        <a:xfrm rot="5400000">
          <a:off x="-239171" y="482793"/>
          <a:ext cx="1667313" cy="11349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239171" y="482793"/>
        <a:ext cx="1667313" cy="1134929"/>
      </dsp:txXfrm>
    </dsp:sp>
    <dsp:sp modelId="{C3FCE310-F149-4C96-A515-07BB2D317592}">
      <dsp:nvSpPr>
        <dsp:cNvPr id="0" name=""/>
        <dsp:cNvSpPr/>
      </dsp:nvSpPr>
      <dsp:spPr>
        <a:xfrm rot="5400000">
          <a:off x="3472073" y="-2343223"/>
          <a:ext cx="1537513" cy="6223961"/>
        </a:xfrm>
        <a:prstGeom prst="round2Same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1" kern="1200" dirty="0" smtClean="0"/>
            <a:t>сохранение на уровне 2016 года объемов расходов на оплату труда муниципальных служащих и работников муниципальных учреждений;</a:t>
          </a:r>
          <a:endParaRPr lang="ru-RU" sz="1800" b="1" i="1" u="sng" kern="1200" dirty="0"/>
        </a:p>
      </dsp:txBody>
      <dsp:txXfrm rot="5400000">
        <a:off x="3472073" y="-2343223"/>
        <a:ext cx="1537513" cy="6223961"/>
      </dsp:txXfrm>
    </dsp:sp>
    <dsp:sp modelId="{0A3E7862-8A0E-4077-9682-24A59FEE4AC0}">
      <dsp:nvSpPr>
        <dsp:cNvPr id="0" name=""/>
        <dsp:cNvSpPr/>
      </dsp:nvSpPr>
      <dsp:spPr>
        <a:xfrm rot="5400000">
          <a:off x="-204687" y="1966833"/>
          <a:ext cx="1544724" cy="108130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204687" y="1966833"/>
        <a:ext cx="1544724" cy="1081307"/>
      </dsp:txXfrm>
    </dsp:sp>
    <dsp:sp modelId="{DCEB7EDB-E576-4906-B4A3-0206A610A323}">
      <dsp:nvSpPr>
        <dsp:cNvPr id="0" name=""/>
        <dsp:cNvSpPr/>
      </dsp:nvSpPr>
      <dsp:spPr>
        <a:xfrm rot="5400000">
          <a:off x="3678454" y="-906098"/>
          <a:ext cx="1051232" cy="6182757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1" kern="1200" dirty="0" smtClean="0"/>
            <a:t>изменение коммунальных расходов, исходя из ожидаемой оценки исполнения в текущем году;</a:t>
          </a:r>
          <a:endParaRPr lang="ru-RU" sz="1800" b="1" i="1" kern="1200" dirty="0"/>
        </a:p>
      </dsp:txBody>
      <dsp:txXfrm rot="5400000">
        <a:off x="3678454" y="-906098"/>
        <a:ext cx="1051232" cy="6182757"/>
      </dsp:txXfrm>
    </dsp:sp>
    <dsp:sp modelId="{04CB8905-07E7-45E7-A782-69C82F2A0889}">
      <dsp:nvSpPr>
        <dsp:cNvPr id="0" name=""/>
        <dsp:cNvSpPr/>
      </dsp:nvSpPr>
      <dsp:spPr>
        <a:xfrm rot="5400000">
          <a:off x="-218285" y="3369689"/>
          <a:ext cx="1665042" cy="11744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5400000">
        <a:off x="-218285" y="3369689"/>
        <a:ext cx="1665042" cy="1174429"/>
      </dsp:txXfrm>
    </dsp:sp>
    <dsp:sp modelId="{CEA3627C-0126-4BA4-8627-CB2AA501BD3D}">
      <dsp:nvSpPr>
        <dsp:cNvPr id="0" name=""/>
        <dsp:cNvSpPr/>
      </dsp:nvSpPr>
      <dsp:spPr>
        <a:xfrm rot="5400000">
          <a:off x="3743737" y="542514"/>
          <a:ext cx="1158195" cy="6216837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1" kern="1200" dirty="0" smtClean="0"/>
            <a:t>сохранения уровня прочих расходов, предусмотренных в базовых параметрах на 2016 год;</a:t>
          </a:r>
          <a:endParaRPr lang="ru-RU" sz="2000" b="1" i="1" kern="1200" dirty="0"/>
        </a:p>
      </dsp:txBody>
      <dsp:txXfrm rot="5400000">
        <a:off x="3743737" y="542514"/>
        <a:ext cx="1158195" cy="621683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12753"/>
          <a:ext cx="8229600" cy="97462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Перечень муниципальных программ, подлежащих финансированию из городского бюджета в 2017-2019годах:</a:t>
          </a:r>
          <a:endParaRPr lang="ru-RU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2753"/>
        <a:ext cx="8229600" cy="97462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0"/>
          <a:ext cx="7786742" cy="428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baseline="0" dirty="0" smtClean="0"/>
            <a:t>Софинансирование краевых субсидий</a:t>
          </a:r>
          <a:endParaRPr lang="ru-RU" sz="2200" b="1" i="1" kern="1200" baseline="0" dirty="0"/>
        </a:p>
      </dsp:txBody>
      <dsp:txXfrm>
        <a:off x="0" y="0"/>
        <a:ext cx="7786742" cy="428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113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2016 год и плановый период 2017-2018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5" cy="111384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4" cy="356804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2DBC1-8921-43AA-BD01-5ED7891DF7A7}">
      <dsp:nvSpPr>
        <dsp:cNvPr id="0" name=""/>
        <dsp:cNvSpPr/>
      </dsp:nvSpPr>
      <dsp:spPr>
        <a:xfrm>
          <a:off x="0" y="8776"/>
          <a:ext cx="8229600" cy="63648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Структура доходов городского бюджета на 2017 год</a:t>
          </a:r>
          <a:endParaRPr lang="ru-RU" sz="26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8776"/>
        <a:ext cx="8229600" cy="63648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62BD18-BB05-411F-90D6-BE0BC1EA1AD2}">
      <dsp:nvSpPr>
        <dsp:cNvPr id="0" name=""/>
        <dsp:cNvSpPr/>
      </dsp:nvSpPr>
      <dsp:spPr>
        <a:xfrm>
          <a:off x="0" y="0"/>
          <a:ext cx="7829575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Структура расходов городского бюджета                                                         на 2017 год                         </a:t>
          </a:r>
          <a:endParaRPr lang="ru-RU" sz="2800" b="1" i="1" kern="1200" dirty="0"/>
        </a:p>
      </dsp:txBody>
      <dsp:txXfrm>
        <a:off x="0" y="0"/>
        <a:ext cx="7829575" cy="1113839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4"/>
          <a:ext cx="7786742" cy="71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baseline="0" dirty="0" smtClean="0"/>
            <a:t>Социальная направленность городского бюджета</a:t>
          </a:r>
          <a:endParaRPr lang="ru-RU" sz="2200" b="1" i="1" kern="1200" baseline="0" dirty="0"/>
        </a:p>
      </dsp:txBody>
      <dsp:txXfrm>
        <a:off x="0" y="4"/>
        <a:ext cx="7786742" cy="71136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#10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78" tIns="45889" rIns="91778" bIns="4588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778" tIns="45889" rIns="91778" bIns="4588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chart" Target="../charts/chart1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chart" Target="../charts/chart2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13" Type="http://schemas.openxmlformats.org/officeDocument/2006/relationships/diagramData" Target="../diagrams/data19.xml"/><Relationship Id="rId18" Type="http://schemas.openxmlformats.org/officeDocument/2006/relationships/diagramData" Target="../diagrams/data20.xml"/><Relationship Id="rId3" Type="http://schemas.openxmlformats.org/officeDocument/2006/relationships/diagramData" Target="../diagrams/data17.xml"/><Relationship Id="rId21" Type="http://schemas.openxmlformats.org/officeDocument/2006/relationships/diagramColors" Target="../diagrams/colors20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17" Type="http://schemas.microsoft.com/office/2007/relationships/diagramDrawing" Target="../diagrams/drawing19.xml"/><Relationship Id="rId2" Type="http://schemas.openxmlformats.org/officeDocument/2006/relationships/image" Target="../media/image8.jpeg"/><Relationship Id="rId16" Type="http://schemas.openxmlformats.org/officeDocument/2006/relationships/diagramColors" Target="../diagrams/colors19.xml"/><Relationship Id="rId20" Type="http://schemas.openxmlformats.org/officeDocument/2006/relationships/diagramQuickStyle" Target="../diagrams/quickStyl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5" Type="http://schemas.openxmlformats.org/officeDocument/2006/relationships/diagramQuickStyle" Target="../diagrams/quickStyle19.xml"/><Relationship Id="rId10" Type="http://schemas.openxmlformats.org/officeDocument/2006/relationships/diagramQuickStyle" Target="../diagrams/quickStyle18.xml"/><Relationship Id="rId19" Type="http://schemas.openxmlformats.org/officeDocument/2006/relationships/diagramLayout" Target="../diagrams/layout20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Relationship Id="rId14" Type="http://schemas.openxmlformats.org/officeDocument/2006/relationships/diagramLayout" Target="../diagrams/layout19.xml"/><Relationship Id="rId22" Type="http://schemas.microsoft.com/office/2007/relationships/diagramDrawing" Target="../diagrams/drawing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214290"/>
            <a:ext cx="8786843" cy="6429396"/>
          </a:xfr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подходы </a:t>
            </a:r>
            <a:b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формированию бюджета </a:t>
            </a:r>
            <a:b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2017 год и плановый период </a:t>
            </a:r>
            <a:b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2018-2019 гг.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35608" y="357166"/>
          <a:ext cx="7494110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3000372"/>
          <a:ext cx="6143668" cy="37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Прямоугольник 11"/>
          <p:cNvSpPr/>
          <p:nvPr/>
        </p:nvSpPr>
        <p:spPr>
          <a:xfrm rot="17780519">
            <a:off x="3898195" y="4839977"/>
            <a:ext cx="2633494" cy="76864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Посредством решения следующих задач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644650" y="1500174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644650" y="1500174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357430"/>
            <a:ext cx="8072462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785786" y="1142984"/>
          <a:ext cx="8213730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8"/>
          <p:cNvGraphicFramePr>
            <a:graphicFrameLocks/>
          </p:cNvGraphicFramePr>
          <p:nvPr/>
        </p:nvGraphicFramePr>
        <p:xfrm>
          <a:off x="1500166" y="1500174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785786" y="214290"/>
          <a:ext cx="822960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00099" y="1357300"/>
          <a:ext cx="8001056" cy="5272114"/>
        </p:xfrm>
        <a:graphic>
          <a:graphicData uri="http://schemas.openxmlformats.org/drawingml/2006/table">
            <a:tbl>
              <a:tblPr/>
              <a:tblGrid>
                <a:gridCol w="4519166"/>
                <a:gridCol w="933549"/>
                <a:gridCol w="818608"/>
                <a:gridCol w="899910"/>
                <a:gridCol w="829823"/>
              </a:tblGrid>
              <a:tr h="2976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 </a:t>
                      </a:r>
                    </a:p>
                  </a:txBody>
                  <a:tcPr marL="5376" marR="5376" marT="53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по программе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2222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1)      «Система социальной защиты населения города Минусинска»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73 931,00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73 931,00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73 931,00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221 793,00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2613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2)      «Культура города Минусинска»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131 096,69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128 677,16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127 427,16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387 201,01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1923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3)     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41 626,47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40 672,14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40 672,14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122 970,75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6878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4)      «Обеспечение транспортной инфраструктуры муниципального образования город Минусинск»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56 372,23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37 047,99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36 807,99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130 228,21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426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5)      «Обеспечение жизнедеятельности территории»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24 520,52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20 444,42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19 662,42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64 627,36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1833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6)      «Благоустройство территории муниципального образования город Минусинск»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15 978,54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4 650,42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3 772,74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24 401,70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76397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7)      «Молодежь Минусинска»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14 675,94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13 041,22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11 621,22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39 338,38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561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8)      «Физическая культура и спорт в муниципальном образовании город Минусинск»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49 031,30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47 046,30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46 961,03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143 038,63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2222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9)      «Управление муниципальными финансами»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30 349,33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30 249,33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30 049,33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90 647,99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09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10) «Эффективное управление муниципальным имуществом города Минусинска»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25 594,71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11 853,71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11 853,71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49 302,13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270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11) «Социально-экономическая поддержка интересов населения города Минусинска »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0571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13) «Развитие образования города Минусинска»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1 051 041,58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1 030 935,85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1 028 518,70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3 110 496,13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12613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14) «Управление земельно-имущественными отношениями на территории города Минусинска»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9 968,95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9 607,06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9 407,06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28 983,07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5616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16) «Развитие архивного дела в городе Минусинске»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4 567,15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4 567,15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4 567,15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13 701,45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094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18) - «Безопасный город»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883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5376" marR="5376" marT="53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1 530 084,41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1 454 053,75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1 446 581,65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4 430 719,81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1071538" y="214290"/>
          <a:ext cx="7786742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642918"/>
            <a:ext cx="928694" cy="285752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928662" y="1071546"/>
          <a:ext cx="7929618" cy="2294652"/>
        </p:xfrm>
        <a:graphic>
          <a:graphicData uri="http://schemas.openxmlformats.org/drawingml/2006/table">
            <a:tbl>
              <a:tblPr/>
              <a:tblGrid>
                <a:gridCol w="740150"/>
                <a:gridCol w="5909627"/>
                <a:gridCol w="1279841"/>
              </a:tblGrid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расходов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Текущий год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Комплектование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книжных фондов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библиотек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21,43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ремонт, реконструкция коммунальной инфраструктуры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находящиейся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муниципальной собственности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194,11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автомобильных дорог общего пользования местного значения 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223,99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Капитальный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ремонт и ремонт автомобильных дорог общего пользования местного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значения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400,00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Реконструкция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искусственных дорожных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сооружений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710,00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Обустройство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пешеходных переходов и нанесение дорожной разметки на автомобильных дорогах общего пользования местного значения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49,56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7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8895" marR="8895" marT="88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организацию и проведение акарицидных обработок мест массового отдыха населения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4,80</a:t>
                      </a:r>
                    </a:p>
                  </a:txBody>
                  <a:tcPr marL="8895" marR="8895" marT="88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28662" y="3357562"/>
          <a:ext cx="7929618" cy="3239105"/>
        </p:xfrm>
        <a:graphic>
          <a:graphicData uri="http://schemas.openxmlformats.org/drawingml/2006/table">
            <a:tbl>
              <a:tblPr/>
              <a:tblGrid>
                <a:gridCol w="726814"/>
                <a:gridCol w="5916920"/>
                <a:gridCol w="1285884"/>
              </a:tblGrid>
              <a:tr h="444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Подготовка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документов территориального планирования и градостроительного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зонирования,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разработку документации по планировке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территории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302,34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3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Актуализация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документов территориального планирования и градостроительного зонирования 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340,76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31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Реализации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проектов по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благоустройству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1 500,00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3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деятельности муниципальных молодежных центров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102,70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3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социальных выплат молодым семьям на приобретение (строительство) жилья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846,72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3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безопасных и комфортных условий функционирования объектов муниципальной собственности, развитие муниципальных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учреждений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13,00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85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отдыха детей и их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оздоровления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3 693,42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3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7730" marR="7730" marT="7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Проведение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реконструкции или капитального ремонта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зданий, 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находящихся в аварийном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состоянии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989,65</a:t>
                      </a:r>
                    </a:p>
                  </a:txBody>
                  <a:tcPr marL="7730" marR="7730" marT="77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36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7730" marR="7730" marT="7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9 392,48</a:t>
                      </a:r>
                    </a:p>
                  </a:txBody>
                  <a:tcPr marL="7730" marR="7730" marT="7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28742"/>
              </p:ext>
            </p:extLst>
          </p:nvPr>
        </p:nvGraphicFramePr>
        <p:xfrm>
          <a:off x="1071537" y="2643183"/>
          <a:ext cx="7858182" cy="3571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3083"/>
                <a:gridCol w="1617908"/>
                <a:gridCol w="1456091"/>
              </a:tblGrid>
              <a:tr h="68275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88758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4 604 922,50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1 568 302,40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1 514 296,10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1 522 324,00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88758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4 614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612,18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1 577 992,08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1 514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296,10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324,00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1396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9 689,68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9 689,68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914400" y="428604"/>
          <a:ext cx="8229600" cy="654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9610351"/>
              </p:ext>
            </p:extLst>
          </p:nvPr>
        </p:nvGraphicFramePr>
        <p:xfrm>
          <a:off x="1285852" y="1357298"/>
          <a:ext cx="8572528" cy="4643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142976" y="285728"/>
          <a:ext cx="7829576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-357222" y="1447800"/>
          <a:ext cx="9929882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1071538" y="214290"/>
          <a:ext cx="7786742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597722692"/>
              </p:ext>
            </p:extLst>
          </p:nvPr>
        </p:nvGraphicFramePr>
        <p:xfrm>
          <a:off x="142844" y="2714620"/>
          <a:ext cx="942981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928670"/>
            <a:ext cx="928694" cy="214314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1538" y="1148441"/>
          <a:ext cx="7929618" cy="5656842"/>
        </p:xfrm>
        <a:graphic>
          <a:graphicData uri="http://schemas.openxmlformats.org/drawingml/2006/table">
            <a:tbl>
              <a:tblPr/>
              <a:tblGrid>
                <a:gridCol w="1541722"/>
                <a:gridCol w="949702"/>
                <a:gridCol w="508972"/>
                <a:gridCol w="1242426"/>
                <a:gridCol w="543524"/>
                <a:gridCol w="1099953"/>
                <a:gridCol w="543121"/>
                <a:gridCol w="949266"/>
                <a:gridCol w="550932"/>
              </a:tblGrid>
              <a:tr h="5442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8471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1 665 279.10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1 577 992,08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1 514 296,10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1 522 324,00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9929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83 670,25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5.42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83 670,25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78 558,83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76 858,83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451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261,90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0.02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261,90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66407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безопасность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правоохранительная деятельность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2813,17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0.12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2 813,17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2 813,17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2 813,17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9929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68 288,68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3.74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68 288,68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47 959,45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47 519,45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8965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76 517,06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5.62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76 517,06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62 134,61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60 474,93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0538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1 416 434.24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85.06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1 346 016,02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1 306 130,04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1 300 957,62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8471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1 085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660,23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63.43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1 085 660,23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1 062 239,29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1 058 402,14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8471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204 454.48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12.28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95 245,19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93 025,66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91 775,66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8471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44.80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8471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128 839.25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7.74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135 346,83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122 986,31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122 986,31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451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26 770.52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1.61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29 718,97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27 833,98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27 748,71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652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425.00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0.47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739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5042" marR="5042" marT="50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5042" marR="5042" marT="50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16 700,00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33 700,00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4000" r="-6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TextBox 4"/>
          <p:cNvSpPr txBox="1"/>
          <p:nvPr/>
        </p:nvSpPr>
        <p:spPr>
          <a:xfrm>
            <a:off x="928662" y="0"/>
            <a:ext cx="8215338" cy="93256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2017</TotalTime>
  <Words>980</Words>
  <Application>Microsoft Office PowerPoint</Application>
  <PresentationFormat>Экран (4:3)</PresentationFormat>
  <Paragraphs>345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                                                           Основные подходы  к формированию бюджета  на 2017 год и плановый период  2018-2019 гг.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247</cp:revision>
  <dcterms:modified xsi:type="dcterms:W3CDTF">2016-11-30T01:46:02Z</dcterms:modified>
</cp:coreProperties>
</file>