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96BAD"/>
    <a:srgbClr val="4172AD"/>
    <a:srgbClr val="2A66C8"/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100" d="100"/>
          <a:sy n="100" d="100"/>
        </p:scale>
        <p:origin x="-1308" y="-25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5%20&#1075;&#1086;&#1076;\&#1057;&#1040;&#1049;&#1058;\&#1056;&#1040;&#1047;&#1052;&#1045;&#1065;&#1045;&#1053;&#1048;&#1045;\&#1048;&#1089;&#1087;&#1086;&#1083;&#1085;&#1077;&#1085;&#1080;&#1077;%20&#1085;&#1072;%2001.05.2025\&#1044;&#1086;&#1093;&#1086;&#1076;&#1099;%20&#1085;&#1072;&#1083;&#1086;&#1075;+&#1085;&#1077;&#1085;&#1072;&#1083;&#1086;&#1075;%20&#1085;&#1072;%2001.05.2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5%20&#1075;&#1086;&#1076;\&#1057;&#1040;&#1049;&#1058;\&#1056;&#1040;&#1047;&#1052;&#1045;&#1065;&#1045;&#1053;&#1048;&#1045;\&#1048;&#1089;&#1087;&#1086;&#1083;&#1085;&#1077;&#1085;&#1080;&#1077;%20&#1085;&#1072;%2001.05.2025\&#1076;&#1083;&#1103;%20&#1089;&#1072;&#1081;&#1090;&#1072;%20&#1088;&#1072;&#1089;&#1093;&#1086;&#1076;&#1099;%20&#1085;&#1072;%2001.05.202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Лист1!$G$29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Лист1!$H$29:$J$29</c:f>
              <c:numCache>
                <c:formatCode>#,##0.00</c:formatCode>
                <c:ptCount val="3"/>
                <c:pt idx="0">
                  <c:v>22900</c:v>
                </c:pt>
                <c:pt idx="1">
                  <c:v>6721.08</c:v>
                </c:pt>
                <c:pt idx="2">
                  <c:v>4151.8</c:v>
                </c:pt>
              </c:numCache>
            </c:numRef>
          </c:val>
        </c:ser>
        <c:ser>
          <c:idx val="1"/>
          <c:order val="1"/>
          <c:tx>
            <c:strRef>
              <c:f>Лист1!$G$30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Лист1!$H$30:$J$30</c:f>
              <c:numCache>
                <c:formatCode>#,##0.00</c:formatCode>
                <c:ptCount val="3"/>
                <c:pt idx="0">
                  <c:v>536661</c:v>
                </c:pt>
                <c:pt idx="1">
                  <c:v>122244.06</c:v>
                </c:pt>
                <c:pt idx="2">
                  <c:v>41667.4</c:v>
                </c:pt>
              </c:numCache>
            </c:numRef>
          </c:val>
        </c:ser>
        <c:ser>
          <c:idx val="2"/>
          <c:order val="2"/>
          <c:tx>
            <c:strRef>
              <c:f>Лист1!$G$32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Лист1!$H$32:$J$32</c:f>
              <c:numCache>
                <c:formatCode>#,##0.00</c:formatCode>
                <c:ptCount val="3"/>
                <c:pt idx="0">
                  <c:v>228126.7</c:v>
                </c:pt>
                <c:pt idx="1">
                  <c:v>112305.28</c:v>
                </c:pt>
                <c:pt idx="2">
                  <c:v>16466.2</c:v>
                </c:pt>
              </c:numCache>
            </c:numRef>
          </c:val>
        </c:ser>
        <c:ser>
          <c:idx val="3"/>
          <c:order val="3"/>
          <c:tx>
            <c:strRef>
              <c:f>Лист1!$G$33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Лист1!$H$33:$J$33</c:f>
              <c:numCache>
                <c:formatCode>#,##0.00</c:formatCode>
                <c:ptCount val="3"/>
                <c:pt idx="0">
                  <c:v>53237.7</c:v>
                </c:pt>
                <c:pt idx="1">
                  <c:v>8056.28</c:v>
                </c:pt>
                <c:pt idx="2">
                  <c:v>5327.8</c:v>
                </c:pt>
              </c:numCache>
            </c:numRef>
          </c:val>
        </c:ser>
        <c:ser>
          <c:idx val="4"/>
          <c:order val="4"/>
          <c:tx>
            <c:strRef>
              <c:f>Лист1!$G$34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Лист1!$H$34:$J$34</c:f>
              <c:numCache>
                <c:formatCode>#,##0.00</c:formatCode>
                <c:ptCount val="3"/>
                <c:pt idx="0">
                  <c:v>47550</c:v>
                </c:pt>
                <c:pt idx="1">
                  <c:v>15965.43</c:v>
                </c:pt>
                <c:pt idx="2">
                  <c:v>3001.8</c:v>
                </c:pt>
              </c:numCache>
            </c:numRef>
          </c:val>
        </c:ser>
        <c:ser>
          <c:idx val="5"/>
          <c:order val="5"/>
          <c:tx>
            <c:strRef>
              <c:f>Лист1!$G$31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Лист1!$H$31:$J$31</c:f>
              <c:numCache>
                <c:formatCode>#,##0.00</c:formatCode>
                <c:ptCount val="3"/>
                <c:pt idx="0">
                  <c:v>72810.87</c:v>
                </c:pt>
                <c:pt idx="1">
                  <c:v>25107.02</c:v>
                </c:pt>
                <c:pt idx="2">
                  <c:v>12076.5</c:v>
                </c:pt>
              </c:numCache>
            </c:numRef>
          </c:val>
        </c:ser>
        <c:ser>
          <c:idx val="6"/>
          <c:order val="6"/>
          <c:tx>
            <c:strRef>
              <c:f>Лист1!$G$35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Лист1!$H$35:$J$35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0.4</c:v>
                </c:pt>
              </c:numCache>
            </c:numRef>
          </c:val>
        </c:ser>
        <c:ser>
          <c:idx val="7"/>
          <c:order val="7"/>
          <c:tx>
            <c:strRef>
              <c:f>Лист1!$G$36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Лист1!$H$36:$J$36</c:f>
              <c:numCache>
                <c:formatCode>#,##0.00</c:formatCode>
                <c:ptCount val="3"/>
                <c:pt idx="0">
                  <c:v>52666.51</c:v>
                </c:pt>
                <c:pt idx="1">
                  <c:v>17861.03</c:v>
                </c:pt>
                <c:pt idx="2">
                  <c:v>9408.6</c:v>
                </c:pt>
              </c:numCache>
            </c:numRef>
          </c:val>
        </c:ser>
        <c:ser>
          <c:idx val="8"/>
          <c:order val="8"/>
          <c:tx>
            <c:strRef>
              <c:f>Лист1!$G$37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Лист1!$H$37:$J$37</c:f>
              <c:numCache>
                <c:formatCode>#,##0.00</c:formatCode>
                <c:ptCount val="3"/>
                <c:pt idx="0">
                  <c:v>559</c:v>
                </c:pt>
                <c:pt idx="1">
                  <c:v>986.99</c:v>
                </c:pt>
                <c:pt idx="2">
                  <c:v>89.4</c:v>
                </c:pt>
              </c:numCache>
            </c:numRef>
          </c:val>
        </c:ser>
        <c:ser>
          <c:idx val="9"/>
          <c:order val="9"/>
          <c:tx>
            <c:strRef>
              <c:f>Лист1!$G$39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Лист1!$H$38:$J$38</c:f>
              <c:numCache>
                <c:formatCode>#,##0.00</c:formatCode>
                <c:ptCount val="3"/>
                <c:pt idx="0">
                  <c:v>2281.04</c:v>
                </c:pt>
                <c:pt idx="1">
                  <c:v>1664.16</c:v>
                </c:pt>
                <c:pt idx="2">
                  <c:v>358.1</c:v>
                </c:pt>
              </c:numCache>
            </c:numRef>
          </c:val>
        </c:ser>
        <c:ser>
          <c:idx val="10"/>
          <c:order val="10"/>
          <c:tx>
            <c:strRef>
              <c:f>Лист1!$G$39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Лист1!$H$39:$J$39</c:f>
              <c:numCache>
                <c:formatCode>#,##0.00</c:formatCode>
                <c:ptCount val="3"/>
                <c:pt idx="0">
                  <c:v>24694.74</c:v>
                </c:pt>
                <c:pt idx="1">
                  <c:v>1076.27</c:v>
                </c:pt>
                <c:pt idx="2">
                  <c:v>908.4</c:v>
                </c:pt>
              </c:numCache>
            </c:numRef>
          </c:val>
        </c:ser>
        <c:ser>
          <c:idx val="11"/>
          <c:order val="11"/>
          <c:tx>
            <c:strRef>
              <c:f>Лист1!$G$40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Лист1!$H$40:$J$40</c:f>
              <c:numCache>
                <c:formatCode>#,##0.00</c:formatCode>
                <c:ptCount val="3"/>
                <c:pt idx="0">
                  <c:v>8080</c:v>
                </c:pt>
                <c:pt idx="1">
                  <c:v>2169.2800000000002</c:v>
                </c:pt>
                <c:pt idx="2">
                  <c:v>2040.8</c:v>
                </c:pt>
              </c:numCache>
            </c:numRef>
          </c:val>
        </c:ser>
        <c:ser>
          <c:idx val="12"/>
          <c:order val="12"/>
          <c:tx>
            <c:strRef>
              <c:f>Лист1!$G$41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Лист1!$H$41:$J$41</c:f>
              <c:numCache>
                <c:formatCode>#,##0.00</c:formatCode>
                <c:ptCount val="3"/>
                <c:pt idx="0">
                  <c:v>957.44</c:v>
                </c:pt>
                <c:pt idx="1">
                  <c:v>84.27</c:v>
                </c:pt>
                <c:pt idx="2">
                  <c:v>55.8</c:v>
                </c:pt>
              </c:numCache>
            </c:numRef>
          </c:val>
        </c:ser>
        <c:ser>
          <c:idx val="13"/>
          <c:order val="13"/>
          <c:tx>
            <c:strRef>
              <c:f>Лист1!$G$42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Лист1!$H$42:$J$42</c:f>
              <c:numCache>
                <c:formatCode>#,##0.00</c:formatCode>
                <c:ptCount val="3"/>
                <c:pt idx="0">
                  <c:v>690800.5</c:v>
                </c:pt>
                <c:pt idx="1">
                  <c:v>281193.40000000002</c:v>
                </c:pt>
                <c:pt idx="2">
                  <c:v>154369.1</c:v>
                </c:pt>
              </c:numCache>
            </c:numRef>
          </c:val>
        </c:ser>
        <c:ser>
          <c:idx val="14"/>
          <c:order val="14"/>
          <c:tx>
            <c:strRef>
              <c:f>Лист1!$G$43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Лист1!$H$43:$J$43</c:f>
              <c:numCache>
                <c:formatCode>#,##0.00</c:formatCode>
                <c:ptCount val="3"/>
                <c:pt idx="0">
                  <c:v>982892.03</c:v>
                </c:pt>
                <c:pt idx="1">
                  <c:v>252211.64</c:v>
                </c:pt>
                <c:pt idx="2">
                  <c:v>7520.1</c:v>
                </c:pt>
              </c:numCache>
            </c:numRef>
          </c:val>
        </c:ser>
        <c:ser>
          <c:idx val="15"/>
          <c:order val="15"/>
          <c:tx>
            <c:strRef>
              <c:f>Лист1!$G$44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Лист1!$H$44:$J$44</c:f>
              <c:numCache>
                <c:formatCode>#,##0.00</c:formatCode>
                <c:ptCount val="3"/>
                <c:pt idx="0">
                  <c:v>1642320.58</c:v>
                </c:pt>
                <c:pt idx="1">
                  <c:v>564289.48</c:v>
                </c:pt>
                <c:pt idx="2">
                  <c:v>145031.20000000001</c:v>
                </c:pt>
              </c:numCache>
            </c:numRef>
          </c:val>
        </c:ser>
        <c:ser>
          <c:idx val="16"/>
          <c:order val="16"/>
          <c:tx>
            <c:strRef>
              <c:f>Лист1!$G$45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Лист1!$H$45:$J$45</c:f>
              <c:numCache>
                <c:formatCode>#,##0.00</c:formatCode>
                <c:ptCount val="3"/>
                <c:pt idx="0">
                  <c:v>134756.04</c:v>
                </c:pt>
                <c:pt idx="1">
                  <c:v>45294.9</c:v>
                </c:pt>
                <c:pt idx="2">
                  <c:v>4214</c:v>
                </c:pt>
              </c:numCache>
            </c:numRef>
          </c:val>
        </c:ser>
        <c:ser>
          <c:idx val="17"/>
          <c:order val="17"/>
          <c:tx>
            <c:strRef>
              <c:f>Лист1!$G$46</c:f>
              <c:strCache>
                <c:ptCount val="1"/>
                <c:pt idx="0">
                  <c:v>Доходы бюджетов городских округов от возврата автономными учреждениями остатков субсидий прошлых лет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Лист1!$H$46:$J$46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Лист1!$G$48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Лист1!$H$28:$J$28</c:f>
              <c:strCache>
                <c:ptCount val="3"/>
                <c:pt idx="0">
                  <c:v>План на год</c:v>
                </c:pt>
                <c:pt idx="1">
                  <c:v>Факт исполнения на отчет дату</c:v>
                </c:pt>
                <c:pt idx="2">
                  <c:v>Факт аналогичного периода 2024 года</c:v>
                </c:pt>
              </c:strCache>
            </c:strRef>
          </c:cat>
          <c:val>
            <c:numRef>
              <c:f>Лист1!$H$48:$J$48</c:f>
              <c:numCache>
                <c:formatCode>#,##0.00</c:formatCode>
                <c:ptCount val="3"/>
                <c:pt idx="0">
                  <c:v>0</c:v>
                </c:pt>
                <c:pt idx="1">
                  <c:v>-59217.714270000004</c:v>
                </c:pt>
                <c:pt idx="2">
                  <c:v>-6138.5</c:v>
                </c:pt>
              </c:numCache>
            </c:numRef>
          </c:val>
        </c:ser>
        <c:shape val="box"/>
        <c:axId val="165250560"/>
        <c:axId val="165683200"/>
        <c:axId val="0"/>
      </c:bar3DChart>
      <c:catAx>
        <c:axId val="1652505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65683200"/>
        <c:crosses val="autoZero"/>
        <c:auto val="1"/>
        <c:lblAlgn val="ctr"/>
        <c:lblOffset val="100"/>
      </c:catAx>
      <c:valAx>
        <c:axId val="16568320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652505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.62158350250645555"/>
          <c:w val="0.89125647933374241"/>
          <c:h val="0.37841647066843936"/>
        </c:manualLayout>
      </c:layout>
      <c:txPr>
        <a:bodyPr/>
        <a:lstStyle/>
        <a:p>
          <a:pPr>
            <a:defRPr sz="600"/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chemeClr val="bg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460679.69297000003</c:v>
                </c:pt>
                <c:pt idx="1">
                  <c:v>105201.52595000001</c:v>
                </c:pt>
                <c:pt idx="2">
                  <c:v>52800.93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200.06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11005.07242</c:v>
                </c:pt>
                <c:pt idx="1">
                  <c:v>2545.1812099999997</c:v>
                </c:pt>
                <c:pt idx="2">
                  <c:v>1831.11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374535.56381999998</c:v>
                </c:pt>
                <c:pt idx="1">
                  <c:v>39842.99</c:v>
                </c:pt>
                <c:pt idx="2">
                  <c:v>54611.31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374818.40622</c:v>
                </c:pt>
                <c:pt idx="1">
                  <c:v>136199.24044999998</c:v>
                </c:pt>
                <c:pt idx="2">
                  <c:v>75338.210000000006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280855.44569000002</c:v>
                </c:pt>
                <c:pt idx="1">
                  <c:v>1256.3543</c:v>
                </c:pt>
                <c:pt idx="2">
                  <c:v>925.29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2486494.3299099999</c:v>
                </c:pt>
                <c:pt idx="1">
                  <c:v>721794.46373000008</c:v>
                </c:pt>
                <c:pt idx="2">
                  <c:v>607643.31000000006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218873.54219000001</c:v>
                </c:pt>
                <c:pt idx="1">
                  <c:v>70120.125159999996</c:v>
                </c:pt>
                <c:pt idx="2">
                  <c:v>52685.1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163.44999999999999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223890.51319999999</c:v>
                </c:pt>
                <c:pt idx="1">
                  <c:v>97494.974709999995</c:v>
                </c:pt>
                <c:pt idx="2">
                  <c:v>42073.17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2025 год</c:v>
                </c:pt>
                <c:pt idx="1">
                  <c:v>Исполнение за 2025 год</c:v>
                </c:pt>
                <c:pt idx="2">
                  <c:v>Факт исполнения аналогичного периода 2024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144757.38868</c:v>
                </c:pt>
                <c:pt idx="1">
                  <c:v>42755.972170000001</c:v>
                </c:pt>
                <c:pt idx="2">
                  <c:v>35373.14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Уточненный план 2025 год</c:v>
                </c:pt>
                <c:pt idx="1">
                  <c:v>Исполнение за 2025 год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150</c:v>
                </c:pt>
                <c:pt idx="1">
                  <c:v>0</c:v>
                </c:pt>
                <c:pt idx="2">
                  <c:v>9.02</c:v>
                </c:pt>
              </c:numCache>
            </c:numRef>
          </c:val>
        </c:ser>
        <c:shape val="box"/>
        <c:axId val="38474112"/>
        <c:axId val="38476800"/>
        <c:axId val="0"/>
      </c:bar3DChart>
      <c:catAx>
        <c:axId val="3847411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38476800"/>
        <c:crosses val="autoZero"/>
        <c:auto val="1"/>
        <c:lblAlgn val="ctr"/>
        <c:lblOffset val="100"/>
      </c:catAx>
      <c:valAx>
        <c:axId val="3847680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384741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4.5475446966092556E-2"/>
          <c:y val="0.59579761405191534"/>
          <c:w val="0.71883297276752312"/>
          <c:h val="0.40420238594808466"/>
        </c:manualLayout>
      </c:layout>
      <c:txPr>
        <a:bodyPr/>
        <a:lstStyle/>
        <a:p>
          <a:pPr>
            <a:defRPr sz="700"/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chemeClr val="bg1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13453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бюджета города за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апрель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года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12360" y="1993404"/>
            <a:ext cx="1011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тыс.руб.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2713484"/>
          <a:ext cx="8064895" cy="1950720"/>
        </p:xfrm>
        <a:graphic>
          <a:graphicData uri="http://schemas.openxmlformats.org/drawingml/2006/table">
            <a:tbl>
              <a:tblPr/>
              <a:tblGrid>
                <a:gridCol w="1756066"/>
                <a:gridCol w="1586963"/>
                <a:gridCol w="1625987"/>
                <a:gridCol w="1586963"/>
                <a:gridCol w="1508916"/>
              </a:tblGrid>
              <a:tr h="50144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План                                         на 2025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План  на4 мес. 2025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Факт аналогичного периода 2024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4 442 076,44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1 360 209,63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1 398 009,22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1 008 165,10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91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4 576 223,41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1 225 754,35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1 217 210,83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923 490,60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0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дефицит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(-) /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-134 146,97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134 455,28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180 798,39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84 674,50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9622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0"/>
            <a:ext cx="3923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ИСПОЛНЕНИЕ </a:t>
            </a:r>
            <a:r>
              <a:rPr lang="ru-RU" b="1" dirty="0">
                <a:solidFill>
                  <a:schemeClr val="bg1"/>
                </a:solidFill>
              </a:rPr>
              <a:t>ДОХОДОВ ЗА  </a:t>
            </a:r>
            <a:r>
              <a:rPr lang="ru-RU" b="1" i="1" dirty="0" smtClean="0">
                <a:solidFill>
                  <a:schemeClr val="bg1"/>
                </a:solidFill>
              </a:rPr>
              <a:t>АПРЕЛЬ </a:t>
            </a:r>
            <a:r>
              <a:rPr lang="ru-RU" sz="3200" b="1" dirty="0" smtClean="0">
                <a:solidFill>
                  <a:schemeClr val="bg1"/>
                </a:solidFill>
              </a:rPr>
              <a:t>2025 </a:t>
            </a:r>
            <a:r>
              <a:rPr lang="ru-RU" b="1" dirty="0" smtClean="0">
                <a:solidFill>
                  <a:schemeClr val="bg1"/>
                </a:solidFill>
              </a:rPr>
              <a:t>ГОДА </a:t>
            </a:r>
            <a:r>
              <a:rPr lang="ru-RU" dirty="0" smtClean="0">
                <a:solidFill>
                  <a:schemeClr val="bg1"/>
                </a:solidFill>
              </a:rPr>
              <a:t>(тыс.руб</a:t>
            </a:r>
            <a:r>
              <a:rPr lang="ru-RU" dirty="0">
                <a:solidFill>
                  <a:schemeClr val="bg1"/>
                </a:solidFill>
              </a:rPr>
              <a:t>.) 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625252"/>
          <a:ext cx="5220072" cy="508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83968" y="121196"/>
          <a:ext cx="4680520" cy="5380684"/>
        </p:xfrm>
        <a:graphic>
          <a:graphicData uri="http://schemas.openxmlformats.org/drawingml/2006/table">
            <a:tbl>
              <a:tblPr/>
              <a:tblGrid>
                <a:gridCol w="2140353"/>
                <a:gridCol w="829688"/>
                <a:gridCol w="889810"/>
                <a:gridCol w="820669"/>
              </a:tblGrid>
              <a:tr h="3605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Факт аналогичного периода 2024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4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961 286,3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290 399,2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169 274,50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3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22 900,0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6 721,1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6 004,30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2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536 661,0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122 244,1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82 230,50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13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72 810,9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25 107,0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17 673,70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4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228 126,7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112 305,3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49 943,70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44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53 237,7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8 056,3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7 246,30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14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47 550,0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15 965,4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6 175,60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55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25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89 238,7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23 842,0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24 067,60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0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52 666,5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17 861,0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17 811,60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559,0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987,0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323,20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2 281,0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1 664,2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676,80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24 694,7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1 076,3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1 111,90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8 080,0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2 169,3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3 866,50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957,4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84,3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277,60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3 450 769,2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1 083 768,1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814 823,30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690 800,5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281 193,4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328 057,40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982 892,0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252 211,6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31 519,20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1 642 320,6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564 289,5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442 788,10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134 756,0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45 294,9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18 597,10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8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Перечисления из бюджетов городских округов (в бюджеты городских округов) для осуществления возврата (зачета) излишне уплаченных или излишне взысканных сумм налогов, сборов и иных платежей, а также сумм процентов за несвоевременное осуществление такого возврата и процентов, начисленных на излишне взысканные суммы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-3,6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0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-59 217,7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-6 138,50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7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4 501 294,3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1 398 009,2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1 008 165,10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5896" y="0"/>
            <a:ext cx="55081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</a:rPr>
              <a:t>ИСПОЛНЕНИЕ РАСХОДОВ </a:t>
            </a:r>
            <a:r>
              <a:rPr lang="ru-RU" b="1" dirty="0" smtClean="0">
                <a:solidFill>
                  <a:schemeClr val="bg1"/>
                </a:solidFill>
              </a:rPr>
              <a:t>ЗА </a:t>
            </a:r>
            <a:r>
              <a:rPr lang="ru-RU" b="1" dirty="0" smtClean="0">
                <a:solidFill>
                  <a:schemeClr val="bg1"/>
                </a:solidFill>
              </a:rPr>
              <a:t>АПРЕЛЬ </a:t>
            </a:r>
            <a:r>
              <a:rPr lang="ru-RU" sz="3200" b="1" dirty="0" smtClean="0">
                <a:solidFill>
                  <a:schemeClr val="bg1"/>
                </a:solidFill>
              </a:rPr>
              <a:t>2025 </a:t>
            </a:r>
            <a:r>
              <a:rPr lang="ru-RU" b="1" dirty="0">
                <a:solidFill>
                  <a:schemeClr val="bg1"/>
                </a:solidFill>
              </a:rPr>
              <a:t>ГОДА </a:t>
            </a:r>
            <a:r>
              <a:rPr lang="ru-RU" dirty="0">
                <a:solidFill>
                  <a:schemeClr val="bg1"/>
                </a:solidFill>
              </a:rPr>
              <a:t>(тыс.руб.)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622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310356"/>
          <a:ext cx="4355976" cy="540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127500" y="985292"/>
          <a:ext cx="4764980" cy="4392488"/>
        </p:xfrm>
        <a:graphic>
          <a:graphicData uri="http://schemas.openxmlformats.org/drawingml/2006/table">
            <a:tbl>
              <a:tblPr/>
              <a:tblGrid>
                <a:gridCol w="1999967"/>
                <a:gridCol w="858419"/>
                <a:gridCol w="858419"/>
                <a:gridCol w="1048175"/>
              </a:tblGrid>
              <a:tr h="6503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Уточненный план 2025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Исполнение за 2025 год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Факт исполнения аналогичного периода </a:t>
                      </a:r>
                      <a:endParaRPr lang="ru-RU" sz="1000" b="1" i="0" u="none" strike="noStrike" dirty="0" smtClean="0">
                        <a:solidFill>
                          <a:schemeClr val="bg1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года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4 576 223,4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1 217 210,8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923 490,7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460 679,7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105 201,5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52 800,9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200,1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11 005,1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2 545,2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1 831,1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374 535,6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39 843,0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54 611,3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11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374 818,4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136 199,2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75 338,2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280 855,4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1 256,4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925,3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3 074 179,2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932 165,5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737 774,7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2 486 494,3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721 794,5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607 643,3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218 873,5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70 120,1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52 685,1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223 890,5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97 495,0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42 073,2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3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144 757,4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42 756,0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35 373,1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24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150,0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3062</TotalTime>
  <Words>541</Words>
  <Application>Microsoft Office PowerPoint</Application>
  <PresentationFormat>Экран (16:10)</PresentationFormat>
  <Paragraphs>183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420</cp:revision>
  <dcterms:modified xsi:type="dcterms:W3CDTF">2025-05-20T09:57:55Z</dcterms:modified>
</cp:coreProperties>
</file>