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64" r:id="rId2"/>
    <p:sldId id="274" r:id="rId3"/>
    <p:sldId id="280" r:id="rId4"/>
    <p:sldId id="260" r:id="rId5"/>
    <p:sldId id="261" r:id="rId6"/>
    <p:sldId id="270" r:id="rId7"/>
    <p:sldId id="290" r:id="rId8"/>
    <p:sldId id="287" r:id="rId9"/>
    <p:sldId id="271" r:id="rId10"/>
    <p:sldId id="272" r:id="rId11"/>
    <p:sldId id="296" r:id="rId12"/>
    <p:sldId id="275" r:id="rId13"/>
    <p:sldId id="291" r:id="rId14"/>
    <p:sldId id="288" r:id="rId15"/>
    <p:sldId id="267" r:id="rId16"/>
    <p:sldId id="289" r:id="rId17"/>
    <p:sldId id="277" r:id="rId18"/>
    <p:sldId id="292" r:id="rId19"/>
    <p:sldId id="278" r:id="rId20"/>
    <p:sldId id="293" r:id="rId21"/>
    <p:sldId id="276" r:id="rId22"/>
    <p:sldId id="28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44;&#1086;&#1082;&#1083;&#1072;&#1076;%202021\&#1074;&#1089;&#1077;%20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44;&#1086;&#1082;&#1083;&#1072;&#1076;%202021\&#1074;&#1089;&#1077;%20&#1076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55;&#1088;&#1086;&#1077;&#1082;&#1090;%20&#1076;&#1086;&#1082;&#1083;&#1072;&#1076;&#1072;%202021\&#1074;&#1089;&#1077;%20&#1076;&#1080;&#1072;&#1075;&#1088;&#1072;&#1084;&#1084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55;&#1088;&#1086;&#1077;&#1082;&#1090;%20&#1076;&#1086;&#1082;&#1083;&#1072;&#1076;&#1072;%202021\&#1074;&#1089;&#1077;%20&#1076;&#1080;&#1072;&#1075;&#1088;&#1072;&#1084;&#1084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44;&#1086;&#1082;&#1083;&#1072;&#1076;%202021\&#1074;&#1089;&#1077;%20&#1076;&#1080;&#1072;&#1075;&#1088;&#1072;&#1084;&#1084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55;&#1088;&#1086;&#1077;&#1082;&#1090;%20&#1076;&#1086;&#1082;&#1083;&#1072;&#1076;&#1072;%202021\&#1074;&#1089;&#1077;%20&#1076;&#1080;&#1072;&#1075;&#1088;&#1072;&#1084;&#108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44;&#1086;&#1082;&#1083;&#1072;&#1076;%202021\&#1074;&#1089;&#1077;%20&#1076;&#1080;&#1072;&#1075;&#1088;&#1072;&#1084;&#1084;&#1099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rauberger-pc\Desktop\&#1055;&#1088;&#1086;&#1077;&#1082;&#1090;%20&#1076;&#1086;&#1082;&#1083;&#1072;&#1076;&#1072;%202021\&#1074;&#1089;&#1077;%20&#1076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Лист1!$B$2</c:f>
              <c:strCache>
                <c:ptCount val="1"/>
                <c:pt idx="0">
                  <c:v>2019-2020 учебный год</c:v>
                </c:pt>
              </c:strCache>
            </c:strRef>
          </c:tx>
          <c:dLbls>
            <c:dLbl>
              <c:idx val="0"/>
              <c:layout>
                <c:manualLayout>
                  <c:x val="2.5462668816040352E-17"/>
                  <c:y val="-2.7777777777777981E-2"/>
                </c:manualLayout>
              </c:layout>
              <c:showVal val="1"/>
            </c:dLbl>
            <c:dLbl>
              <c:idx val="1"/>
              <c:layout>
                <c:manualLayout>
                  <c:x val="5.0925337632080655E-17"/>
                  <c:y val="-1.8518518518518576E-2"/>
                </c:manualLayout>
              </c:layout>
              <c:showVal val="1"/>
            </c:dLbl>
            <c:dLbl>
              <c:idx val="2"/>
              <c:layout>
                <c:manualLayout>
                  <c:x val="-5.5555555555555558E-3"/>
                  <c:y val="-2.7777777777777929E-2"/>
                </c:manualLayout>
              </c:layout>
              <c:showVal val="1"/>
            </c:dLbl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Лист1!$B$3:$B$5</c:f>
              <c:numCache>
                <c:formatCode>General</c:formatCode>
                <c:ptCount val="3"/>
                <c:pt idx="0">
                  <c:v>9645</c:v>
                </c:pt>
                <c:pt idx="1">
                  <c:v>4380</c:v>
                </c:pt>
                <c:pt idx="2">
                  <c:v>3509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2020-2021 учебный год</c:v>
                </c:pt>
              </c:strCache>
            </c:strRef>
          </c:tx>
          <c:dLbls>
            <c:dLbl>
              <c:idx val="0"/>
              <c:layout>
                <c:manualLayout>
                  <c:x val="2.5000000000000008E-2"/>
                  <c:y val="-9.2592592592593229E-3"/>
                </c:manualLayout>
              </c:layout>
              <c:showVal val="1"/>
            </c:dLbl>
            <c:dLbl>
              <c:idx val="1"/>
              <c:layout>
                <c:manualLayout>
                  <c:x val="1.3888888888888954E-2"/>
                  <c:y val="-9.2592592592593576E-3"/>
                </c:manualLayout>
              </c:layout>
              <c:showVal val="1"/>
            </c:dLbl>
            <c:dLbl>
              <c:idx val="2"/>
              <c:layout>
                <c:manualLayout>
                  <c:x val="1.3888888888888954E-2"/>
                  <c:y val="-2.7777777777777929E-2"/>
                </c:manualLayout>
              </c:layout>
              <c:showVal val="1"/>
            </c:dLbl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Лист1!$C$3:$C$5</c:f>
              <c:numCache>
                <c:formatCode>General</c:formatCode>
                <c:ptCount val="3"/>
                <c:pt idx="0">
                  <c:v>9836</c:v>
                </c:pt>
                <c:pt idx="1">
                  <c:v>4135</c:v>
                </c:pt>
                <c:pt idx="2">
                  <c:v>6279</c:v>
                </c:pt>
              </c:numCache>
            </c:numRef>
          </c:val>
        </c:ser>
        <c:dLbls>
          <c:showVal val="1"/>
        </c:dLbls>
        <c:shape val="box"/>
        <c:axId val="113112960"/>
        <c:axId val="113987584"/>
        <c:axId val="0"/>
      </c:bar3DChart>
      <c:catAx>
        <c:axId val="113112960"/>
        <c:scaling>
          <c:orientation val="minMax"/>
        </c:scaling>
        <c:axPos val="b"/>
        <c:tickLblPos val="nextTo"/>
        <c:crossAx val="113987584"/>
        <c:crosses val="autoZero"/>
        <c:auto val="1"/>
        <c:lblAlgn val="ctr"/>
        <c:lblOffset val="100"/>
      </c:catAx>
      <c:valAx>
        <c:axId val="113987584"/>
        <c:scaling>
          <c:orientation val="minMax"/>
        </c:scaling>
        <c:axPos val="l"/>
        <c:majorGridlines/>
        <c:numFmt formatCode="General" sourceLinked="1"/>
        <c:tickLblPos val="nextTo"/>
        <c:crossAx val="113112960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Лист1!$B$24</c:f>
              <c:strCache>
                <c:ptCount val="1"/>
                <c:pt idx="0">
                  <c:v>2021 год</c:v>
                </c:pt>
              </c:strCache>
            </c:strRef>
          </c:tx>
          <c:cat>
            <c:strRef>
              <c:f>Лист1!$A$25:$A$26</c:f>
              <c:strCache>
                <c:ptCount val="2"/>
                <c:pt idx="0">
                  <c:v>Местный бюджет, тыс.руб.</c:v>
                </c:pt>
                <c:pt idx="1">
                  <c:v>Краевой бюджет, тыс.руб.</c:v>
                </c:pt>
              </c:strCache>
            </c:strRef>
          </c:cat>
          <c:val>
            <c:numRef>
              <c:f>Лист1!$B$25:$B$26</c:f>
              <c:numCache>
                <c:formatCode>#,##0.00</c:formatCode>
                <c:ptCount val="2"/>
                <c:pt idx="0">
                  <c:v>504267.52000000002</c:v>
                </c:pt>
                <c:pt idx="1">
                  <c:v>991428.6</c:v>
                </c:pt>
              </c:numCache>
            </c:numRef>
          </c:val>
        </c:ser>
        <c:dLbls>
          <c:showVal val="1"/>
        </c:dLbls>
        <c:shape val="box"/>
        <c:axId val="114008448"/>
        <c:axId val="114009984"/>
        <c:axId val="0"/>
      </c:bar3DChart>
      <c:catAx>
        <c:axId val="114008448"/>
        <c:scaling>
          <c:orientation val="minMax"/>
        </c:scaling>
        <c:axPos val="b"/>
        <c:tickLblPos val="nextTo"/>
        <c:crossAx val="114009984"/>
        <c:crosses val="autoZero"/>
        <c:auto val="1"/>
        <c:lblAlgn val="ctr"/>
        <c:lblOffset val="100"/>
      </c:catAx>
      <c:valAx>
        <c:axId val="114009984"/>
        <c:scaling>
          <c:orientation val="minMax"/>
        </c:scaling>
        <c:axPos val="l"/>
        <c:majorGridlines/>
        <c:numFmt formatCode="#,##0.00" sourceLinked="1"/>
        <c:tickLblPos val="nextTo"/>
        <c:crossAx val="114008448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Pos val="ctr"/>
            <c:showVal val="1"/>
            <c:showLeaderLines val="1"/>
          </c:dLbls>
          <c:cat>
            <c:strRef>
              <c:f>Лист1!$A$49:$A$50</c:f>
              <c:strCache>
                <c:ptCount val="2"/>
                <c:pt idx="0">
                  <c:v>Краевой бюджет, тыс.руб.</c:v>
                </c:pt>
                <c:pt idx="1">
                  <c:v>Местный бюджет, тыс.руб.</c:v>
                </c:pt>
              </c:strCache>
            </c:strRef>
          </c:cat>
          <c:val>
            <c:numRef>
              <c:f>Лист1!$B$49:$B$50</c:f>
              <c:numCache>
                <c:formatCode>#,##0.00</c:formatCode>
                <c:ptCount val="2"/>
                <c:pt idx="0">
                  <c:v>418949.37</c:v>
                </c:pt>
                <c:pt idx="1">
                  <c:v>160496.57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Pos val="ctr"/>
            <c:showVal val="1"/>
            <c:showLeaderLines val="1"/>
          </c:dLbls>
          <c:cat>
            <c:strRef>
              <c:f>Лист1!$A$44:$A$47</c:f>
              <c:strCache>
                <c:ptCount val="4"/>
                <c:pt idx="0">
                  <c:v>Обеспечение деятельности подведомственных учреждений.</c:v>
                </c:pt>
                <c:pt idx="1">
                  <c:v>Подготовка ДОУ к новому учебному году</c:v>
                </c:pt>
                <c:pt idx="2">
                  <c:v>Присмотр и уход за детьми-инвалидами, сиротами и детьми, оставшимися без попечения родителей, туберкулезной интоксикацией</c:v>
                </c:pt>
                <c:pt idx="3">
                  <c:v>Разработка проектно-сметной документации на капитальный ремонт МДОБУ "Детский сад №18"</c:v>
                </c:pt>
              </c:strCache>
            </c:strRef>
          </c:cat>
          <c:val>
            <c:numRef>
              <c:f>Лист1!$B$44:$B$47</c:f>
              <c:numCache>
                <c:formatCode>#,##0.00</c:formatCode>
                <c:ptCount val="4"/>
                <c:pt idx="0" formatCode="General">
                  <c:v>49.3</c:v>
                </c:pt>
                <c:pt idx="1">
                  <c:v>11352.83</c:v>
                </c:pt>
                <c:pt idx="2">
                  <c:v>5737.7</c:v>
                </c:pt>
                <c:pt idx="3" formatCode="General">
                  <c:v>1500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Лист1!$B$57</c:f>
              <c:strCache>
                <c:ptCount val="1"/>
                <c:pt idx="0">
                  <c:v>2018 год</c:v>
                </c:pt>
              </c:strCache>
            </c:strRef>
          </c:tx>
          <c:dLbls>
            <c:delete val="1"/>
          </c:dLbls>
          <c:val>
            <c:numRef>
              <c:f>Лист1!$C$57</c:f>
              <c:numCache>
                <c:formatCode>#,##0.00</c:formatCode>
                <c:ptCount val="1"/>
                <c:pt idx="0">
                  <c:v>0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Лист1!$A$58</c:f>
              <c:strCache>
                <c:ptCount val="1"/>
                <c:pt idx="0">
                  <c:v>Количество получателей</c:v>
                </c:pt>
              </c:strCache>
            </c:strRef>
          </c:tx>
          <c:cat>
            <c:strRef>
              <c:f>Лист1!$B$57:$C$57</c:f>
              <c:strCache>
                <c:ptCount val="2"/>
                <c:pt idx="0">
                  <c:v>2020 год</c:v>
                </c:pt>
                <c:pt idx="1">
                  <c:v>2021 год</c:v>
                </c:pt>
              </c:strCache>
            </c:strRef>
          </c:cat>
          <c:val>
            <c:numRef>
              <c:f>Лист1!$B$58:$C$58</c:f>
              <c:numCache>
                <c:formatCode>General</c:formatCode>
                <c:ptCount val="2"/>
                <c:pt idx="0" formatCode="#,##0">
                  <c:v>773</c:v>
                </c:pt>
                <c:pt idx="1">
                  <c:v>859</c:v>
                </c:pt>
              </c:numCache>
            </c:numRef>
          </c:val>
        </c:ser>
        <c:dLbls>
          <c:showVal val="1"/>
        </c:dLbls>
        <c:shape val="box"/>
        <c:axId val="114557696"/>
        <c:axId val="114559232"/>
        <c:axId val="0"/>
      </c:bar3DChart>
      <c:catAx>
        <c:axId val="114557696"/>
        <c:scaling>
          <c:orientation val="minMax"/>
        </c:scaling>
        <c:axPos val="b"/>
        <c:tickLblPos val="nextTo"/>
        <c:crossAx val="114559232"/>
        <c:crosses val="autoZero"/>
        <c:auto val="1"/>
        <c:lblAlgn val="ctr"/>
        <c:lblOffset val="100"/>
      </c:catAx>
      <c:valAx>
        <c:axId val="114559232"/>
        <c:scaling>
          <c:orientation val="minMax"/>
        </c:scaling>
        <c:axPos val="l"/>
        <c:majorGridlines/>
        <c:numFmt formatCode="#,##0" sourceLinked="1"/>
        <c:tickLblPos val="nextTo"/>
        <c:crossAx val="114557696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Лист1!$A$63:$A$65</c:f>
              <c:strCache>
                <c:ptCount val="3"/>
                <c:pt idx="0">
                  <c:v>Всего, тыс.руб</c:v>
                </c:pt>
                <c:pt idx="1">
                  <c:v>Краевой бюджет, тыс.руб.</c:v>
                </c:pt>
                <c:pt idx="2">
                  <c:v>Местный бюджет, тыс.руб.</c:v>
                </c:pt>
              </c:strCache>
            </c:strRef>
          </c:cat>
          <c:val>
            <c:numRef>
              <c:f>Лист1!$B$63:$B$65</c:f>
              <c:numCache>
                <c:formatCode>#,##0.00</c:formatCode>
                <c:ptCount val="3"/>
                <c:pt idx="0">
                  <c:v>619837.84000000008</c:v>
                </c:pt>
                <c:pt idx="1">
                  <c:v>491421.3</c:v>
                </c:pt>
                <c:pt idx="2">
                  <c:v>128416.54</c:v>
                </c:pt>
              </c:numCache>
            </c:numRef>
          </c:val>
        </c:ser>
        <c:dLbls>
          <c:showVal val="1"/>
        </c:dLbls>
        <c:shape val="box"/>
        <c:axId val="114593792"/>
        <c:axId val="114595328"/>
        <c:axId val="0"/>
      </c:bar3DChart>
      <c:catAx>
        <c:axId val="114593792"/>
        <c:scaling>
          <c:orientation val="minMax"/>
        </c:scaling>
        <c:axPos val="b"/>
        <c:tickLblPos val="nextTo"/>
        <c:crossAx val="114595328"/>
        <c:crosses val="autoZero"/>
        <c:auto val="1"/>
        <c:lblAlgn val="ctr"/>
        <c:lblOffset val="100"/>
      </c:catAx>
      <c:valAx>
        <c:axId val="114595328"/>
        <c:scaling>
          <c:orientation val="minMax"/>
        </c:scaling>
        <c:axPos val="l"/>
        <c:majorGridlines/>
        <c:numFmt formatCode="#,##0.00" sourceLinked="1"/>
        <c:tickLblPos val="nextTo"/>
        <c:crossAx val="114593792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Pos val="inEnd"/>
            <c:showVal val="1"/>
            <c:showLeaderLines val="1"/>
          </c:dLbls>
          <c:cat>
            <c:strRef>
              <c:f>Лист1!$A$76:$A$82</c:f>
              <c:strCache>
                <c:ptCount val="7"/>
                <c:pt idx="0">
                  <c:v>Средства на осуществление  расходов, напрвленных на развитие и повышение качества работы муниципальных учреждений</c:v>
                </c:pt>
                <c:pt idx="1">
                  <c:v>Расходы на проведение работ в общеобразовательных организациях с целью приведения зданий и сооружений в соответствии с требованиям надзорных органов</c:v>
                </c:pt>
                <c:pt idx="2">
                  <c:v>Подготовка ОУ к новому учебному году</c:v>
                </c:pt>
                <c:pt idx="3">
                  <c:v>Организация питания детей в лагерях с дневным пребыванием</c:v>
                </c:pt>
                <c:pt idx="4">
                  <c:v>Обеспечение государственных гарантий реализации прав на получение начального, основного, среднего общего образования</c:v>
                </c:pt>
                <c:pt idx="5">
                  <c:v>Обеспечение деятельности подведомственных учреждений</c:v>
                </c:pt>
                <c:pt idx="6">
                  <c:v>Внедрение целевой модели ЦОС в общеобразовательных организациях</c:v>
                </c:pt>
              </c:strCache>
            </c:strRef>
          </c:cat>
          <c:val>
            <c:numRef>
              <c:f>Лист1!$B$76:$B$82</c:f>
              <c:numCache>
                <c:formatCode>General</c:formatCode>
                <c:ptCount val="7"/>
                <c:pt idx="0" formatCode="#,##0.00">
                  <c:v>70.709999999999994</c:v>
                </c:pt>
                <c:pt idx="1">
                  <c:v>3941.53</c:v>
                </c:pt>
                <c:pt idx="2" formatCode="#,##0.00">
                  <c:v>3272.29</c:v>
                </c:pt>
                <c:pt idx="3" formatCode="#,##0.00">
                  <c:v>4648.7</c:v>
                </c:pt>
                <c:pt idx="4" formatCode="#,##0.00">
                  <c:v>14820.240000000005</c:v>
                </c:pt>
                <c:pt idx="5" formatCode="#,##0.00">
                  <c:v>6400.83</c:v>
                </c:pt>
                <c:pt idx="6" formatCode="#,##0.00">
                  <c:v>1950.3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4946171292620603"/>
          <c:y val="0.11677345834359792"/>
          <c:w val="0.34193614891931612"/>
          <c:h val="0.81098255588348478"/>
        </c:manualLayout>
      </c:layout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Pos val="bestFit"/>
            <c:showVal val="1"/>
            <c:showLeaderLines val="1"/>
          </c:dLbls>
          <c:cat>
            <c:strRef>
              <c:f>Лист1!$A$85:$A$90</c:f>
              <c:strCache>
                <c:ptCount val="6"/>
                <c:pt idx="1">
                  <c:v>Организация отдыха, оздоровления и занятости детей.</c:v>
                </c:pt>
                <c:pt idx="2">
                  <c:v>Сохранение и развитие МТБ муниципальных загородных оздоровительных лагерей</c:v>
                </c:pt>
                <c:pt idx="3">
                  <c:v>Организация лагерей дневного пребывания.</c:v>
                </c:pt>
                <c:pt idx="4">
                  <c:v>Организация палаточных лагерей.</c:v>
                </c:pt>
                <c:pt idx="5">
                  <c:v>Поддержка одаренных и талантливых детей.</c:v>
                </c:pt>
              </c:strCache>
            </c:strRef>
          </c:cat>
          <c:val>
            <c:numRef>
              <c:f>Лист1!$B$85:$B$90</c:f>
              <c:numCache>
                <c:formatCode>#,##0.00</c:formatCode>
                <c:ptCount val="6"/>
                <c:pt idx="1">
                  <c:v>468.8</c:v>
                </c:pt>
                <c:pt idx="2">
                  <c:v>1804</c:v>
                </c:pt>
                <c:pt idx="3">
                  <c:v>330</c:v>
                </c:pt>
                <c:pt idx="4">
                  <c:v>522.29999999999995</c:v>
                </c:pt>
                <c:pt idx="5">
                  <c:v>431.5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egendEntry>
        <c:idx val="0"/>
        <c:delete val="1"/>
      </c:legendEntry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8FE36-CAB6-4DEC-ACF3-E25CC1A3F384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AD90B-8D65-4EC9-928D-BB92019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resurs.my1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orono@minusa.r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Фасад школы 16.jpg"/>
          <p:cNvPicPr>
            <a:picLocks noChangeAspect="1" noChangeArrowheads="1"/>
          </p:cNvPicPr>
          <p:nvPr/>
        </p:nvPicPr>
        <p:blipFill>
          <a:blip r:embed="rId3" cstate="print">
            <a:lum bright="38000" contrast="-4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1916832"/>
            <a:ext cx="8534400" cy="406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4800" b="1" dirty="0" smtClean="0"/>
              <a:t>Формирование бюджета </a:t>
            </a:r>
          </a:p>
          <a:p>
            <a:pPr algn="ctr">
              <a:defRPr/>
            </a:pPr>
            <a:r>
              <a:rPr lang="ru-RU" sz="4800" b="1" dirty="0" smtClean="0"/>
              <a:t>по управлению образования города Минусинска </a:t>
            </a:r>
          </a:p>
          <a:p>
            <a:pPr algn="ctr">
              <a:defRPr/>
            </a:pPr>
            <a:r>
              <a:rPr lang="ru-RU" sz="4800" b="1" dirty="0" smtClean="0"/>
              <a:t>на 2021 год и плановый период 2022-2023 гг.</a:t>
            </a:r>
            <a:endParaRPr lang="ru-RU" sz="48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err="1" smtClean="0"/>
              <a:t>Койнова</a:t>
            </a:r>
            <a:r>
              <a:rPr lang="ru-RU" sz="1400" b="1" dirty="0" smtClean="0"/>
              <a:t> Татьяна Николаевна, </a:t>
            </a:r>
            <a:endParaRPr lang="ru-RU" sz="1400" b="1" dirty="0"/>
          </a:p>
          <a:p>
            <a:pPr algn="r"/>
            <a:r>
              <a:rPr lang="ru-RU" sz="1400" b="1" dirty="0" smtClean="0"/>
              <a:t>и.о. руководителя </a:t>
            </a:r>
            <a:r>
              <a:rPr lang="ru-RU" sz="1400" b="1" dirty="0"/>
              <a:t>управления образования </a:t>
            </a:r>
          </a:p>
          <a:p>
            <a:pPr algn="r"/>
            <a:r>
              <a:rPr lang="ru-RU" sz="1400" b="1" dirty="0"/>
              <a:t>администрации 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>
                <a:hlinkClick r:id="rId6"/>
              </a:rPr>
              <a:t>gorono@minusa.ru</a:t>
            </a:r>
            <a:r>
              <a:rPr lang="en-US" sz="1400" b="1" dirty="0"/>
              <a:t>, </a:t>
            </a:r>
            <a:endParaRPr lang="ru-RU" sz="1400" b="1" dirty="0"/>
          </a:p>
          <a:p>
            <a:pPr algn="r"/>
            <a:r>
              <a:rPr lang="en-US" sz="1400" b="1" dirty="0">
                <a:hlinkClick r:id="rId7"/>
              </a:rPr>
              <a:t>http:</a:t>
            </a:r>
            <a:r>
              <a:rPr lang="ru-RU" sz="1400" b="1" dirty="0">
                <a:hlinkClick r:id="rId7"/>
              </a:rPr>
              <a:t>//</a:t>
            </a:r>
            <a:r>
              <a:rPr lang="en-US" sz="1400" b="1" dirty="0">
                <a:hlinkClick r:id="rId7"/>
              </a:rPr>
              <a:t>www.resurs.my1.ru</a:t>
            </a:r>
            <a:r>
              <a:rPr lang="ru-RU" sz="1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56207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Сеть образовательных учреждений, </a:t>
            </a:r>
            <a:br>
              <a:rPr lang="ru-RU" sz="2800" b="1" dirty="0" smtClean="0"/>
            </a:br>
            <a:r>
              <a:rPr lang="ru-RU" sz="2800" b="1" dirty="0" smtClean="0"/>
              <a:t>подведомственных  управлению образования </a:t>
            </a:r>
            <a:br>
              <a:rPr lang="ru-RU" sz="2800" b="1" dirty="0" smtClean="0"/>
            </a:br>
            <a:r>
              <a:rPr lang="ru-RU" sz="2800" b="1" dirty="0" smtClean="0"/>
              <a:t>администрации города Минусинска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1556789"/>
          <a:ext cx="9144000" cy="539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4208"/>
                <a:gridCol w="1296144"/>
                <a:gridCol w="1403648"/>
              </a:tblGrid>
              <a:tr h="494184"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учреждения</a:t>
                      </a:r>
                      <a:endParaRPr lang="ru-RU" sz="25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ru-RU" sz="25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2021</a:t>
                      </a:r>
                      <a:endParaRPr lang="ru-RU" sz="25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</a:tr>
              <a:tr h="605774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Дошкольные образовательные 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Учреждения дополнительного образования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ДСОЛ «Елочка»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0577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0" kern="12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  <a:endParaRPr lang="ru-RU" sz="16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9832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564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 местного самоуправления в области образования –</a:t>
                      </a:r>
                    </a:p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812360" cy="128215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Участники системы  образования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971600" y="1566862"/>
          <a:ext cx="7488832" cy="4886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428604"/>
            <a:ext cx="7288686" cy="98417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Бюджет управления образования на 2021 год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7"/>
          <p:cNvGraphicFramePr/>
          <p:nvPr/>
        </p:nvGraphicFramePr>
        <p:xfrm>
          <a:off x="1043608" y="2204864"/>
          <a:ext cx="770485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Муниципальная программа </a:t>
            </a:r>
            <a:br>
              <a:rPr lang="ru-RU" sz="2800" b="1" dirty="0" smtClean="0"/>
            </a:br>
            <a:r>
              <a:rPr lang="ru-RU" sz="2800" b="1" dirty="0" smtClean="0"/>
              <a:t>«Развитие образования г.Минусинска»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772816"/>
          <a:ext cx="8640959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0886"/>
                <a:gridCol w="2610073"/>
              </a:tblGrid>
              <a:tr h="100802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подпрограмм  и мероприятий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2021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(тыс.руб.)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дошкольного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604 758,67</a:t>
                      </a: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общего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655 395,94</a:t>
                      </a:r>
                    </a:p>
                  </a:txBody>
                  <a:tcPr/>
                </a:tc>
              </a:tr>
              <a:tr h="90012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дополнительного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80 729,49</a:t>
                      </a:r>
                    </a:p>
                  </a:txBody>
                  <a:tcPr/>
                </a:tc>
              </a:tr>
              <a:tr h="142516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Обеспечение реализации муниципальной программы развития образования города Минусинска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154 812,02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76672"/>
            <a:ext cx="6931496" cy="115212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1 </a:t>
            </a:r>
            <a:br>
              <a:rPr lang="ru-RU" sz="2800" b="1" dirty="0" smtClean="0"/>
            </a:br>
            <a:r>
              <a:rPr lang="ru-RU" sz="2800" b="1" dirty="0" smtClean="0"/>
              <a:t>«Развитие дошкольного образования»</a:t>
            </a:r>
            <a:endParaRPr lang="ru-RU" sz="28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http://kapitoshka.bdu.su/wp-content/uploads/sites/253/2018/08/IMG_20181116_1059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132856"/>
            <a:ext cx="8543925" cy="4594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37848"/>
          <a:ext cx="82296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1024"/>
                <a:gridCol w="1008112"/>
                <a:gridCol w="1090464"/>
              </a:tblGrid>
              <a:tr h="74863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2021год</a:t>
                      </a:r>
                    </a:p>
                  </a:txBody>
                  <a:tcPr/>
                </a:tc>
              </a:tr>
              <a:tr h="158045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доступности дошкольного образования и численность населения, получающего дошкольное образование (отношение численности детей 3-7 лет, которым предоставлена возможность получать услуги дошкольного образования, к численности детей в возрасте 3-7 лет.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</a:tr>
              <a:tr h="108136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воспитанников дошкольных образовательных учреждений, обучающихся по программам, соответствующим требованиям стандарта дошкольного образования ФГОС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100</a:t>
                      </a:r>
                      <a:endParaRPr lang="ru-RU" sz="1800" dirty="0"/>
                    </a:p>
                  </a:txBody>
                  <a:tcPr/>
                </a:tc>
              </a:tr>
              <a:tr h="108136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детей, получающих образование  в вариативных формах (служба ранней помощи, консультативные центры и другие) в общей численности детей получающих дошкольное образование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/>
                </a:tc>
              </a:tr>
              <a:tr h="332727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детей с ОВЗ доступным дошкольным образованием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792088" cy="120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1967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352928" cy="468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135981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579 445,94</a:t>
                      </a: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18 639,83</a:t>
                      </a:r>
                    </a:p>
                  </a:txBody>
                  <a:tcPr/>
                </a:tc>
              </a:tr>
              <a:tr h="104899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Выплата и доставка компенсации части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родительской платы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6 672,90</a:t>
                      </a:r>
                      <a:endParaRPr lang="ru-RU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604 758,67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«Расходы на  финансовое обеспечение выполнения муниципального задания»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"/>
          <p:cNvSpPr txBox="1"/>
          <p:nvPr/>
        </p:nvSpPr>
        <p:spPr>
          <a:xfrm>
            <a:off x="4751512" y="1628800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579 445,94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83568" y="2132856"/>
          <a:ext cx="7437512" cy="4309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«Субсидии на иные цели» 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"/>
          <p:cNvSpPr txBox="1"/>
          <p:nvPr/>
        </p:nvSpPr>
        <p:spPr>
          <a:xfrm>
            <a:off x="4572000" y="1196752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18 639,83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</a:t>
            </a:r>
            <a:r>
              <a:rPr lang="ru-RU" sz="2400" b="1" dirty="0" smtClean="0"/>
              <a:t>Расходы на выплату и доставку компенсации части родительской платы за присмотр и уход»</a:t>
            </a:r>
            <a:endParaRPr lang="ru-RU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/>
          <p:nvPr/>
        </p:nvSpPr>
        <p:spPr>
          <a:xfrm>
            <a:off x="4572000" y="1484784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6 672,90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2132856"/>
          <a:ext cx="7643192" cy="399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755576" y="2053590"/>
          <a:ext cx="7776864" cy="4399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88436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Подпрограмма 2 </a:t>
            </a:r>
            <a:br>
              <a:rPr lang="ru-RU" b="1" dirty="0" smtClean="0"/>
            </a:br>
            <a:r>
              <a:rPr lang="ru-RU" b="1" dirty="0" smtClean="0"/>
              <a:t>«Развитие общего образования»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ЭКОНОМИСТЫ\Яковлева И.В\ПРОЕКТ МП\2018\ДОКЛАД бюджет 2018\фотографии\фото со школ\16\PA07253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4138886" cy="2943208"/>
          </a:xfrm>
          <a:prstGeom prst="rect">
            <a:avLst/>
          </a:prstGeom>
          <a:noFill/>
        </p:spPr>
      </p:pic>
      <p:pic>
        <p:nvPicPr>
          <p:cNvPr id="1029" name="Picture 5" descr="C:\Users\532B~1\AppData\Local\Temp\Rar$DIa0.246\Урок Универсиада-2019 с Ростовцевым П.А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276872"/>
            <a:ext cx="4414812" cy="2943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5280"/>
          <a:ext cx="8229600" cy="477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968"/>
                <a:gridCol w="1368152"/>
                <a:gridCol w="1234480"/>
              </a:tblGrid>
              <a:tr h="4776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/>
                </a:tc>
              </a:tr>
              <a:tr h="119401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94,1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58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общеобразовательных учреждений, не сдавших единый государственный экзамен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686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обучающихся освоивших основную общеобразовательную программу основного общего образования и получивших документы государственного образца об освоении образовательных программ основного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916833"/>
          <a:ext cx="8352928" cy="4170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73035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6437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619 837,84</a:t>
                      </a:r>
                    </a:p>
                  </a:txBody>
                  <a:tcPr/>
                </a:tc>
              </a:tr>
              <a:tr h="953545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35 104,60</a:t>
                      </a: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Приобретение учебников для              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МКОУ «О(С)ОШ №14»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453,50</a:t>
                      </a:r>
                    </a:p>
                  </a:txBody>
                  <a:tcPr/>
                </a:tc>
              </a:tr>
              <a:tr h="89880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655 395,94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214290"/>
            <a:ext cx="7288686" cy="1928826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на финансовое обеспечение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выполнения муниципального задания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7"/>
          <p:cNvGraphicFramePr/>
          <p:nvPr/>
        </p:nvGraphicFramePr>
        <p:xfrm>
          <a:off x="827584" y="2057400"/>
          <a:ext cx="7488832" cy="446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0"/>
            <a:ext cx="7344816" cy="1270494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Субсидии на иные цели.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118694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/>
          <p:nvPr/>
        </p:nvSpPr>
        <p:spPr>
          <a:xfrm>
            <a:off x="5148064" y="980728"/>
            <a:ext cx="3744416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35 104,60 тыс.руб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Краевой бюджет – 25 302,24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Местный бюджет – 9 802,36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79512" y="1772816"/>
          <a:ext cx="885698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0"/>
            <a:ext cx="6931496" cy="158417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3 </a:t>
            </a:r>
            <a:br>
              <a:rPr lang="ru-RU" sz="2800" b="1" dirty="0" smtClean="0"/>
            </a:br>
            <a:r>
              <a:rPr lang="ru-RU" sz="2800" b="1" dirty="0" smtClean="0"/>
              <a:t>«Развитие дополнительного образования»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137685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moxnach\Desktop\для слайдов 2020\IMG_58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005064"/>
            <a:ext cx="3780019" cy="2574032"/>
          </a:xfrm>
          <a:prstGeom prst="rect">
            <a:avLst/>
          </a:prstGeom>
          <a:noFill/>
        </p:spPr>
      </p:pic>
      <p:pic>
        <p:nvPicPr>
          <p:cNvPr id="12" name="Picture 18" descr="IMG_20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420888"/>
            <a:ext cx="4896544" cy="4176464"/>
          </a:xfrm>
          <a:prstGeom prst="rect">
            <a:avLst/>
          </a:prstGeom>
          <a:noFill/>
          <a:ln w="25400">
            <a:solidFill>
              <a:srgbClr val="00FFCC"/>
            </a:solidFill>
            <a:miter lim="800000"/>
            <a:headEnd/>
            <a:tailEnd/>
          </a:ln>
        </p:spPr>
      </p:pic>
      <p:pic>
        <p:nvPicPr>
          <p:cNvPr id="13" name="Picture 4" descr="SDC10337"/>
          <p:cNvPicPr>
            <a:picLocks noChangeAspect="1" noChangeArrowheads="1"/>
          </p:cNvPicPr>
          <p:nvPr/>
        </p:nvPicPr>
        <p:blipFill>
          <a:blip r:embed="rId5" cstate="print"/>
          <a:srcRect l="1627" r="2422"/>
          <a:stretch>
            <a:fillRect/>
          </a:stretch>
        </p:blipFill>
        <p:spPr bwMode="auto">
          <a:xfrm>
            <a:off x="5076056" y="1484784"/>
            <a:ext cx="3854773" cy="253613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363272" cy="5090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8366"/>
                <a:gridCol w="1390375"/>
                <a:gridCol w="1254531"/>
              </a:tblGrid>
              <a:tr h="78231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 год</a:t>
                      </a:r>
                    </a:p>
                  </a:txBody>
                  <a:tcPr/>
                </a:tc>
              </a:tr>
              <a:tr h="113001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10,15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1068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81,3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017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детей, вовлеченных в образовательные модули летнего отдыха и оздоровления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76,8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924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детей в возрасте от 5 до 18 лет, имеющих право на получение дополнительного образования в рамках системы ПФДО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11,5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88640"/>
            <a:ext cx="12241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616530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ГРБС отдел культуры администрации города Минусинска - </a:t>
            </a:r>
            <a:r>
              <a:rPr lang="ru-RU" dirty="0" smtClean="0"/>
              <a:t>250,0</a:t>
            </a:r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Подпрограмма 4</a:t>
            </a:r>
            <a:br>
              <a:rPr lang="ru-RU" sz="2000" b="1" dirty="0" smtClean="0"/>
            </a:br>
            <a:r>
              <a:rPr lang="ru-RU" sz="2000" b="1" dirty="0" smtClean="0"/>
              <a:t>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1"/>
          <a:ext cx="8229600" cy="5041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0984"/>
                <a:gridCol w="1224136"/>
                <a:gridCol w="1234480"/>
              </a:tblGrid>
              <a:tr h="3953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/>
                </a:tc>
              </a:tr>
              <a:tr h="128484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доведение управлением образования лимитов бюджетных обязательств до подведомственных учреждений, предусмотренных решением о бюджете в первоначальной редакции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сроков предоставления годовой бюджетной отчетности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Своевременность утверждения муниципальных заданий подведомственным учреждениям на текущий финансовый год и плановый период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муниципальных общеобразовательных учреждений методическими услугами в разных формах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муниципальных учреждений, в которых проведены контрольные мероприятия по исполнению бюджета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Подпрограмма 4</a:t>
            </a:r>
            <a:br>
              <a:rPr lang="ru-RU" sz="2800" b="1" dirty="0" smtClean="0"/>
            </a:br>
            <a:r>
              <a:rPr lang="ru-RU" sz="2800" b="1" dirty="0" smtClean="0"/>
              <a:t> 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916832"/>
          <a:ext cx="8568952" cy="370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8700"/>
                <a:gridCol w="1720252"/>
              </a:tblGrid>
              <a:tr h="79704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2021 год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Руководство и управление в сфере установленных функций, в том числе: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13 755,15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 содержание отдела опеки и попечительства в отношении несовершеннолетних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8 135,10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114 237,95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26 818,92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154 812,02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oxnach\Desktop\для слайдов 2020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2924944"/>
            <a:ext cx="8176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Спасибо за внимание</a:t>
            </a:r>
            <a:endParaRPr lang="ru-RU" sz="48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2062</TotalTime>
  <Words>721</Words>
  <Application>Microsoft Office PowerPoint</Application>
  <PresentationFormat>Экран (4:3)</PresentationFormat>
  <Paragraphs>184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Сеть образовательных учреждений,  подведомственных  управлению образования  администрации города Минусинска</vt:lpstr>
      <vt:lpstr>Участники системы  образования </vt:lpstr>
      <vt:lpstr>Бюджет управления образования на 2021 год</vt:lpstr>
      <vt:lpstr>Муниципальная программа  «Развитие образования г.Минусинска»</vt:lpstr>
      <vt:lpstr>Подпрограмма 1  «Развитие дошкольного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«Расходы на  финансовое обеспечение выполнения муниципального задания»</vt:lpstr>
      <vt:lpstr>«Субсидии на иные цели» </vt:lpstr>
      <vt:lpstr>«Расходы на выплату и доставку компенсации части родительской платы за присмотр и уход»</vt:lpstr>
      <vt:lpstr>Подпрограмма 2  «Развитие общего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Расходы на финансовое обеспечение выполнения муниципального задания</vt:lpstr>
      <vt:lpstr>Субсидии на иные цели.</vt:lpstr>
      <vt:lpstr>Подпрограмма 3  «Развитие дополнительного образования»</vt:lpstr>
      <vt:lpstr>Целевые индикаторы и показатели результативности</vt:lpstr>
      <vt:lpstr>Финансовое обеспечение на реализацию подпрограммы</vt:lpstr>
      <vt:lpstr>Подпрограмма 4  «Обеспечение реализации муниципальной программы развития образования города Минусинска» Целевые индикаторы и показатели результативности </vt:lpstr>
      <vt:lpstr>Подпрограмма 4  «Обеспечение реализации муниципальной программы развития образования города Минусинска»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Дошкольное </dc:title>
  <dc:creator>User</dc:creator>
  <cp:lastModifiedBy>Пользователь Windows</cp:lastModifiedBy>
  <cp:revision>211</cp:revision>
  <dcterms:created xsi:type="dcterms:W3CDTF">2017-12-01T06:41:26Z</dcterms:created>
  <dcterms:modified xsi:type="dcterms:W3CDTF">2020-12-01T04:07:28Z</dcterms:modified>
</cp:coreProperties>
</file>