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\&#1085;&#1072;&#1095;.&#1086;&#1090;&#1076;&#1077;&#1083;&#1072;\2018%20&#1075;&#1086;&#1076;\&#1089;&#1072;&#1081;&#1090;\&#1043;&#1054;&#1058;&#1054;&#1042;&#1054;\&#1076;&#1086;&#1093;&#1086;&#1076;&#1099;%20&#1085;&#1072;%2001.08.2018\&#1044;&#1086;&#1093;&#1086;&#1076;&#1099;%20&#1085;&#1072;&#1083;&#1086;&#1075;+&#1085;&#1077;&#1085;&#1072;&#1083;&#1086;&#1075;%20&#1085;&#1072;%2001.08.18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\&#1085;&#1072;&#1095;.&#1086;&#1090;&#1076;&#1077;&#1083;&#1072;\2018%20&#1075;&#1086;&#1076;\&#1089;&#1072;&#1081;&#1090;\&#1043;&#1054;&#1058;&#1054;&#1042;&#1054;\&#1088;&#1072;&#1089;&#1093;&#1086;&#1076;&#1099;%20&#1085;&#1072;%2001.08.2018\&#1080;&#1102;&#1083;&#1100;\&#1076;&#1083;&#1103;%20&#1089;&#1072;&#1081;&#1090;&#1072;%20&#1085;&#1072;%2001.08.2018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Лист1!$G$26:$I$26</c:f>
              <c:numCache>
                <c:formatCode>#,##0.0</c:formatCode>
                <c:ptCount val="3"/>
                <c:pt idx="0">
                  <c:v>5496.9</c:v>
                </c:pt>
                <c:pt idx="1">
                  <c:v>3700</c:v>
                </c:pt>
                <c:pt idx="2">
                  <c:v>1890.92</c:v>
                </c:pt>
              </c:numCache>
            </c:numRef>
          </c:val>
        </c:ser>
        <c:ser>
          <c:idx val="1"/>
          <c:order val="1"/>
          <c:tx>
            <c:strRef>
              <c:f>Лист1!$F$27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</c:formatCode>
                <c:ptCount val="3"/>
                <c:pt idx="0">
                  <c:v>222695.13</c:v>
                </c:pt>
                <c:pt idx="1">
                  <c:v>114579.47</c:v>
                </c:pt>
                <c:pt idx="2">
                  <c:v>128715.42</c:v>
                </c:pt>
              </c:numCache>
            </c:numRef>
          </c:val>
        </c:ser>
        <c:ser>
          <c:idx val="2"/>
          <c:order val="2"/>
          <c:tx>
            <c:strRef>
              <c:f>Лист1!$F$28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</c:formatCode>
                <c:ptCount val="3"/>
                <c:pt idx="0">
                  <c:v>37477.1</c:v>
                </c:pt>
                <c:pt idx="1">
                  <c:v>26491.200000000001</c:v>
                </c:pt>
                <c:pt idx="2">
                  <c:v>21742.31</c:v>
                </c:pt>
              </c:numCache>
            </c:numRef>
          </c:val>
        </c:ser>
        <c:ser>
          <c:idx val="3"/>
          <c:order val="3"/>
          <c:tx>
            <c:strRef>
              <c:f>Лист1!$F$29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</c:formatCode>
                <c:ptCount val="3"/>
                <c:pt idx="0">
                  <c:v>27929.1</c:v>
                </c:pt>
                <c:pt idx="1">
                  <c:v>6603.8</c:v>
                </c:pt>
                <c:pt idx="2">
                  <c:v>8441</c:v>
                </c:pt>
              </c:numCache>
            </c:numRef>
          </c:val>
        </c:ser>
        <c:ser>
          <c:idx val="4"/>
          <c:order val="4"/>
          <c:tx>
            <c:strRef>
              <c:f>Лист1!$F$30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</c:formatCode>
                <c:ptCount val="3"/>
                <c:pt idx="0">
                  <c:v>14105.4</c:v>
                </c:pt>
                <c:pt idx="1">
                  <c:v>7600.2</c:v>
                </c:pt>
                <c:pt idx="2">
                  <c:v>10166.120000000001</c:v>
                </c:pt>
              </c:numCache>
            </c:numRef>
          </c:val>
        </c:ser>
        <c:ser>
          <c:idx val="5"/>
          <c:order val="5"/>
          <c:tx>
            <c:strRef>
              <c:f>Лист1!$F$31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</c:formatCode>
                <c:ptCount val="3"/>
                <c:pt idx="0">
                  <c:v>18565.7</c:v>
                </c:pt>
                <c:pt idx="1">
                  <c:v>10339</c:v>
                </c:pt>
                <c:pt idx="2">
                  <c:v>10994.73</c:v>
                </c:pt>
              </c:numCache>
            </c:numRef>
          </c:val>
        </c:ser>
        <c:ser>
          <c:idx val="6"/>
          <c:order val="6"/>
          <c:tx>
            <c:strRef>
              <c:f>Лист1!$F$32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</c:formatCode>
                <c:ptCount val="3"/>
                <c:pt idx="0">
                  <c:v>46953.1</c:v>
                </c:pt>
                <c:pt idx="1">
                  <c:v>25568.85</c:v>
                </c:pt>
                <c:pt idx="2">
                  <c:v>23048.87</c:v>
                </c:pt>
              </c:numCache>
            </c:numRef>
          </c:val>
        </c:ser>
        <c:ser>
          <c:idx val="7"/>
          <c:order val="7"/>
          <c:tx>
            <c:strRef>
              <c:f>Лист1!$F$33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</c:formatCode>
                <c:ptCount val="3"/>
                <c:pt idx="0">
                  <c:v>967.1</c:v>
                </c:pt>
                <c:pt idx="1">
                  <c:v>724.3</c:v>
                </c:pt>
                <c:pt idx="2">
                  <c:v>353.28</c:v>
                </c:pt>
              </c:numCache>
            </c:numRef>
          </c:val>
        </c:ser>
        <c:ser>
          <c:idx val="8"/>
          <c:order val="8"/>
          <c:tx>
            <c:strRef>
              <c:f>Лист1!$F$34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</c:formatCode>
                <c:ptCount val="3"/>
                <c:pt idx="0">
                  <c:v>10541.46</c:v>
                </c:pt>
                <c:pt idx="1">
                  <c:v>4803.6899999999996</c:v>
                </c:pt>
                <c:pt idx="2">
                  <c:v>4327.0200000000004</c:v>
                </c:pt>
              </c:numCache>
            </c:numRef>
          </c:val>
        </c:ser>
        <c:ser>
          <c:idx val="9"/>
          <c:order val="9"/>
          <c:tx>
            <c:strRef>
              <c:f>Лист1!$F$35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</c:formatCode>
                <c:ptCount val="3"/>
                <c:pt idx="0">
                  <c:v>5255.08</c:v>
                </c:pt>
                <c:pt idx="1">
                  <c:v>1390.85</c:v>
                </c:pt>
                <c:pt idx="2">
                  <c:v>5087.17</c:v>
                </c:pt>
              </c:numCache>
            </c:numRef>
          </c:val>
        </c:ser>
        <c:ser>
          <c:idx val="10"/>
          <c:order val="10"/>
          <c:tx>
            <c:strRef>
              <c:f>Лист1!$F$36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</c:formatCode>
                <c:ptCount val="3"/>
                <c:pt idx="0">
                  <c:v>10141.48</c:v>
                </c:pt>
                <c:pt idx="1">
                  <c:v>6035.1</c:v>
                </c:pt>
                <c:pt idx="2">
                  <c:v>6834.47</c:v>
                </c:pt>
              </c:numCache>
            </c:numRef>
          </c:val>
        </c:ser>
        <c:ser>
          <c:idx val="11"/>
          <c:order val="11"/>
          <c:tx>
            <c:strRef>
              <c:f>Лист1!$F$37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462.39</c:v>
                </c:pt>
              </c:numCache>
            </c:numRef>
          </c:val>
        </c:ser>
        <c:ser>
          <c:idx val="12"/>
          <c:order val="12"/>
          <c:tx>
            <c:strRef>
              <c:f>Лист1!$F$38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</c:formatCode>
                <c:ptCount val="3"/>
                <c:pt idx="0">
                  <c:v>308128.3</c:v>
                </c:pt>
                <c:pt idx="1">
                  <c:v>221725.7</c:v>
                </c:pt>
                <c:pt idx="2">
                  <c:v>221725.7</c:v>
                </c:pt>
              </c:numCache>
            </c:numRef>
          </c:val>
        </c:ser>
        <c:ser>
          <c:idx val="13"/>
          <c:order val="13"/>
          <c:tx>
            <c:strRef>
              <c:f>Лист1!$F$39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</c:formatCode>
                <c:ptCount val="3"/>
                <c:pt idx="0">
                  <c:v>368742.8</c:v>
                </c:pt>
                <c:pt idx="1">
                  <c:v>55970.37</c:v>
                </c:pt>
                <c:pt idx="2">
                  <c:v>55970.37</c:v>
                </c:pt>
              </c:numCache>
            </c:numRef>
          </c:val>
        </c:ser>
        <c:ser>
          <c:idx val="14"/>
          <c:order val="14"/>
          <c:tx>
            <c:strRef>
              <c:f>Лист1!$F$40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</c:formatCode>
                <c:ptCount val="3"/>
                <c:pt idx="0">
                  <c:v>939482.22</c:v>
                </c:pt>
                <c:pt idx="1">
                  <c:v>579211.17000000004</c:v>
                </c:pt>
                <c:pt idx="2">
                  <c:v>579211.17000000004</c:v>
                </c:pt>
              </c:numCache>
            </c:numRef>
          </c:val>
        </c:ser>
        <c:ser>
          <c:idx val="15"/>
          <c:order val="15"/>
          <c:tx>
            <c:strRef>
              <c:f>Лист1!$F$41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23.6</c:v>
                </c:pt>
              </c:numCache>
            </c:numRef>
          </c:val>
        </c:ser>
        <c:ser>
          <c:idx val="16"/>
          <c:order val="16"/>
          <c:tx>
            <c:strRef>
              <c:f>Лист1!$F$42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7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>
                  <c:v>-2977.97</c:v>
                </c:pt>
                <c:pt idx="1">
                  <c:v>-2977.97</c:v>
                </c:pt>
                <c:pt idx="2">
                  <c:v>-3090.54</c:v>
                </c:pt>
              </c:numCache>
            </c:numRef>
          </c:val>
        </c:ser>
        <c:shape val="box"/>
        <c:axId val="168532224"/>
        <c:axId val="168566784"/>
        <c:axId val="0"/>
      </c:bar3DChart>
      <c:catAx>
        <c:axId val="16853222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68566784"/>
        <c:crosses val="autoZero"/>
        <c:auto val="1"/>
        <c:lblAlgn val="ctr"/>
        <c:lblOffset val="100"/>
      </c:catAx>
      <c:valAx>
        <c:axId val="168566784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6853222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88050</c:v>
                </c:pt>
                <c:pt idx="1">
                  <c:v>41591.300000000003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321.3</c:v>
                </c:pt>
                <c:pt idx="1">
                  <c:v>139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3425.8</c:v>
                </c:pt>
                <c:pt idx="1">
                  <c:v>1641.9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268918.5</c:v>
                </c:pt>
                <c:pt idx="1">
                  <c:v>41848.199999999997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109574</c:v>
                </c:pt>
                <c:pt idx="1">
                  <c:v>27447.8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1221218</c:v>
                </c:pt>
                <c:pt idx="1">
                  <c:v>692439.7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100400.5</c:v>
                </c:pt>
                <c:pt idx="1">
                  <c:v>55452.9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44.8</c:v>
                </c:pt>
                <c:pt idx="1">
                  <c:v>44.8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175712.3</c:v>
                </c:pt>
                <c:pt idx="1">
                  <c:v>115867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59279.3</c:v>
                </c:pt>
                <c:pt idx="1">
                  <c:v>30812.9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87.7</c:v>
                </c:pt>
                <c:pt idx="1">
                  <c:v>4.2</c:v>
                </c:pt>
              </c:numCache>
            </c:numRef>
          </c:val>
        </c:ser>
        <c:shape val="box"/>
        <c:axId val="119237632"/>
        <c:axId val="119255808"/>
        <c:axId val="0"/>
      </c:bar3DChart>
      <c:catAx>
        <c:axId val="11923763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9255808"/>
        <c:crosses val="autoZero"/>
        <c:auto val="1"/>
        <c:lblAlgn val="ctr"/>
        <c:lblOffset val="100"/>
      </c:catAx>
      <c:valAx>
        <c:axId val="11925580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923763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бюджета города за </a:t>
          </a:r>
          <a:endParaRPr lang="ru-RU" b="1" i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июль 2018 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</a:t>
          </a: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бюджета города за </a:t>
          </a:r>
          <a:endParaRPr lang="ru-RU" sz="3300" b="1" i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июль 2018 год</a:t>
          </a:r>
          <a:endParaRPr lang="ru-RU" sz="33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5057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10.08.2018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10.08.2018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10.08.2018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424735763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27118717"/>
              </p:ext>
            </p:extLst>
          </p:nvPr>
        </p:nvGraphicFramePr>
        <p:xfrm>
          <a:off x="1043608" y="3068960"/>
          <a:ext cx="7632847" cy="2286611"/>
        </p:xfrm>
        <a:graphic>
          <a:graphicData uri="http://schemas.openxmlformats.org/drawingml/2006/table">
            <a:tbl>
              <a:tblPr/>
              <a:tblGrid>
                <a:gridCol w="3312368"/>
                <a:gridCol w="2160240"/>
                <a:gridCol w="2160239"/>
              </a:tblGrid>
              <a:tr h="966174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Факт исполнения на </a:t>
                      </a:r>
                      <a:r>
                        <a:rPr lang="ru-RU" sz="16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отчетную </a:t>
                      </a:r>
                      <a:r>
                        <a:rPr lang="ru-RU" sz="16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45088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2 013 502,9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1 075 904,0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43477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2 027 032,2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1 007 289,7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43477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-13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529,3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68 614,3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</a:t>
            </a:r>
            <a:r>
              <a:rPr lang="ru-RU" b="1" i="1" dirty="0" smtClean="0"/>
              <a:t>июль  </a:t>
            </a:r>
            <a:r>
              <a:rPr lang="ru-RU" sz="3200" b="1" dirty="0" smtClean="0"/>
              <a:t>2018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355976" y="476672"/>
          <a:ext cx="4536503" cy="5976658"/>
        </p:xfrm>
        <a:graphic>
          <a:graphicData uri="http://schemas.openxmlformats.org/drawingml/2006/table">
            <a:tbl>
              <a:tblPr/>
              <a:tblGrid>
                <a:gridCol w="2297430"/>
                <a:gridCol w="847715"/>
                <a:gridCol w="654214"/>
                <a:gridCol w="737144"/>
              </a:tblGrid>
              <a:tr h="590579">
                <a:tc>
                  <a:txBody>
                    <a:bodyPr/>
                    <a:lstStyle/>
                    <a:p>
                      <a:pPr algn="ctr" rtl="0" fontAlgn="t"/>
                      <a:endParaRPr lang="ru-RU" sz="9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за 7 мес 2018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756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326 269,3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169 313,7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181 950,5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57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5 496,9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3 700,0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1 890,9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71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222 695,1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114 579,5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128 715,4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71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37 477,1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26 491,2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21 742,3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71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27 929,1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6 603,8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8 441,0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73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14 105,4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7 600,2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10 166,1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73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18 565,7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10 339,0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10 994,7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607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73 858,2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38 522,8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40 113,2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252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46 953,1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25 568,9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23 048,9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2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724,3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353,3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2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10 541,5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4 803,7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4 327,0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2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5 255,1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1 390,9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5 087,2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2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10 141,5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6 035,1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6 834,5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70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462,4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2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1 613 375,4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853 929,3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853 840,3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2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308 128,3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221 725,7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221 725,7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2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368 742,8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55 970,4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55 970,4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2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939 482,2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579 211,2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579 211,2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2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23,6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2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-2 978,0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-2 978,0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0" i="0" u="none" strike="noStrike">
                          <a:latin typeface="Times New Roman"/>
                        </a:rPr>
                        <a:t>-3 090,5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73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2 013 502,9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1 061 765,7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1 075 904,0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323528" y="332656"/>
          <a:ext cx="4248472" cy="6185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июль </a:t>
            </a:r>
            <a:r>
              <a:rPr lang="ru-RU" sz="3200" b="1" dirty="0" smtClean="0"/>
              <a:t>2018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9512" y="836712"/>
          <a:ext cx="4248472" cy="5184572"/>
        </p:xfrm>
        <a:graphic>
          <a:graphicData uri="http://schemas.openxmlformats.org/drawingml/2006/table">
            <a:tbl>
              <a:tblPr/>
              <a:tblGrid>
                <a:gridCol w="2286050"/>
                <a:gridCol w="981211"/>
                <a:gridCol w="981211"/>
              </a:tblGrid>
              <a:tr h="80884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784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2 027 032,2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1 007 289,7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2431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88 050,0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41 591,3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784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321,3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139,0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2431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3 425,8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1 641,9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2431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268 918,5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41 848,2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2431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109 574,0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27 447,8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784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1 556 654,9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894 617,3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784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1 221 218,0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692 439,7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784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100 400,5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55 452,9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784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784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175 712,3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115 867,0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784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59 279,3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30 812,9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5083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4427984" y="836712"/>
          <a:ext cx="4896544" cy="502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2292</TotalTime>
  <Words>411</Words>
  <Application>Microsoft Office PowerPoint</Application>
  <PresentationFormat>Экран (4:3)</PresentationFormat>
  <Paragraphs>150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304</cp:revision>
  <dcterms:modified xsi:type="dcterms:W3CDTF">2018-08-10T02:25:55Z</dcterms:modified>
</cp:coreProperties>
</file>