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81" r:id="rId4"/>
    <p:sldId id="282" r:id="rId5"/>
    <p:sldId id="283" r:id="rId6"/>
    <p:sldId id="284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2017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107189"/>
              </p:ext>
            </p:extLst>
          </p:nvPr>
        </p:nvGraphicFramePr>
        <p:xfrm>
          <a:off x="290384" y="1663584"/>
          <a:ext cx="8651100" cy="4472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408"/>
                <a:gridCol w="2664296"/>
                <a:gridCol w="1368152"/>
                <a:gridCol w="1739458"/>
                <a:gridCol w="1114072"/>
                <a:gridCol w="1178714"/>
              </a:tblGrid>
              <a:tr h="50405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229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03 09, 05 01,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05 02, 05 05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45 578,21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41 098,70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66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8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24 280,70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19 808,63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81,58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8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21 297,51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21 290,07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335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45 578,21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41 098,70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«Модернизация, реконструкция и капитальный ремонт объектов коммунальной инфраструктуры и жилищного фонда  муниципального образования город Минусинск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889615"/>
              </p:ext>
            </p:extLst>
          </p:nvPr>
        </p:nvGraphicFramePr>
        <p:xfrm>
          <a:off x="539553" y="1075626"/>
          <a:ext cx="8247289" cy="1733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3"/>
                <a:gridCol w="2448272"/>
                <a:gridCol w="1224136"/>
                <a:gridCol w="1596196"/>
                <a:gridCol w="1284124"/>
                <a:gridCol w="1118498"/>
              </a:tblGrid>
              <a:tr h="528059">
                <a:tc rowSpan="3"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2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	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10 549,30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10 549,30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1" y="2942849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972395"/>
              </p:ext>
            </p:extLst>
          </p:nvPr>
        </p:nvGraphicFramePr>
        <p:xfrm>
          <a:off x="589573" y="3626517"/>
          <a:ext cx="8147248" cy="2842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2579"/>
                <a:gridCol w="1216361"/>
                <a:gridCol w="971152"/>
                <a:gridCol w="927156"/>
              </a:tblGrid>
              <a:tr h="2875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4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7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населения города качественными жилищно-коммунальными услугами в условиях развития рыночных отношений в отрасли и ограниченного роста оплаты жилищно-коммунальных услуг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7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результативности: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Интегральный показатель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аварийности инженерных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сетей: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теплоснабжение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117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7602" y="207539"/>
            <a:ext cx="8229600" cy="758955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«Строительство, реконструкция и капитальный ремонт сетей уличного освещения муниципального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город Минусинск»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927596"/>
              </p:ext>
            </p:extLst>
          </p:nvPr>
        </p:nvGraphicFramePr>
        <p:xfrm>
          <a:off x="508720" y="1466013"/>
          <a:ext cx="8208911" cy="1622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5"/>
                <a:gridCol w="2592288"/>
                <a:gridCol w="1080120"/>
                <a:gridCol w="1668204"/>
                <a:gridCol w="1212116"/>
                <a:gridCol w="1152128"/>
              </a:tblGrid>
              <a:tr h="5280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241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 год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05 02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2 599,05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2 598,5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99,97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0" y="3364434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12375"/>
              </p:ext>
            </p:extLst>
          </p:nvPr>
        </p:nvGraphicFramePr>
        <p:xfrm>
          <a:off x="611561" y="4360536"/>
          <a:ext cx="8055641" cy="1997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7631"/>
                <a:gridCol w="1385980"/>
                <a:gridCol w="1158662"/>
                <a:gridCol w="1043368"/>
              </a:tblGrid>
              <a:tr h="3394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</a:t>
                      </a:r>
                      <a:r>
                        <a:rPr lang="ru-RU" sz="1400" b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оказатели результативности: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4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9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уровня освещенности территории города, соответствующего требованиям, установленным строительными нормами и правилами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Показатель результативности:</a:t>
                      </a:r>
                      <a:r>
                        <a:rPr lang="ru-RU" sz="1400" b="0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освещенных улиц  в текущем году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4,194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4,194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160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«Обеспечение реализации муниципальной программы и прочие мероприятия»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092153"/>
              </p:ext>
            </p:extLst>
          </p:nvPr>
        </p:nvGraphicFramePr>
        <p:xfrm>
          <a:off x="498376" y="1052736"/>
          <a:ext cx="8147247" cy="1728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5"/>
                <a:gridCol w="2520280"/>
                <a:gridCol w="1080120"/>
                <a:gridCol w="1642504"/>
                <a:gridCol w="1237816"/>
                <a:gridCol w="1162472"/>
              </a:tblGrid>
              <a:tr h="5280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marL="68580" marR="68580" marT="0" marB="0" anchor="ctr"/>
                </a:tc>
              </a:tr>
              <a:tr h="230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05 05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20 029,57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20 021,00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2391" y="3105834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774935"/>
              </p:ext>
            </p:extLst>
          </p:nvPr>
        </p:nvGraphicFramePr>
        <p:xfrm>
          <a:off x="572667" y="4221089"/>
          <a:ext cx="8158825" cy="2401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5217"/>
                <a:gridCol w="975865"/>
                <a:gridCol w="949687"/>
                <a:gridCol w="948056"/>
              </a:tblGrid>
              <a:tr h="2678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      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1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условий для эффективного, ответственного и прозрачного управления финансовыми ресурсами в рамках выполнения установленных функций и полномочий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количество проведенных контрольных и проверочных мероприятий по отношению к запланированным проверкам организаций, которые управляют многоквартирными домами на период проведения проверки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077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511" y="488232"/>
            <a:ext cx="8229600" cy="504056"/>
          </a:xfrm>
        </p:spPr>
        <p:txBody>
          <a:bodyPr>
            <a:normAutofit/>
          </a:bodyPr>
          <a:lstStyle/>
          <a:p>
            <a:r>
              <a:rPr lang="ru-RU" sz="18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мероприятия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8376" y="2132856"/>
            <a:ext cx="817773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>
              <a:spcBef>
                <a:spcPts val="6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Отдельное мероприятие 1.</a:t>
            </a:r>
          </a:p>
          <a:p>
            <a:pPr indent="273050" algn="just">
              <a:spcBef>
                <a:spcPts val="60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 бюджетам муниципальных образований на реализацию отдельных мер по обеспечению ограничения платы граждан за коммунальные услуги в рамках подпрограммы  «Обеспечение доступности платы граждан  в условиях развития жилищных отношений» государственной программы Красноярского края «Реформирование и модернизация жилищно-коммунального хозяйства и повышение энергетической эффективности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сумме 7 929,91тыс. рублей  или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63,95 %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плановых назначений (12 400,30 тыс. рублей).</a:t>
            </a:r>
          </a:p>
          <a:p>
            <a:pPr marL="742950" lvl="1" indent="-28575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906780" algn="l"/>
              </a:tabLst>
            </a:pPr>
            <a:endParaRPr lang="ru-RU" sz="1400" b="1" cap="sm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521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535</Words>
  <Application>Microsoft Office PowerPoint</Application>
  <PresentationFormat>Экран (4:3)</PresentationFormat>
  <Paragraphs>155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Bookman Old Style</vt:lpstr>
      <vt:lpstr>Calibri</vt:lpstr>
      <vt:lpstr>Times New Roman</vt:lpstr>
      <vt:lpstr>Wingdings</vt:lpstr>
      <vt:lpstr>Тема Office</vt:lpstr>
      <vt:lpstr>Презентация PowerPoint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Подпрограмма 1 «Модернизация, реконструкция и капитальный ремонт объектов коммунальной инфраструктуры и жилищного фонда  муниципального образования город Минусинск»</vt:lpstr>
      <vt:lpstr>Подпрограмма 2 «Строительство, реконструкция и капитальный ремонт сетей уличного освещения муниципального образования город Минусинск»</vt:lpstr>
      <vt:lpstr>Подпрограмма 4 «Обеспечение реализации муниципальной программы и прочие мероприятия»</vt:lpstr>
      <vt:lpstr>Отдельные мероприятия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116</cp:revision>
  <cp:lastPrinted>2018-01-16T07:51:03Z</cp:lastPrinted>
  <dcterms:modified xsi:type="dcterms:W3CDTF">2018-01-17T07:07:52Z</dcterms:modified>
</cp:coreProperties>
</file>