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78" r:id="rId3"/>
    <p:sldId id="285" r:id="rId4"/>
    <p:sldId id="286" r:id="rId5"/>
    <p:sldId id="287" r:id="rId6"/>
    <p:sldId id="288" r:id="rId7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4" d="100"/>
          <a:sy n="74" d="100"/>
        </p:scale>
        <p:origin x="-192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66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Отчет</a:t>
            </a:r>
          </a:p>
          <a:p>
            <a:pPr algn="ctr">
              <a:defRPr/>
            </a:pPr>
            <a:r>
              <a:rPr lang="ru-RU" sz="4000" b="1" dirty="0" smtClean="0"/>
              <a:t>по исполнению бюджетных обязательств за 2017 году по МКУ «Управление городского хозяйства»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6511" y="229760"/>
            <a:ext cx="8229600" cy="83958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транспортной инфраструктуры муниципального образования город Минусинск»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025430"/>
              </p:ext>
            </p:extLst>
          </p:nvPr>
        </p:nvGraphicFramePr>
        <p:xfrm>
          <a:off x="621531" y="2348880"/>
          <a:ext cx="8286809" cy="339481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49658"/>
                <a:gridCol w="2810832"/>
                <a:gridCol w="1215532"/>
                <a:gridCol w="1265843"/>
                <a:gridCol w="1214919"/>
                <a:gridCol w="1230025"/>
              </a:tblGrid>
              <a:tr h="46292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4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6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08,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159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259,82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154 104,48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96,76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0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28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100 968,08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97 703,97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96,76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58 291,74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56 400,51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96,76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0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159 259,82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154 104,48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96 76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692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78740" y="138294"/>
            <a:ext cx="8008059" cy="62641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«Дороги муниципального образования город Минусинск»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354673"/>
              </p:ext>
            </p:extLst>
          </p:nvPr>
        </p:nvGraphicFramePr>
        <p:xfrm>
          <a:off x="696334" y="808371"/>
          <a:ext cx="8003231" cy="18028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44682"/>
                <a:gridCol w="2382613"/>
                <a:gridCol w="1040420"/>
                <a:gridCol w="1145417"/>
                <a:gridCol w="1145417"/>
                <a:gridCol w="1144682"/>
              </a:tblGrid>
              <a:tr h="55206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6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138 439,03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133 285,33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96,28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7564" y="293047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009887"/>
              </p:ext>
            </p:extLst>
          </p:nvPr>
        </p:nvGraphicFramePr>
        <p:xfrm>
          <a:off x="693910" y="3861048"/>
          <a:ext cx="7992889" cy="25627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8285"/>
                <a:gridCol w="4047699"/>
                <a:gridCol w="1038285"/>
                <a:gridCol w="934310"/>
                <a:gridCol w="934310"/>
              </a:tblGrid>
              <a:tr h="30112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8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5800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автомобильных дорог общего пользования, работы по содержанию которых выполняются в объеме действующих нормативов (допустимый уровень) и их удельный вес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общей протяженности автомобильных дорог, на которых производится комплекс работ по содержанию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177,5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177,5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566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51,08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51,08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протяженности автомобильных дорог общего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пользования местного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значения, на которой проведены работы по ремонту и капитальному ремонту в общей протяженности сети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2722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02355"/>
            <a:ext cx="8229600" cy="734357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2 «Обеспечение пассажирских перевозок на городских маршрутах с небольшой интенсивностью пассажирских потоков»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974465"/>
              </p:ext>
            </p:extLst>
          </p:nvPr>
        </p:nvGraphicFramePr>
        <p:xfrm>
          <a:off x="673560" y="911795"/>
          <a:ext cx="8003231" cy="18028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44682"/>
                <a:gridCol w="2382613"/>
                <a:gridCol w="1040420"/>
                <a:gridCol w="1145417"/>
                <a:gridCol w="1145417"/>
                <a:gridCol w="1144682"/>
              </a:tblGrid>
              <a:tr h="48005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</a:p>
                  </a:txBody>
                  <a:tcPr marL="68580" marR="68580" marT="0" marB="0" anchor="ctr"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2017год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6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04 08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15 228,00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15 226,36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99,98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7564" y="280639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23641"/>
              </p:ext>
            </p:extLst>
          </p:nvPr>
        </p:nvGraphicFramePr>
        <p:xfrm>
          <a:off x="632640" y="4041947"/>
          <a:ext cx="8013239" cy="24482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22770"/>
                <a:gridCol w="1192660"/>
                <a:gridCol w="1550132"/>
                <a:gridCol w="1547677"/>
              </a:tblGrid>
              <a:tr h="29676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4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935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Транспортная подвижность населения (количество поездок/количество жителей)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поездок/чел.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149,50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149,50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4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субсидий на 1 пассажира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руб./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15,38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15,38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4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субсидий на 1 км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руб./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4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субсидируемых поездок от общего числа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937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562" y="120505"/>
            <a:ext cx="8229600" cy="834758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3 «Повышение безопасности дорожного движения в муниципальном образовании город Минусинск»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86916"/>
              </p:ext>
            </p:extLst>
          </p:nvPr>
        </p:nvGraphicFramePr>
        <p:xfrm>
          <a:off x="713779" y="941941"/>
          <a:ext cx="8003231" cy="18028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88036"/>
                <a:gridCol w="2639259"/>
                <a:gridCol w="1040420"/>
                <a:gridCol w="1145417"/>
                <a:gridCol w="1145417"/>
                <a:gridCol w="1144682"/>
              </a:tblGrid>
              <a:tr h="55206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</a:p>
                  </a:txBody>
                  <a:tcPr marL="68580" marR="68580" marT="0" marB="0" anchor="ctr"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2017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6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04 09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1  699,15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1 699,15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83059" y="3205675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498410"/>
              </p:ext>
            </p:extLst>
          </p:nvPr>
        </p:nvGraphicFramePr>
        <p:xfrm>
          <a:off x="899592" y="4321722"/>
          <a:ext cx="7931224" cy="19642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6028"/>
                <a:gridCol w="3455128"/>
                <a:gridCol w="1323427"/>
                <a:gridCol w="1217150"/>
                <a:gridCol w="1119491"/>
              </a:tblGrid>
              <a:tr h="2626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2017 </a:t>
                      </a:r>
                      <a:r>
                        <a:rPr lang="ru-RU" sz="1200" dirty="0">
                          <a:effectLst/>
                        </a:rPr>
                        <a:t>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72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981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технических средств регулирования дорожного движения: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дорожные знаки;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светофорные объекты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829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Нанесение дорожной разметки на пешеходных переходах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полоса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1 782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1 782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79572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289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70746" y="357166"/>
            <a:ext cx="8229600" cy="834758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Отдельное мероприятие 1.</a:t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предпроектных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изыскательских работ, работ по  разработке ПСД и экспертизы проекта на реконструкцию коммунального моста через протоку реки Енисей в районе ССК, за счет дорожного фонда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325400"/>
              </p:ext>
            </p:extLst>
          </p:nvPr>
        </p:nvGraphicFramePr>
        <p:xfrm>
          <a:off x="766395" y="2854513"/>
          <a:ext cx="8003231" cy="209091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88036"/>
                <a:gridCol w="2639259"/>
                <a:gridCol w="1040420"/>
                <a:gridCol w="1145417"/>
                <a:gridCol w="1145417"/>
                <a:gridCol w="1144682"/>
              </a:tblGrid>
              <a:tr h="74234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</a:p>
                  </a:txBody>
                  <a:tcPr marL="68580" marR="68580" marT="0" marB="0" anchor="ctr"/>
                </a:tc>
              </a:tr>
              <a:tr h="2474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2017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74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36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04 09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3 893,64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3 893,64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3148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1014</TotalTime>
  <Words>490</Words>
  <Application>Microsoft Office PowerPoint</Application>
  <PresentationFormat>Экран (4:3)</PresentationFormat>
  <Paragraphs>187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Муниципальная программа «Обеспечение транспортной инфраструктуры муниципального образования город Минусинск»</vt:lpstr>
      <vt:lpstr>Подпрограмма 1 «Дороги муниципального образования город Минусинск»</vt:lpstr>
      <vt:lpstr>Подпрограмма 2 «Обеспечение пассажирских перевозок на городских маршрутах с небольшой интенсивностью пассажирских потоков»</vt:lpstr>
      <vt:lpstr>Подпрограмма 3 «Повышение безопасности дорожного движения в муниципальном образовании город Минусинск»</vt:lpstr>
      <vt:lpstr>Отдельное мероприятие 1. Выполнение предпроектных изыскательских работ, работ по  разработке ПСД и экспертизы проекта на реконструкцию коммунального моста через протоку реки Енисей в районе ССК, за счет дорожного фонда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12</cp:lastModifiedBy>
  <cp:revision>107</cp:revision>
  <cp:lastPrinted>2018-01-16T01:31:05Z</cp:lastPrinted>
  <dcterms:modified xsi:type="dcterms:W3CDTF">2018-01-17T05:59:27Z</dcterms:modified>
</cp:coreProperties>
</file>