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</a:t>
            </a:r>
            <a:r>
              <a:rPr lang="en-US"/>
              <a:t>9</a:t>
            </a:r>
            <a:r>
              <a:rPr lang="ru-RU"/>
              <a:t> году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8D7-488F-AD09-EC3F27D9DCB7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98D7-488F-AD09-EC3F27D9DCB7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98D7-488F-AD09-EC3F27D9DCB7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('Доходы 2019'!$J$12,'Доходы 2019'!$J$35,'Доходы 2019'!$J$45)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2019'!$K$12,'Доходы 2019'!$K$35,'Доходы 2019'!$K$45)</c:f>
              <c:numCache>
                <c:formatCode>#,##0.00</c:formatCode>
                <c:ptCount val="3"/>
                <c:pt idx="0">
                  <c:v>358113.66</c:v>
                </c:pt>
                <c:pt idx="1">
                  <c:v>57636.74</c:v>
                </c:pt>
                <c:pt idx="2">
                  <c:v>1375372.7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D7-488F-AD09-EC3F27D9DCB7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8.8650752304595057E-2"/>
          <c:y val="0.21020828194230773"/>
          <c:w val="0.5330053038062611"/>
          <c:h val="0.19706332064798826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2019 году</a:t>
            </a:r>
            <a:endParaRPr lang="ru-RU"/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2"/>
          <c:order val="2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(бюджет!$D$3,бюджет!$D$6:$D$9)</c:f>
              <c:numCache>
                <c:formatCode>#,##0.0</c:formatCode>
                <c:ptCount val="4"/>
                <c:pt idx="0">
                  <c:v>91525.48</c:v>
                </c:pt>
                <c:pt idx="1">
                  <c:v>56822.96</c:v>
                </c:pt>
                <c:pt idx="2">
                  <c:v>80941.39</c:v>
                </c:pt>
                <c:pt idx="3">
                  <c:v>1566229.25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84-4CE3-9D66-AE94D6013592}"/>
            </c:ext>
          </c:extLst>
        </c:ser>
        <c:ser>
          <c:idx val="1"/>
          <c:order val="1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  <c:extLst>
            <c:ext xmlns:c16="http://schemas.microsoft.com/office/drawing/2014/chart" uri="{C3380CC4-5D6E-409C-BE32-E72D297353CC}">
              <c16:uniqueId val="{00000001-4F84-4CE3-9D66-AE94D6013592}"/>
            </c:ext>
          </c:extLst>
        </c:ser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  <c:extLst>
            <c:ext xmlns:c16="http://schemas.microsoft.com/office/drawing/2014/chart" uri="{C3380CC4-5D6E-409C-BE32-E72D297353CC}">
              <c16:uniqueId val="{00000002-4F84-4CE3-9D66-AE94D601359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1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CC39FFB7-F6DD-4230-8FD2-13129C6F2BE4}" type="presOf" srcId="{14AF04DA-2576-41CC-B86D-2FDFC0CFD64B}" destId="{9D8B2FD8-9BA4-41EA-B8F3-7FC15038D58F}" srcOrd="0" destOrd="0" presId="urn:microsoft.com/office/officeart/2005/8/layout/vList3#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 год и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плановом периоде 2020-2021 </a:t>
          </a:r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80769" y="80769"/>
        <a:ext cx="8026835" cy="14930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4" cy="503685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24588" y="24958"/>
        <a:ext cx="1574818" cy="4545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2019 год и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плановом периоде 2020-2021 </a:t>
          </a: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65432" y="197151"/>
        <a:ext cx="8057509" cy="12095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4" cy="503685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24588" y="24958"/>
        <a:ext cx="1574818" cy="454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пн 18.02.19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oleObject" Target="../embeddings/oleObject1.bin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chart" Target="../charts/chart1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02853"/>
              </p:ext>
            </p:extLst>
          </p:nvPr>
        </p:nvGraphicFramePr>
        <p:xfrm>
          <a:off x="539552" y="4077072"/>
          <a:ext cx="8210550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Worksheet" r:id="rId13" imgW="8210658" imgH="2562084" progId="Excel.Sheet.12">
                  <p:embed/>
                </p:oleObj>
              </mc:Choice>
              <mc:Fallback>
                <p:oleObj name="Worksheet" r:id="rId13" imgW="8210658" imgH="256208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9552" y="4077072"/>
                        <a:ext cx="8210550" cy="2664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8239772"/>
              </p:ext>
            </p:extLst>
          </p:nvPr>
        </p:nvGraphicFramePr>
        <p:xfrm>
          <a:off x="179512" y="620688"/>
          <a:ext cx="4176464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3" imgW="4048157" imgH="5715153" progId="Excel.Sheet.8">
                  <p:embed/>
                </p:oleObj>
              </mc:Choice>
              <mc:Fallback>
                <p:oleObj name="Worksheet" r:id="rId3" imgW="4048157" imgH="5715153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9512" y="620688"/>
                        <a:ext cx="4176464" cy="571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1923881"/>
              </p:ext>
            </p:extLst>
          </p:nvPr>
        </p:nvGraphicFramePr>
        <p:xfrm>
          <a:off x="3995936" y="692696"/>
          <a:ext cx="5436096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2368117489"/>
              </p:ext>
            </p:extLst>
          </p:nvPr>
        </p:nvGraphicFramePr>
        <p:xfrm>
          <a:off x="142844" y="3643314"/>
          <a:ext cx="928690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572396" y="857232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653997"/>
              </p:ext>
            </p:extLst>
          </p:nvPr>
        </p:nvGraphicFramePr>
        <p:xfrm>
          <a:off x="4869592" y="1556792"/>
          <a:ext cx="4094896" cy="4824535"/>
        </p:xfrm>
        <a:graphic>
          <a:graphicData uri="http://schemas.openxmlformats.org/drawingml/2006/table">
            <a:tbl>
              <a:tblPr/>
              <a:tblGrid>
                <a:gridCol w="3313503">
                  <a:extLst>
                    <a:ext uri="{9D8B030D-6E8A-4147-A177-3AD203B41FA5}">
                      <a16:colId xmlns:a16="http://schemas.microsoft.com/office/drawing/2014/main" val="1494846939"/>
                    </a:ext>
                  </a:extLst>
                </a:gridCol>
                <a:gridCol w="781393">
                  <a:extLst>
                    <a:ext uri="{9D8B030D-6E8A-4147-A177-3AD203B41FA5}">
                      <a16:colId xmlns:a16="http://schemas.microsoft.com/office/drawing/2014/main" val="2922313138"/>
                    </a:ext>
                  </a:extLst>
                </a:gridCol>
              </a:tblGrid>
              <a:tr h="43395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 год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7322439"/>
                  </a:ext>
                </a:extLst>
              </a:tr>
              <a:tr h="25526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1 799 123,1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326352"/>
                  </a:ext>
                </a:extLst>
              </a:tr>
              <a:tr h="21697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91 525,5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267800"/>
                  </a:ext>
                </a:extLst>
              </a:tr>
              <a:tr h="2680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730130"/>
                  </a:ext>
                </a:extLst>
              </a:tr>
              <a:tr h="53606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3 192,0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826685"/>
                  </a:ext>
                </a:extLst>
              </a:tr>
              <a:tr h="37013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56 823,0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799246"/>
                  </a:ext>
                </a:extLst>
              </a:tr>
              <a:tr h="45948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80 941,4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3136838"/>
                  </a:ext>
                </a:extLst>
              </a:tr>
              <a:tr h="30632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СОЦСФЕРА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1 566 229,3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004155"/>
                  </a:ext>
                </a:extLst>
              </a:tr>
              <a:tr h="25526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1 213 646,3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933368"/>
                  </a:ext>
                </a:extLst>
              </a:tr>
              <a:tr h="25526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86 003,3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55262"/>
                  </a:ext>
                </a:extLst>
              </a:tr>
              <a:tr h="25526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684777"/>
                  </a:ext>
                </a:extLst>
              </a:tr>
              <a:tr h="382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209 230,9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8558272"/>
                  </a:ext>
                </a:extLst>
              </a:tr>
              <a:tr h="3956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57 306,4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876538"/>
                  </a:ext>
                </a:extLst>
              </a:tr>
              <a:tr h="43395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210305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570624"/>
              </p:ext>
            </p:extLst>
          </p:nvPr>
        </p:nvGraphicFramePr>
        <p:xfrm>
          <a:off x="-436168" y="-4757"/>
          <a:ext cx="6448328" cy="4791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42672"/>
              </p:ext>
            </p:extLst>
          </p:nvPr>
        </p:nvGraphicFramePr>
        <p:xfrm>
          <a:off x="539552" y="3645023"/>
          <a:ext cx="8248730" cy="2751144"/>
        </p:xfrm>
        <a:graphic>
          <a:graphicData uri="http://schemas.openxmlformats.org/drawingml/2006/table">
            <a:tbl>
              <a:tblPr/>
              <a:tblGrid>
                <a:gridCol w="490147">
                  <a:extLst>
                    <a:ext uri="{9D8B030D-6E8A-4147-A177-3AD203B41FA5}">
                      <a16:colId xmlns:a16="http://schemas.microsoft.com/office/drawing/2014/main" val="4291879250"/>
                    </a:ext>
                  </a:extLst>
                </a:gridCol>
                <a:gridCol w="3586039">
                  <a:extLst>
                    <a:ext uri="{9D8B030D-6E8A-4147-A177-3AD203B41FA5}">
                      <a16:colId xmlns:a16="http://schemas.microsoft.com/office/drawing/2014/main" val="1227595099"/>
                    </a:ext>
                  </a:extLst>
                </a:gridCol>
                <a:gridCol w="1390848">
                  <a:extLst>
                    <a:ext uri="{9D8B030D-6E8A-4147-A177-3AD203B41FA5}">
                      <a16:colId xmlns:a16="http://schemas.microsoft.com/office/drawing/2014/main" val="3276377684"/>
                    </a:ext>
                  </a:extLst>
                </a:gridCol>
                <a:gridCol w="1390848">
                  <a:extLst>
                    <a:ext uri="{9D8B030D-6E8A-4147-A177-3AD203B41FA5}">
                      <a16:colId xmlns:a16="http://schemas.microsoft.com/office/drawing/2014/main" val="1198293843"/>
                    </a:ext>
                  </a:extLst>
                </a:gridCol>
                <a:gridCol w="1390848">
                  <a:extLst>
                    <a:ext uri="{9D8B030D-6E8A-4147-A177-3AD203B41FA5}">
                      <a16:colId xmlns:a16="http://schemas.microsoft.com/office/drawing/2014/main" val="1689428653"/>
                    </a:ext>
                  </a:extLst>
                </a:gridCol>
              </a:tblGrid>
              <a:tr h="407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2019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180257"/>
                  </a:ext>
                </a:extLst>
              </a:tr>
              <a:tr h="1681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385073"/>
                  </a:ext>
                </a:extLst>
              </a:tr>
              <a:tr h="424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363 513,70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292 922,70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290 811,00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04947"/>
                  </a:ext>
                </a:extLst>
              </a:tr>
              <a:tr h="424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МБТ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64511"/>
                  </a:ext>
                </a:extLst>
              </a:tr>
              <a:tr h="424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1 881,50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1 881,50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1 881,50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299203"/>
                  </a:ext>
                </a:extLst>
              </a:tr>
              <a:tr h="424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1 009 977,50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1 016 766,40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1 000 175,20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610226"/>
                  </a:ext>
                </a:extLst>
              </a:tr>
              <a:tr h="424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ВСЕГО: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1 375 372,70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1 311 570,60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1 292 867,70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25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1897</TotalTime>
  <Words>193</Words>
  <Application>Microsoft Office PowerPoint</Application>
  <PresentationFormat>Экран (4:3)</PresentationFormat>
  <Paragraphs>72</Paragraphs>
  <Slides>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Calibri</vt:lpstr>
      <vt:lpstr>Lucida Sans Unicode</vt:lpstr>
      <vt:lpstr>Times New Roman</vt:lpstr>
      <vt:lpstr>Verdana</vt:lpstr>
      <vt:lpstr>Wingdings 2</vt:lpstr>
      <vt:lpstr>Wingdings 3</vt:lpstr>
      <vt:lpstr>Открытая</vt:lpstr>
      <vt:lpstr>Worksheet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</cp:lastModifiedBy>
  <cp:revision>232</cp:revision>
  <dcterms:modified xsi:type="dcterms:W3CDTF">2019-02-18T02:26:04Z</dcterms:modified>
</cp:coreProperties>
</file>