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>
        <p:scale>
          <a:sx n="100" d="100"/>
          <a:sy n="100" d="100"/>
        </p:scale>
        <p:origin x="-1308" y="-25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11.2023\&#1044;&#1086;&#1093;&#1086;&#1076;&#1099;%20&#1085;&#1072;&#1083;&#1086;&#1075;+&#1085;&#1077;&#1085;&#1072;&#1083;&#1086;&#1075;%20&#1085;&#1072;%2001.11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11.2023\&#1086;&#1082;&#1090;&#1103;&#1073;&#1088;&#1100;\&#1076;&#1083;&#1103;%20&#1089;&#1072;&#1081;&#1090;&#1072;%20&#1085;&#1072;%2001.11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8631</c:v>
                </c:pt>
                <c:pt idx="2">
                  <c:v>17125.66</c:v>
                </c:pt>
                <c:pt idx="3">
                  <c:v>7434.97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364485.63</c:v>
                </c:pt>
                <c:pt idx="1">
                  <c:v>261220</c:v>
                </c:pt>
                <c:pt idx="2">
                  <c:v>287605.63</c:v>
                </c:pt>
                <c:pt idx="3">
                  <c:v>292436.96000000002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132815</c:v>
                </c:pt>
                <c:pt idx="2">
                  <c:v>132036.48000000001</c:v>
                </c:pt>
                <c:pt idx="3">
                  <c:v>121631.32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21100</c:v>
                </c:pt>
                <c:pt idx="2">
                  <c:v>25643.33</c:v>
                </c:pt>
                <c:pt idx="3">
                  <c:v>20915.259999999998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13540</c:v>
                </c:pt>
                <c:pt idx="2">
                  <c:v>15349.14</c:v>
                </c:pt>
                <c:pt idx="3">
                  <c:v>14293.36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49975</c:v>
                </c:pt>
                <c:pt idx="2">
                  <c:v>56398.66</c:v>
                </c:pt>
                <c:pt idx="3">
                  <c:v>53580.03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0.03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48336.54</c:v>
                </c:pt>
                <c:pt idx="2">
                  <c:v>45948.86</c:v>
                </c:pt>
                <c:pt idx="3">
                  <c:v>43761.67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3612.72</c:v>
                </c:pt>
                <c:pt idx="1">
                  <c:v>3510.18</c:v>
                </c:pt>
                <c:pt idx="2">
                  <c:v>3690.09</c:v>
                </c:pt>
                <c:pt idx="3">
                  <c:v>634.25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3923.36</c:v>
                </c:pt>
                <c:pt idx="1">
                  <c:v>3868.09</c:v>
                </c:pt>
                <c:pt idx="2">
                  <c:v>4419.59</c:v>
                </c:pt>
                <c:pt idx="3">
                  <c:v>10013.1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96300</c:v>
                </c:pt>
                <c:pt idx="1">
                  <c:v>950</c:v>
                </c:pt>
                <c:pt idx="2">
                  <c:v>5046.16</c:v>
                </c:pt>
                <c:pt idx="3">
                  <c:v>2595.69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-1894.58</c:v>
                </c:pt>
                <c:pt idx="2">
                  <c:v>-310.54000000000002</c:v>
                </c:pt>
                <c:pt idx="3">
                  <c:v>5135.49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5681.25</c:v>
                </c:pt>
                <c:pt idx="1">
                  <c:v>5656.7</c:v>
                </c:pt>
                <c:pt idx="2">
                  <c:v>6546.25</c:v>
                </c:pt>
                <c:pt idx="3" formatCode="#,##0.0">
                  <c:v>28.63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673774.39999999991</c:v>
                </c:pt>
                <c:pt idx="1">
                  <c:v>574996.9</c:v>
                </c:pt>
                <c:pt idx="2">
                  <c:v>574996.80000000005</c:v>
                </c:pt>
                <c:pt idx="3">
                  <c:v>435299.1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1744835.11</c:v>
                </c:pt>
                <c:pt idx="1">
                  <c:v>1013328.63</c:v>
                </c:pt>
                <c:pt idx="2">
                  <c:v>1013328.63</c:v>
                </c:pt>
                <c:pt idx="3" formatCode="#,##0.0">
                  <c:v>892358.67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1330907.1499999999</c:v>
                </c:pt>
                <c:pt idx="1">
                  <c:v>1054424.8700000001</c:v>
                </c:pt>
                <c:pt idx="2">
                  <c:v>1054424.8700000001</c:v>
                </c:pt>
                <c:pt idx="3" formatCode="#,##0.0">
                  <c:v>918139.08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63167.74</c:v>
                </c:pt>
                <c:pt idx="1">
                  <c:v>45332.02</c:v>
                </c:pt>
                <c:pt idx="2">
                  <c:v>45332.02</c:v>
                </c:pt>
                <c:pt idx="3">
                  <c:v>57559.82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10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-8380.25</c:v>
                </c:pt>
                <c:pt idx="2">
                  <c:v>-10114.41</c:v>
                </c:pt>
                <c:pt idx="3">
                  <c:v>-18372.93</c:v>
                </c:pt>
              </c:numCache>
            </c:numRef>
          </c:val>
        </c:ser>
        <c:shape val="box"/>
        <c:axId val="102549376"/>
        <c:axId val="102778752"/>
        <c:axId val="0"/>
      </c:bar3DChart>
      <c:catAx>
        <c:axId val="102549376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778752"/>
        <c:crosses val="autoZero"/>
        <c:auto val="1"/>
        <c:lblAlgn val="ctr"/>
        <c:lblOffset val="100"/>
      </c:catAx>
      <c:valAx>
        <c:axId val="102778752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2549376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1569030441"/>
          <c:w val="0.8912564941727964"/>
          <c:h val="0.37841642228739025"/>
        </c:manualLayout>
      </c:layout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649844.43999999994</c:v>
                </c:pt>
                <c:pt idx="1">
                  <c:v>361723.62</c:v>
                </c:pt>
                <c:pt idx="2">
                  <c:v>209452.9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416.74</c:v>
                </c:pt>
                <c:pt idx="2">
                  <c:v>311.89999999999998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36924.74</c:v>
                </c:pt>
                <c:pt idx="1">
                  <c:v>29897.86</c:v>
                </c:pt>
                <c:pt idx="2">
                  <c:v>4644.8999999999996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640279.69999999995</c:v>
                </c:pt>
                <c:pt idx="1">
                  <c:v>377824.48</c:v>
                </c:pt>
                <c:pt idx="2">
                  <c:v>304196.40000000002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497825.91</c:v>
                </c:pt>
                <c:pt idx="1">
                  <c:v>273156.68</c:v>
                </c:pt>
                <c:pt idx="2">
                  <c:v>304712.8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16942.169999999998</c:v>
                </c:pt>
                <c:pt idx="1">
                  <c:v>2090.0300000000002</c:v>
                </c:pt>
                <c:pt idx="2">
                  <c:v>1059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165247.06</c:v>
                </c:pt>
                <c:pt idx="1">
                  <c:v>1532789.37</c:v>
                </c:pt>
                <c:pt idx="2">
                  <c:v>1361114.5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370121.81</c:v>
                </c:pt>
                <c:pt idx="1">
                  <c:v>250559.56</c:v>
                </c:pt>
                <c:pt idx="2">
                  <c:v>167129.9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163.44999999999999</c:v>
                </c:pt>
                <c:pt idx="1">
                  <c:v>163.44999999999999</c:v>
                </c:pt>
                <c:pt idx="2">
                  <c:v>195.8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154544.25</c:v>
                </c:pt>
                <c:pt idx="1">
                  <c:v>109834.11</c:v>
                </c:pt>
                <c:pt idx="2">
                  <c:v>105937.7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Уточненный план 2023 год</c:v>
                </c:pt>
                <c:pt idx="1">
                  <c:v>Исполнение за 2023 год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361261.43</c:v>
                </c:pt>
                <c:pt idx="1">
                  <c:v>189695.15</c:v>
                </c:pt>
                <c:pt idx="2">
                  <c:v>171513.4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Уточненный план 2023 год</c:v>
                </c:pt>
                <c:pt idx="1">
                  <c:v>Исполнение за 2023 год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5.75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55112448"/>
        <c:axId val="55714560"/>
        <c:axId val="0"/>
      </c:bar3DChart>
      <c:catAx>
        <c:axId val="55112448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5714560"/>
        <c:crosses val="autoZero"/>
        <c:auto val="1"/>
        <c:lblAlgn val="ctr"/>
        <c:lblOffset val="100"/>
      </c:catAx>
      <c:valAx>
        <c:axId val="55714560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55112448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            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0"/>
          <a:ext cx="8604447" cy="1233179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октябрь              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0"/>
        <a:ext cx="8604447" cy="123317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10.11.2023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251518" y="3001516"/>
          <a:ext cx="8496948" cy="1950720"/>
        </p:xfrm>
        <a:graphic>
          <a:graphicData uri="http://schemas.openxmlformats.org/drawingml/2006/table">
            <a:tbl>
              <a:tblPr/>
              <a:tblGrid>
                <a:gridCol w="1872210"/>
                <a:gridCol w="1688280"/>
                <a:gridCol w="1645486"/>
                <a:gridCol w="1645486"/>
                <a:gridCol w="1645486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1" i="0" u="none" strike="noStrike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План  на 10 мес. 2023 г.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4 609 290,89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latin typeface="Arial"/>
                        </a:rPr>
                        <a:t>3 227 410,12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3 277 459,10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2 857 444,49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18318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4 693 688,41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3 132 452,53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3 128 426,80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2 630 271,22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(-) /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профицит (+)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-84 397,52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94 957,59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149 032,30</a:t>
                      </a:r>
                    </a:p>
                  </a:txBody>
                  <a:tcPr marL="0" marR="0" marT="0" marB="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227 173,27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166835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октябрь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51520" y="337220"/>
          <a:ext cx="4320480" cy="5254754"/>
        </p:xfrm>
        <a:graphic>
          <a:graphicData uri="http://schemas.openxmlformats.org/drawingml/2006/table">
            <a:tbl>
              <a:tblPr/>
              <a:tblGrid>
                <a:gridCol w="1642382"/>
                <a:gridCol w="682788"/>
                <a:gridCol w="682788"/>
                <a:gridCol w="682788"/>
                <a:gridCol w="629734"/>
              </a:tblGrid>
              <a:tr h="3995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План  на 10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7209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639 221,99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487 281,00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534 150,79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510 291,93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751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17 125,66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7 434,97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136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364 485,63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261 220,00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287 605,63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292 436,96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2907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49 975,00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56 398,66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121 631,32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132 815,00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132 036,48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53 580,03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063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21 100,00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25 643,33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20 915,26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13 540,00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15 349,14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14 293,36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151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5366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165 764,75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60 426,93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65 340,42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62 168,84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6552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48 336,54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45 948,86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43 761,67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3 612,72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3 510,18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3 690,09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634,25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3 923,36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3 868,09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4 419,59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10 013,10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96 300,00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5 046,16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2 595,69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-1 894,58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-310,54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5 135,49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5 681,25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5 656,70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6 546,25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3 804 304,15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2 679 702,17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2 677 967,91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2 284 983,74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673 774,40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574 996,90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574 996,80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435 299,10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1 744 835,11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1 013 328,63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1 013 328,63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892 358,67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1 330 907,15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1 054 424,87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1 054 424,87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918 139,08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63 167,74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45 332,02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45 332,02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57 559,82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1678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439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-10 114,41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448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4 609 290,89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3 227 410,10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3 277 459,12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2 857 444,51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Диаграмма 8"/>
          <p:cNvGraphicFramePr>
            <a:graphicFrameLocks/>
          </p:cNvGraphicFramePr>
          <p:nvPr/>
        </p:nvGraphicFramePr>
        <p:xfrm>
          <a:off x="4572000" y="337220"/>
          <a:ext cx="4680520" cy="5377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0" y="553244"/>
          <a:ext cx="4572000" cy="5161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827584" y="0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октябрь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4283968" y="553244"/>
          <a:ext cx="4536504" cy="4276322"/>
        </p:xfrm>
        <a:graphic>
          <a:graphicData uri="http://schemas.openxmlformats.org/drawingml/2006/table">
            <a:tbl>
              <a:tblPr/>
              <a:tblGrid>
                <a:gridCol w="1904070"/>
                <a:gridCol w="817259"/>
                <a:gridCol w="817259"/>
                <a:gridCol w="997916"/>
              </a:tblGrid>
              <a:tr h="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FFFFFF"/>
                          </a:solidFill>
                          <a:latin typeface="Times New Roman"/>
                        </a:rPr>
                        <a:t>Уточненный план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Исполнение за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2 893 688,4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3 128 156,8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2 630 271,2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649 844,4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361 723,6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209 452,9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311,9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36 924,7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29 897,9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latin typeface="Times New Roman"/>
                        </a:rPr>
                        <a:t>4 644,9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640 279,7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377 824,5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304 196,4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3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497 825,9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273 156,7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304 712,8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16 942,2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2 090,0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1 059,0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1 051 338,0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2 083 041,6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1 805 891,3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165 247,1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1 532 789,4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1 361 114,5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370 121,8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250 559,6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167 129,9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195,8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154 544,3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109 834,1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105 937,7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123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361 261,4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189 695,2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171 513,4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37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2979</TotalTime>
  <Words>573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405</cp:revision>
  <dcterms:modified xsi:type="dcterms:W3CDTF">2023-11-10T09:48:07Z</dcterms:modified>
</cp:coreProperties>
</file>