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3" r:id="rId2"/>
    <p:sldId id="264" r:id="rId3"/>
    <p:sldId id="260" r:id="rId4"/>
    <p:sldId id="262" r:id="rId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114" y="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298926723358404"/>
          <c:y val="3.6736220472440961E-2"/>
          <c:w val="0.86954386742233691"/>
          <c:h val="0.7676990376202975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 на 2017 год
30000,00 руб</c:v>
                </c:pt>
                <c:pt idx="1">
                  <c:v>факт на 31.12.2017 года 
 5000,00 руб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30000</c:v>
                </c:pt>
                <c:pt idx="1">
                  <c:v>5000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2759296"/>
        <c:axId val="133210688"/>
        <c:axId val="0"/>
      </c:bar3DChart>
      <c:catAx>
        <c:axId val="152759296"/>
        <c:scaling>
          <c:orientation val="minMax"/>
        </c:scaling>
        <c:delete val="0"/>
        <c:axPos val="b"/>
        <c:majorTickMark val="out"/>
        <c:minorTickMark val="none"/>
        <c:tickLblPos val="low"/>
        <c:crossAx val="133210688"/>
        <c:crossesAt val="10000"/>
        <c:auto val="1"/>
        <c:lblAlgn val="ctr"/>
        <c:lblOffset val="100"/>
        <c:noMultiLvlLbl val="0"/>
      </c:catAx>
      <c:valAx>
        <c:axId val="133210688"/>
        <c:scaling>
          <c:orientation val="minMax"/>
        </c:scaling>
        <c:delete val="0"/>
        <c:axPos val="l"/>
        <c:majorGridlines/>
        <c:minorGridlines/>
        <c:numFmt formatCode="General" sourceLinked="1"/>
        <c:majorTickMark val="out"/>
        <c:minorTickMark val="none"/>
        <c:tickLblPos val="low"/>
        <c:crossAx val="1527592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332656"/>
            <a:ext cx="8534400" cy="144016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Муниципальная </a:t>
            </a:r>
            <a:r>
              <a:rPr lang="ru-RU" sz="3600" dirty="0">
                <a:solidFill>
                  <a:srgbClr val="FF0000"/>
                </a:solidFill>
              </a:rPr>
              <a:t/>
            </a:r>
            <a:br>
              <a:rPr lang="ru-RU" sz="3600" dirty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программа </a:t>
            </a:r>
            <a:r>
              <a:rPr lang="ru-RU" sz="3600" dirty="0">
                <a:solidFill>
                  <a:srgbClr val="FF0000"/>
                </a:solidFill>
              </a:rPr>
              <a:t>«Безопасный город»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071678"/>
            <a:ext cx="78488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dirty="0" smtClean="0"/>
              <a:t> </a:t>
            </a:r>
            <a:r>
              <a:rPr lang="ru-RU" sz="3200" dirty="0" smtClean="0"/>
              <a:t>По муниципальной программе муниципального образования город Минусинск «</a:t>
            </a:r>
            <a:r>
              <a:rPr lang="ru-RU" sz="3200" dirty="0"/>
              <a:t>Безопасный город</a:t>
            </a:r>
            <a:r>
              <a:rPr lang="ru-RU" sz="3200" dirty="0" smtClean="0"/>
              <a:t>» (далее – Программа) расходы исполнены в сумме 5 тыс. рублей или 100% от уточненной бюджетной росписи (5 тыс. рублей).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44624"/>
            <a:ext cx="8435280" cy="1440160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Бюджетные ассигнования на реализацию муниципальной программы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shade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shade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6632532"/>
              </p:ext>
            </p:extLst>
          </p:nvPr>
        </p:nvGraphicFramePr>
        <p:xfrm>
          <a:off x="457200" y="1609723"/>
          <a:ext cx="8186766" cy="433955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0312"/>
                <a:gridCol w="3094555"/>
                <a:gridCol w="1221535"/>
                <a:gridCol w="1298662"/>
                <a:gridCol w="981536"/>
                <a:gridCol w="1090166"/>
              </a:tblGrid>
              <a:tr h="1339063"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№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ГРБС</a:t>
                      </a:r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Раздел, подраздел</a:t>
                      </a:r>
                      <a:endParaRPr lang="ru-RU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Объем бюджетных ассигнований (тыс.руб.)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kumimoji="0" lang="ru-RU" sz="15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Процент исполнения</a:t>
                      </a:r>
                      <a:endParaRPr lang="ru-RU" sz="1500" dirty="0"/>
                    </a:p>
                  </a:txBody>
                  <a:tcPr/>
                </a:tc>
              </a:tr>
              <a:tr h="60340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2017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0340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</a:t>
                      </a:r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902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Комитет по управлению муниципальным имуществом города Минусинска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03 14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16,67%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034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Итого: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30,00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5,00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16,67%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42852"/>
            <a:ext cx="8534400" cy="12144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При исполнении муниципальной программы достигнуты следующие результаты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588106378"/>
              </p:ext>
            </p:extLst>
          </p:nvPr>
        </p:nvGraphicFramePr>
        <p:xfrm>
          <a:off x="357158" y="928670"/>
          <a:ext cx="8485217" cy="2212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1747"/>
                <a:gridCol w="1799353"/>
                <a:gridCol w="1384117"/>
              </a:tblGrid>
              <a:tr h="616540">
                <a:tc gridSpan="3"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Подпрограмма 1 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«</a:t>
                      </a: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Профилактика терроризма и экстремизма на территории города Минусинска</a:t>
                      </a: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4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2017 </a:t>
                      </a: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86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совершенных террористических актов</a:t>
                      </a:r>
                      <a:endParaRPr lang="ru-RU" sz="12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1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совершенных актов экстремистской направленности против соблюдения прав человека</a:t>
                      </a:r>
                      <a:endParaRPr lang="ru-RU" sz="12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1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случаев проявления экстремизма и негативного отношения к лицам других национальностей</a:t>
                      </a:r>
                      <a:endParaRPr lang="ru-RU" sz="12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628201"/>
              </p:ext>
            </p:extLst>
          </p:nvPr>
        </p:nvGraphicFramePr>
        <p:xfrm>
          <a:off x="357158" y="3212977"/>
          <a:ext cx="8485218" cy="2520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57850"/>
                <a:gridCol w="1957964"/>
                <a:gridCol w="1169404"/>
              </a:tblGrid>
              <a:tr h="504055">
                <a:tc gridSpan="3">
                  <a:txBody>
                    <a:bodyPr/>
                    <a:lstStyle/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2 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Профилактика  правонарушений и предупреждение преступлений в муниципальном образовании город Минусинск</a:t>
                      </a: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3943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Единица измерения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2017 </a:t>
                      </a:r>
                      <a:r>
                        <a:rPr lang="ru-RU" sz="1200" kern="5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63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Снижение количества совершаемых преступлений, в расчете на 10 тысяч населения</a:t>
                      </a:r>
                      <a:endParaRPr lang="ru-RU" sz="12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112,7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63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Снижение количества преступлений, связанных с незаконным оборотом наркотиков</a:t>
                      </a:r>
                      <a:endParaRPr lang="ru-RU" sz="12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127,7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63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Снижение количества преступлений в общественных местах</a:t>
                      </a:r>
                      <a:endParaRPr lang="ru-RU" sz="12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5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kern="5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115,7</a:t>
                      </a:r>
                      <a:endParaRPr lang="ru-RU" sz="10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Факт исполнения муниципальной программы на 01.12.2017 год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071204938"/>
              </p:ext>
            </p:extLst>
          </p:nvPr>
        </p:nvGraphicFramePr>
        <p:xfrm>
          <a:off x="301625" y="1527175"/>
          <a:ext cx="8504238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282</TotalTime>
  <Words>194</Words>
  <Application>Microsoft Office PowerPoint</Application>
  <PresentationFormat>Экран (4:3)</PresentationFormat>
  <Paragraphs>51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Официальная</vt:lpstr>
      <vt:lpstr>Муниципальная  программа «Безопасный город»</vt:lpstr>
      <vt:lpstr>Презентация PowerPoint</vt:lpstr>
      <vt:lpstr>При исполнении муниципальной программы достигнуты следующие результаты </vt:lpstr>
      <vt:lpstr>Факт исполнения муниципальной программы на 01.12.2017 год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</dc:title>
  <dc:creator>User</dc:creator>
  <cp:lastModifiedBy>zakaz</cp:lastModifiedBy>
  <cp:revision>24</cp:revision>
  <cp:lastPrinted>2018-01-19T10:05:38Z</cp:lastPrinted>
  <dcterms:created xsi:type="dcterms:W3CDTF">2016-04-08T05:14:21Z</dcterms:created>
  <dcterms:modified xsi:type="dcterms:W3CDTF">2018-01-19T10:33:47Z</dcterms:modified>
</cp:coreProperties>
</file>