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7571" autoAdjust="0"/>
  </p:normalViewPr>
  <p:slideViewPr>
    <p:cSldViewPr>
      <p:cViewPr varScale="1">
        <p:scale>
          <a:sx n="81" d="100"/>
          <a:sy n="81" d="100"/>
        </p:scale>
        <p:origin x="-124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44;&#1086;&#1093;&#1086;&#1076;&#1099;%20&#1085;&#1072;%2001.05.2017\&#1044;&#1086;&#1093;&#1086;&#1076;&#1099;%20&#1085;&#1072;&#1083;&#1086;&#1075;+&#1085;&#1077;&#1085;&#1072;&#1083;&#1086;&#1075;%20&#1085;&#1072;%2001.05.17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8;&#1072;&#1089;&#1093;&#1086;&#1076;&#1099;%20&#1085;&#1072;%2001.05.2017\&#1072;&#1087;&#1088;&#1077;&#1083;&#1100;\&#1076;&#1083;&#1103;%20&#1089;&#1072;&#1081;&#1090;&#1072;%20&#1085;&#1072;%2001.05.2017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2404.3000000000002</c:v>
                </c:pt>
                <c:pt idx="1">
                  <c:v>671</c:v>
                </c:pt>
                <c:pt idx="2">
                  <c:v>1541.12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207980.7</c:v>
                </c:pt>
                <c:pt idx="1">
                  <c:v>60121</c:v>
                </c:pt>
                <c:pt idx="2">
                  <c:v>58243.44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41691.5</c:v>
                </c:pt>
                <c:pt idx="1">
                  <c:v>19580</c:v>
                </c:pt>
                <c:pt idx="2">
                  <c:v>17119.080000000002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27026.7</c:v>
                </c:pt>
                <c:pt idx="1">
                  <c:v>3460</c:v>
                </c:pt>
                <c:pt idx="2">
                  <c:v>4960.2700000000004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14334.1</c:v>
                </c:pt>
                <c:pt idx="1">
                  <c:v>4719.2</c:v>
                </c:pt>
                <c:pt idx="2">
                  <c:v>4385.29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20659</c:v>
                </c:pt>
                <c:pt idx="1">
                  <c:v>5473</c:v>
                </c:pt>
                <c:pt idx="2">
                  <c:v>5782.93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54381.3</c:v>
                </c:pt>
                <c:pt idx="1">
                  <c:v>16513.080000000002</c:v>
                </c:pt>
                <c:pt idx="2">
                  <c:v>11646.34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953.5</c:v>
                </c:pt>
                <c:pt idx="1">
                  <c:v>272</c:v>
                </c:pt>
                <c:pt idx="2">
                  <c:v>235.89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9443.92</c:v>
                </c:pt>
                <c:pt idx="1">
                  <c:v>766.54</c:v>
                </c:pt>
                <c:pt idx="2">
                  <c:v>1457.75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1440</c:v>
                </c:pt>
                <c:pt idx="1">
                  <c:v>386.22</c:v>
                </c:pt>
                <c:pt idx="2">
                  <c:v>1260.82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7814.85</c:v>
                </c:pt>
                <c:pt idx="1">
                  <c:v>2376</c:v>
                </c:pt>
                <c:pt idx="2">
                  <c:v>3353.32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87.37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276183.3</c:v>
                </c:pt>
                <c:pt idx="1">
                  <c:v>169237.2</c:v>
                </c:pt>
                <c:pt idx="2">
                  <c:v>169237.2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300437.19</c:v>
                </c:pt>
                <c:pt idx="1">
                  <c:v>19367.93</c:v>
                </c:pt>
                <c:pt idx="2">
                  <c:v>19367.93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931699.4</c:v>
                </c:pt>
                <c:pt idx="1">
                  <c:v>246054.01</c:v>
                </c:pt>
                <c:pt idx="2">
                  <c:v>246054.01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8458.24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-76.25</c:v>
                </c:pt>
              </c:numCache>
            </c:numRef>
          </c:val>
        </c:ser>
        <c:shape val="box"/>
        <c:axId val="68145920"/>
        <c:axId val="68147840"/>
        <c:axId val="0"/>
      </c:bar3DChart>
      <c:catAx>
        <c:axId val="6814592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8147840"/>
        <c:crosses val="autoZero"/>
        <c:auto val="1"/>
        <c:lblAlgn val="ctr"/>
        <c:lblOffset val="100"/>
      </c:catAx>
      <c:valAx>
        <c:axId val="6814784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814592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расходы!$A$18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расходы!$B$18:$C$18</c:f>
              <c:numCache>
                <c:formatCode>#,##0.0</c:formatCode>
                <c:ptCount val="2"/>
                <c:pt idx="0">
                  <c:v>99637</c:v>
                </c:pt>
                <c:pt idx="1">
                  <c:v>22398.7</c:v>
                </c:pt>
              </c:numCache>
            </c:numRef>
          </c:val>
        </c:ser>
        <c:ser>
          <c:idx val="1"/>
          <c:order val="1"/>
          <c:tx>
            <c:strRef>
              <c:f>расходы!$A$19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266.60000000000002</c:v>
                </c:pt>
                <c:pt idx="1">
                  <c:v>68.900000000000006</c:v>
                </c:pt>
              </c:numCache>
            </c:numRef>
          </c:val>
        </c:ser>
        <c:ser>
          <c:idx val="2"/>
          <c:order val="2"/>
          <c:tx>
            <c:strRef>
              <c:f>расходы!$A$20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4563.1000000000004</c:v>
                </c:pt>
                <c:pt idx="1">
                  <c:v>751.8</c:v>
                </c:pt>
              </c:numCache>
            </c:numRef>
          </c:val>
        </c:ser>
        <c:ser>
          <c:idx val="3"/>
          <c:order val="3"/>
          <c:tx>
            <c:strRef>
              <c:f>расходы!$A$21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227287.6</c:v>
                </c:pt>
                <c:pt idx="1">
                  <c:v>45879.9</c:v>
                </c:pt>
              </c:numCache>
            </c:numRef>
          </c:val>
        </c:ser>
        <c:ser>
          <c:idx val="4"/>
          <c:order val="4"/>
          <c:tx>
            <c:strRef>
              <c:f>расходы!$A$22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109795.1</c:v>
                </c:pt>
                <c:pt idx="1">
                  <c:v>12037.5</c:v>
                </c:pt>
              </c:numCache>
            </c:numRef>
          </c:val>
        </c:ser>
        <c:ser>
          <c:idx val="5"/>
          <c:order val="5"/>
          <c:tx>
            <c:strRef>
              <c:f>расходы!$A$23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1096643.2</c:v>
                </c:pt>
                <c:pt idx="1">
                  <c:v>218057.2</c:v>
                </c:pt>
              </c:numCache>
            </c:numRef>
          </c:val>
        </c:ser>
        <c:ser>
          <c:idx val="6"/>
          <c:order val="6"/>
          <c:tx>
            <c:strRef>
              <c:f>расходы!$A$24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124518.5</c:v>
                </c:pt>
                <c:pt idx="1">
                  <c:v>18531.400000000001</c:v>
                </c:pt>
              </c:numCache>
            </c:numRef>
          </c:val>
        </c:ser>
        <c:ser>
          <c:idx val="7"/>
          <c:order val="7"/>
          <c:tx>
            <c:strRef>
              <c:f>расходы!$A$25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44.8</c:v>
                </c:pt>
                <c:pt idx="1">
                  <c:v>0</c:v>
                </c:pt>
              </c:numCache>
            </c:numRef>
          </c:val>
        </c:ser>
        <c:ser>
          <c:idx val="8"/>
          <c:order val="8"/>
          <c:tx>
            <c:strRef>
              <c:f>расходы!$A$26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181954.8</c:v>
                </c:pt>
                <c:pt idx="1">
                  <c:v>19560.2</c:v>
                </c:pt>
              </c:numCache>
            </c:numRef>
          </c:val>
        </c:ser>
        <c:ser>
          <c:idx val="9"/>
          <c:order val="9"/>
          <c:tx>
            <c:strRef>
              <c:f>расходы!$A$27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29418.9</c:v>
                </c:pt>
                <c:pt idx="1">
                  <c:v>7267</c:v>
                </c:pt>
              </c:numCache>
            </c:numRef>
          </c:val>
        </c:ser>
        <c:ser>
          <c:idx val="10"/>
          <c:order val="10"/>
          <c:tx>
            <c:strRef>
              <c:f>расходы!$A$28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425</c:v>
                </c:pt>
                <c:pt idx="1">
                  <c:v>4.7</c:v>
                </c:pt>
              </c:numCache>
            </c:numRef>
          </c:val>
        </c:ser>
        <c:shape val="box"/>
        <c:axId val="82114432"/>
        <c:axId val="82478976"/>
        <c:axId val="0"/>
      </c:bar3DChart>
      <c:catAx>
        <c:axId val="8211443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2478976"/>
        <c:crosses val="autoZero"/>
        <c:auto val="1"/>
        <c:lblAlgn val="ctr"/>
        <c:lblOffset val="100"/>
      </c:catAx>
      <c:valAx>
        <c:axId val="8247897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21144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апрель 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1138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апрель  </a:t>
          </a: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 год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1138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9" y="2801302"/>
          <a:ext cx="8352927" cy="2385304"/>
        </p:xfrm>
        <a:graphic>
          <a:graphicData uri="http://schemas.openxmlformats.org/drawingml/2006/table">
            <a:tbl>
              <a:tblPr/>
              <a:tblGrid>
                <a:gridCol w="2401800"/>
                <a:gridCol w="1854723"/>
                <a:gridCol w="1961470"/>
                <a:gridCol w="2134934"/>
              </a:tblGrid>
              <a:tr h="1131754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chemeClr val="bg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за 4 </a:t>
                      </a: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мес.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81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1 904 908,0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548 997,2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544 656,5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15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1 951 467,0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488 606,8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448 127,8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i="1" dirty="0" smtClean="0"/>
              <a:t>АПРЕЛЬ</a:t>
            </a:r>
            <a:r>
              <a:rPr lang="ru-RU" b="1" dirty="0" smtClean="0"/>
              <a:t>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404664"/>
          <a:ext cx="424815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995937" y="404664"/>
          <a:ext cx="4896544" cy="6273330"/>
        </p:xfrm>
        <a:graphic>
          <a:graphicData uri="http://schemas.openxmlformats.org/drawingml/2006/table">
            <a:tbl>
              <a:tblPr/>
              <a:tblGrid>
                <a:gridCol w="2515306"/>
                <a:gridCol w="901539"/>
                <a:gridCol w="695752"/>
                <a:gridCol w="783947"/>
              </a:tblGrid>
              <a:tr h="504056">
                <a:tc>
                  <a:txBody>
                    <a:bodyPr/>
                    <a:lstStyle/>
                    <a:p>
                      <a:pPr algn="l" rtl="0" fontAlgn="t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4 мес 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922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314 096,3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94 024,2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92 032,1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185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2 404,3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671,0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1 541,1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784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207 980,7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60 121,0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58 243,4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784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41 691,5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19 580,0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17 119,1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784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27 026,7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3 460,0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4 960,3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7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14 334,1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4 719,2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4 385,3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7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20 659,0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5 473,0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5 782,9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377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74 033,6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20 313,8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18 041,5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508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54 381,3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16 513,1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11 646,3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30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272,0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235,9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30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9 443,9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766,5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1 457,8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30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1 440,0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386,2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1 260,8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630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7 814,9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2 376,0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3 353,3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828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87,4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68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1 516 778,1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434 659,1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434 582,9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30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276 183,3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169 237,2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169 237,2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30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300 437,2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19 367,9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19 367,9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30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931 699,4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246 054,0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246 054,0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66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8 458,2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30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-76,3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7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1 904 908,0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548 997,2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544 656,5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14348" y="21429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</a:t>
            </a:r>
            <a:r>
              <a:rPr lang="ru-RU" b="1" dirty="0" smtClean="0"/>
              <a:t>АПРЕЛЬ</a:t>
            </a:r>
            <a:r>
              <a:rPr lang="ru-RU" b="1" dirty="0" smtClean="0"/>
              <a:t>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4" y="836716"/>
          <a:ext cx="4536502" cy="5832639"/>
        </p:xfrm>
        <a:graphic>
          <a:graphicData uri="http://schemas.openxmlformats.org/drawingml/2006/table">
            <a:tbl>
              <a:tblPr/>
              <a:tblGrid>
                <a:gridCol w="2441036"/>
                <a:gridCol w="1047733"/>
                <a:gridCol w="1047733"/>
              </a:tblGrid>
              <a:tr h="740653"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3240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1 951 467,0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448 127,8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99 637,0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22 398,7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40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266,6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4 563,1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227 287,6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45 879,9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109 795,1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12 037,5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40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1 509 492,6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366 986,3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40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1 101 895,2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300 365,8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40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161 066,4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26 100,1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40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40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217 067,3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30 942,7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40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29 418,9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9 577,7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246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716016" y="836712"/>
          <a:ext cx="5184576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2108</TotalTime>
  <Words>404</Words>
  <Application>Microsoft Office PowerPoint</Application>
  <PresentationFormat>Экран (4:3)</PresentationFormat>
  <Paragraphs>152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265</cp:revision>
  <dcterms:modified xsi:type="dcterms:W3CDTF">2017-05-11T02:52:51Z</dcterms:modified>
</cp:coreProperties>
</file>