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43;&#1054;&#1058;&#1054;&#1042;&#1054;\&#1044;&#1086;&#1093;&#1086;&#1076;&#1099;%20&#1085;&#1072;%2001.12.2019\&#1044;&#1086;&#1093;&#1086;&#1076;&#1099;%20&#1085;&#1072;&#1083;&#1086;&#1075;+&#1085;&#1077;&#1085;&#1072;&#1083;&#1086;&#1075;%20&#1085;&#1072;%2001.12.19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43;&#1054;&#1058;&#1054;&#1042;&#1054;\&#1088;&#1072;&#1089;&#1093;&#1086;&#1076;&#1099;%20&#1085;&#1072;%2001.12.2019\&#1085;&#1086;&#1103;&#1073;&#1088;&#1100;\&#1076;&#1083;&#1103;%20&#1089;&#1072;&#1081;&#1090;&#1072;%20&#1085;&#1072;%2001.11.2019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3588.38</c:v>
                </c:pt>
                <c:pt idx="1">
                  <c:v>3254.7</c:v>
                </c:pt>
                <c:pt idx="2">
                  <c:v>2528.12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264306.7</c:v>
                </c:pt>
                <c:pt idx="1">
                  <c:v>218563.11000000002</c:v>
                </c:pt>
                <c:pt idx="2">
                  <c:v>220069.62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31690.18</c:v>
                </c:pt>
                <c:pt idx="1">
                  <c:v>28829.560000000005</c:v>
                </c:pt>
                <c:pt idx="2">
                  <c:v>32591.8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31321.02</c:v>
                </c:pt>
                <c:pt idx="1">
                  <c:v>25554.530000000002</c:v>
                </c:pt>
                <c:pt idx="2">
                  <c:v>24928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16801.599999999995</c:v>
                </c:pt>
                <c:pt idx="1">
                  <c:v>16059.9</c:v>
                </c:pt>
                <c:pt idx="2">
                  <c:v>14723.089999999995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20755.009999999995</c:v>
                </c:pt>
                <c:pt idx="1">
                  <c:v>19668.38</c:v>
                </c:pt>
                <c:pt idx="2">
                  <c:v>21241.71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42195.27</c:v>
                </c:pt>
                <c:pt idx="1">
                  <c:v>37686.58</c:v>
                </c:pt>
                <c:pt idx="2">
                  <c:v>40178.679999999993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643.1</c:v>
                </c:pt>
                <c:pt idx="1">
                  <c:v>514.97</c:v>
                </c:pt>
                <c:pt idx="2">
                  <c:v>436.4199999999999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5241.45</c:v>
                </c:pt>
                <c:pt idx="1">
                  <c:v>1600.2300000000002</c:v>
                </c:pt>
                <c:pt idx="2">
                  <c:v>2150.3200000000002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8060.17</c:v>
                </c:pt>
                <c:pt idx="1">
                  <c:v>7366.6500000000005</c:v>
                </c:pt>
                <c:pt idx="2">
                  <c:v>2566.9199999999996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10353.040000000003</c:v>
                </c:pt>
                <c:pt idx="1">
                  <c:v>9829.26</c:v>
                </c:pt>
                <c:pt idx="2">
                  <c:v>9304.4999999999945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107.53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366513.7</c:v>
                </c:pt>
                <c:pt idx="1">
                  <c:v>336574.6</c:v>
                </c:pt>
                <c:pt idx="2">
                  <c:v>336574.57999999996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692602.04</c:v>
                </c:pt>
                <c:pt idx="1">
                  <c:v>445718.88</c:v>
                </c:pt>
                <c:pt idx="2">
                  <c:v>446150.87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1051320.1400000004</c:v>
                </c:pt>
                <c:pt idx="1">
                  <c:v>880259.21</c:v>
                </c:pt>
                <c:pt idx="2">
                  <c:v>880230.31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849.11</c:v>
                </c:pt>
                <c:pt idx="1">
                  <c:v>849.11</c:v>
                </c:pt>
                <c:pt idx="2">
                  <c:v>827.16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11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-855.03</c:v>
                </c:pt>
                <c:pt idx="1">
                  <c:v>-855.03</c:v>
                </c:pt>
                <c:pt idx="2">
                  <c:v>-929.21999999999991</c:v>
                </c:pt>
              </c:numCache>
            </c:numRef>
          </c:val>
        </c:ser>
        <c:shape val="box"/>
        <c:axId val="122659200"/>
        <c:axId val="122660736"/>
        <c:axId val="0"/>
      </c:bar3DChart>
      <c:catAx>
        <c:axId val="12265920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2660736"/>
        <c:crosses val="autoZero"/>
        <c:auto val="1"/>
        <c:lblAlgn val="ctr"/>
        <c:lblOffset val="100"/>
      </c:catAx>
      <c:valAx>
        <c:axId val="122660736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265920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111666.5</c:v>
                </c:pt>
                <c:pt idx="1">
                  <c:v>89848.6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346.8</c:v>
                </c:pt>
                <c:pt idx="1">
                  <c:v>290.60000000000002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4141.4000000000005</c:v>
                </c:pt>
                <c:pt idx="1">
                  <c:v>3468.7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212570.5</c:v>
                </c:pt>
                <c:pt idx="1">
                  <c:v>144607.29999999999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378034.7</c:v>
                </c:pt>
                <c:pt idx="1">
                  <c:v>246974.1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1213004.4000000004</c:v>
                </c:pt>
                <c:pt idx="1">
                  <c:v>1158873.7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123720.3</c:v>
                </c:pt>
                <c:pt idx="1">
                  <c:v>107268.4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42.5</c:v>
                </c:pt>
                <c:pt idx="1">
                  <c:v>42.5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157508.5</c:v>
                </c:pt>
                <c:pt idx="1">
                  <c:v>151463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85795.9</c:v>
                </c:pt>
                <c:pt idx="1">
                  <c:v>67538.5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shape val="box"/>
        <c:axId val="123419264"/>
        <c:axId val="123429248"/>
        <c:axId val="0"/>
      </c:bar3DChart>
      <c:catAx>
        <c:axId val="12341926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3429248"/>
        <c:crosses val="autoZero"/>
        <c:auto val="1"/>
        <c:lblAlgn val="ctr"/>
        <c:lblOffset val="100"/>
      </c:catAx>
      <c:valAx>
        <c:axId val="12342924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341926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ноябрь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2019 год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ноябрь </a:t>
          </a: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2019 год</a:t>
          </a:r>
        </a:p>
      </dsp:txBody>
      <dsp:txXfrm>
        <a:off x="0" y="0"/>
        <a:ext cx="7729534" cy="1505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16.12.2019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16.12.2019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604011230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83568" y="3212976"/>
          <a:ext cx="7632848" cy="2520280"/>
        </p:xfrm>
        <a:graphic>
          <a:graphicData uri="http://schemas.openxmlformats.org/drawingml/2006/table">
            <a:tbl>
              <a:tblPr/>
              <a:tblGrid>
                <a:gridCol w="1938754"/>
                <a:gridCol w="1665893"/>
                <a:gridCol w="1665893"/>
                <a:gridCol w="2362308"/>
              </a:tblGrid>
              <a:tr h="85391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План                                         на 2019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Arial"/>
                        </a:rPr>
                        <a:t>План                                       за </a:t>
                      </a:r>
                      <a:r>
                        <a:rPr lang="ru-RU" sz="1200" b="0" i="0" u="none" strike="noStrike" dirty="0" smtClean="0">
                          <a:latin typeface="Arial"/>
                        </a:rPr>
                        <a:t>11 мес. </a:t>
                      </a:r>
                      <a:r>
                        <a:rPr lang="ru-RU" sz="1200" b="0" i="0" u="none" strike="noStrike" dirty="0">
                          <a:latin typeface="Arial"/>
                        </a:rPr>
                        <a:t>2019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Arial"/>
                        </a:rPr>
                        <a:t>Факт исполнения                                        на </a:t>
                      </a:r>
                      <a:r>
                        <a:rPr lang="ru-RU" sz="1200" b="0" i="0" u="none" strike="noStrike" dirty="0" smtClean="0">
                          <a:latin typeface="Arial"/>
                        </a:rPr>
                        <a:t>отчетную </a:t>
                      </a:r>
                      <a:r>
                        <a:rPr lang="ru-RU" sz="1200" b="0" i="0" u="none" strike="noStrike" dirty="0">
                          <a:latin typeface="Arial"/>
                        </a:rPr>
                        <a:t>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4879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2 585 137,27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2 041 205,21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2 043 410,99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9280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2 602 901,00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2 248 848,99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1 970 375,38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78560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(-)/Профицит (+)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-17 763,73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-207 643,78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73 035,61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</a:t>
            </a:r>
            <a:r>
              <a:rPr lang="ru-RU" b="1" dirty="0" smtClean="0"/>
              <a:t>ноябрь </a:t>
            </a:r>
            <a:r>
              <a:rPr lang="ru-RU" sz="3200" b="1" dirty="0"/>
              <a:t>2019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620688"/>
          <a:ext cx="4392487" cy="6000682"/>
        </p:xfrm>
        <a:graphic>
          <a:graphicData uri="http://schemas.openxmlformats.org/drawingml/2006/table">
            <a:tbl>
              <a:tblPr/>
              <a:tblGrid>
                <a:gridCol w="1954657"/>
                <a:gridCol w="812610"/>
                <a:gridCol w="812610"/>
                <a:gridCol w="812610"/>
              </a:tblGrid>
              <a:tr h="334570">
                <a:tc>
                  <a:txBody>
                    <a:bodyPr/>
                    <a:lstStyle/>
                    <a:p>
                      <a:pPr algn="l" rtl="0" fontAlgn="t"/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l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                                      за 11 мес 2019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9118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368 462,89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311 930,18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316 082,34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3 588,38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3 254,70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2 528,12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264 306,70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218 563,11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220 069,62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31 690,18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28 829,56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32 591,80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31 321,02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25 554,53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24 928,00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16 801,60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16 059,90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14 723,09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20 755,01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19 668,38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21 241,71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069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66 493,03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56 997,69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54 744,37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49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42 195,27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37 686,58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40 178,68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643,10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514,97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436,42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5 241,45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1 600,23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2 150,32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8 060,17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7 366,65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2 566,92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10 353,04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9 829,26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9 304,50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107,53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2 150 181,35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1 672 277,34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1 672 584,28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366 513,70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336 574,60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336 574,58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692 602,04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445 718,88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446 150,87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1 051 320,14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880 259,21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880 230,31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39 751,39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9 730,57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9 730,58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849,11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849,11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827,16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-929,22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2 585 137,27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2 041 205,21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2 043 410,99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4716017" y="332656"/>
          <a:ext cx="4248472" cy="6329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</a:t>
            </a:r>
            <a:r>
              <a:rPr lang="ru-RU" b="1" dirty="0" smtClean="0"/>
              <a:t>ноябрь </a:t>
            </a:r>
            <a:r>
              <a:rPr lang="ru-RU" sz="3200" b="1" dirty="0"/>
              <a:t>2019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3" y="1268760"/>
          <a:ext cx="4320479" cy="4160520"/>
        </p:xfrm>
        <a:graphic>
          <a:graphicData uri="http://schemas.openxmlformats.org/drawingml/2006/table">
            <a:tbl>
              <a:tblPr/>
              <a:tblGrid>
                <a:gridCol w="2324797"/>
                <a:gridCol w="997841"/>
                <a:gridCol w="997841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2 324 117,4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1 970 375,4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111 666,5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89 848,6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290,6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4 141,4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3 468,7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212 570,5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144 607,3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378 034,7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246 974,1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1 617 257,5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1 485 186,1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1 213 004,4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1 158 873,7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123 720,3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107 268,4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194 694,4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151 463,0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85 795,9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67 538,5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4572000" y="692696"/>
          <a:ext cx="5040560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2468</TotalTime>
  <Words>443</Words>
  <Application>Microsoft Office PowerPoint</Application>
  <PresentationFormat>Экран (4:3)</PresentationFormat>
  <Paragraphs>158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user3</cp:lastModifiedBy>
  <cp:revision>327</cp:revision>
  <dcterms:modified xsi:type="dcterms:W3CDTF">2019-12-16T10:25:59Z</dcterms:modified>
</cp:coreProperties>
</file>