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charts/style1.xml" ContentType="application/vnd.ms-office.chartstyl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charts/colors2.xml" ContentType="application/vnd.ms-office.chartcolorstyl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6"/>
  </p:notesMasterIdLst>
  <p:sldIdLst>
    <p:sldId id="256" r:id="rId2"/>
    <p:sldId id="262" r:id="rId3"/>
    <p:sldId id="263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19DF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3810" autoAdjust="0"/>
  </p:normalViewPr>
  <p:slideViewPr>
    <p:cSldViewPr>
      <p:cViewPr varScale="1">
        <p:scale>
          <a:sx n="105" d="100"/>
          <a:sy n="105" d="100"/>
        </p:scale>
        <p:origin x="-115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package" Target="../embeddings/_____Microsoft_Office_Excel2.xlsx"/><Relationship Id="rId1" Type="http://schemas.openxmlformats.org/officeDocument/2006/relationships/themeOverride" Target="../theme/themeOverride1.xml"/><Relationship Id="rId4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User\Desktop\&#1054;&#1090;&#1095;&#1077;&#1090;&#1099;%20&#1087;&#1086;%20&#1084;&#1091;&#1085;%20&#1087;&#1088;&#1086;&#1075;&#1088;&#1072;&#1084;&#1084;&#1077;\&#1044;&#1080;&#1072;&#1075;&#1088;&#1072;&#1084;&#1084;&#1099;%20&#1082;%20&#1086;&#1090;&#1095;&#1077;&#1090;&#1091;.xlsx" TargetMode="External"/><Relationship Id="rId1" Type="http://schemas.openxmlformats.org/officeDocument/2006/relationships/themeOverride" Target="../theme/themeOverride2.xml"/><Relationship Id="rId5" Type="http://schemas.microsoft.com/office/2011/relationships/chartStyle" Target="style2.xml"/><Relationship Id="rId4" Type="http://schemas.microsoft.com/office/2011/relationships/chartColorStyle" Target="colors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solidFill>
          <a:schemeClr val="tx2">
            <a:lumMod val="20000"/>
            <a:lumOff val="80000"/>
          </a:schemeClr>
        </a:solidFill>
        <a:scene3d>
          <a:camera prst="orthographicFront"/>
          <a:lightRig rig="threePt" dir="t"/>
        </a:scene3d>
        <a:sp3d>
          <a:bevelT/>
          <a:contourClr>
            <a:srgbClr val="000000"/>
          </a:contourClr>
        </a:sp3d>
      </c:spPr>
    </c:floor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3"/>
            </a:solidFill>
          </c:spPr>
          <c:dLbls>
            <c:dLbl>
              <c:idx val="0"/>
              <c:layout>
                <c:manualLayout>
                  <c:x val="3.9839227853378179E-2"/>
                  <c:y val="-8.678144992551772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20 759,69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291-49A3-A17E-87673A287404}"/>
                </c:ext>
              </c:extLst>
            </c:dLbl>
            <c:dLbl>
              <c:idx val="1"/>
              <c:layout>
                <c:manualLayout>
                  <c:x val="3.4490816005153357E-2"/>
                  <c:y val="-7.927708764563340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20 759,69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291-49A3-A17E-87673A2874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960" b="1" i="0" baseline="0">
                    <a:latin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 на 2020 год</c:v>
                </c:pt>
                <c:pt idx="1">
                  <c:v>исполнение за 2020 год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11587.37</c:v>
                </c:pt>
                <c:pt idx="1">
                  <c:v>11587.37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291-49A3-A17E-87673A28740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план на 2020 год</c:v>
                </c:pt>
                <c:pt idx="1">
                  <c:v>исполнение за 2020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291-49A3-A17E-87673A28740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план на 2020 год</c:v>
                </c:pt>
                <c:pt idx="1">
                  <c:v>исполнение за 2020 год</c:v>
                </c:pt>
              </c:strCache>
            </c:strRef>
          </c:cat>
          <c:val>
            <c:numRef>
              <c:f>Лист1!$D$2:$D$3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291-49A3-A17E-87673A287404}"/>
            </c:ext>
          </c:extLst>
        </c:ser>
        <c:dLbls/>
        <c:gapDepth val="169"/>
        <c:shape val="box"/>
        <c:axId val="163146368"/>
        <c:axId val="163172736"/>
        <c:axId val="0"/>
      </c:bar3DChart>
      <c:catAx>
        <c:axId val="163146368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b="1" i="0" baseline="0">
                <a:latin typeface="Times New Roman" panose="02020603050405020304" pitchFamily="18" charset="0"/>
              </a:defRPr>
            </a:pPr>
            <a:endParaRPr lang="ru-RU"/>
          </a:p>
        </c:txPr>
        <c:crossAx val="163172736"/>
        <c:crosses val="autoZero"/>
        <c:auto val="1"/>
        <c:lblAlgn val="ctr"/>
        <c:lblOffset val="100"/>
      </c:catAx>
      <c:valAx>
        <c:axId val="163172736"/>
        <c:scaling>
          <c:orientation val="minMax"/>
        </c:scaling>
        <c:delete val="1"/>
        <c:axPos val="l"/>
        <c:numFmt formatCode="#,##0.00" sourceLinked="1"/>
        <c:tickLblPos val="none"/>
        <c:crossAx val="16314636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845275181723797E-2"/>
          <c:y val="4.2885016583025022E-2"/>
          <c:w val="0.56115634044428209"/>
          <c:h val="0.6791018401950456"/>
        </c:manualLayout>
      </c:layout>
      <c:barChart>
        <c:barDir val="col"/>
        <c:grouping val="clustered"/>
        <c:ser>
          <c:idx val="0"/>
          <c:order val="0"/>
          <c:tx>
            <c:strRef>
              <c:f>Аркуш1!$A$7</c:f>
              <c:strCache>
                <c:ptCount val="1"/>
                <c:pt idx="0">
                  <c:v>Создание благоприятных условий для организации, ведения и развития бизнеса, способствующего созданию новых рабочих мест, развитию реального сектора экономики, пополнению бюджета города Минусинска, обеспечению занятости населения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2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Аркуш1!$B$6:$C$6</c:f>
              <c:strCache>
                <c:ptCount val="2"/>
                <c:pt idx="0">
                  <c:v>План 2020 год</c:v>
                </c:pt>
                <c:pt idx="1">
                  <c:v>Исполнение 2020 год</c:v>
                </c:pt>
              </c:strCache>
            </c:strRef>
          </c:cat>
          <c:val>
            <c:numRef>
              <c:f>Аркуш1!$B$7:$C$7</c:f>
              <c:numCache>
                <c:formatCode>0.00</c:formatCode>
                <c:ptCount val="2"/>
                <c:pt idx="0">
                  <c:v>16872.23</c:v>
                </c:pt>
                <c:pt idx="1">
                  <c:v>16872.23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D6F-4EF7-A97B-2728688EF056}"/>
            </c:ext>
          </c:extLst>
        </c:ser>
        <c:ser>
          <c:idx val="1"/>
          <c:order val="1"/>
          <c:tx>
            <c:strRef>
              <c:f>Аркуш1!$A$8</c:f>
              <c:strCache>
                <c:ptCount val="1"/>
                <c:pt idx="0">
                  <c:v>Средства для реализации мероприятий, предусмотренных муниципальными программами развития субъектов малого и среднего предпринимательства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4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Аркуш1!$B$6:$C$6</c:f>
              <c:strCache>
                <c:ptCount val="2"/>
                <c:pt idx="0">
                  <c:v>План 2020 год</c:v>
                </c:pt>
                <c:pt idx="1">
                  <c:v>Исполнение 2020 год</c:v>
                </c:pt>
              </c:strCache>
            </c:strRef>
          </c:cat>
          <c:val>
            <c:numRef>
              <c:f>Аркуш1!$B$8:$C$8</c:f>
              <c:numCache>
                <c:formatCode>0.00</c:formatCode>
                <c:ptCount val="2"/>
                <c:pt idx="0">
                  <c:v>1375.15</c:v>
                </c:pt>
                <c:pt idx="1">
                  <c:v>1375.15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D6F-4EF7-A97B-2728688EF056}"/>
            </c:ext>
          </c:extLst>
        </c:ser>
        <c:dLbls/>
        <c:gapWidth val="30"/>
        <c:overlap val="-27"/>
        <c:axId val="117512832"/>
        <c:axId val="123617664"/>
      </c:barChart>
      <c:catAx>
        <c:axId val="11751283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6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123617664"/>
        <c:crosses val="autoZero"/>
        <c:auto val="1"/>
        <c:lblAlgn val="ctr"/>
        <c:lblOffset val="100"/>
      </c:catAx>
      <c:valAx>
        <c:axId val="123617664"/>
        <c:scaling>
          <c:orientation val="minMax"/>
        </c:scaling>
        <c:delete val="1"/>
        <c:axPos val="l"/>
        <c:numFmt formatCode="0.00" sourceLinked="1"/>
        <c:majorTickMark val="none"/>
        <c:tickLblPos val="none"/>
        <c:crossAx val="117512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1516095534787"/>
          <c:y val="6.9225495583137842E-2"/>
          <c:w val="0.40602284527518184"/>
          <c:h val="0.62195363763841383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sz="129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8.1056505029431361E-2"/>
          <c:y val="0.84458550861044945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sz="1400" b="1" i="1" u="none" strike="noStrike" kern="1200" spc="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title>
    <c:plotArea>
      <c:layout>
        <c:manualLayout>
          <c:layoutTarget val="inner"/>
          <c:xMode val="edge"/>
          <c:yMode val="edge"/>
          <c:x val="1.7168692170879737E-2"/>
          <c:y val="4.2899975687360176E-2"/>
          <c:w val="0.96566261565824063"/>
          <c:h val="0.63437721207370024"/>
        </c:manualLayout>
      </c:layout>
      <c:barChart>
        <c:barDir val="col"/>
        <c:grouping val="clustered"/>
        <c:ser>
          <c:idx val="0"/>
          <c:order val="0"/>
          <c:tx>
            <c:strRef>
              <c:f>Аркуш1!$A$14</c:f>
              <c:strCache>
                <c:ptCount val="1"/>
                <c:pt idx="0">
                  <c:v>Выплата, доставка и пересылка пенсии за выслугу лет лицам, замещавшим должности муниципальной службы согласно решению Минусинского городского Совета депутатов от 24.10.2012 № 5-34р</c:v>
                </c:pt>
              </c:strCache>
            </c:strRef>
          </c:tx>
          <c:spPr>
            <a:gradFill>
              <a:gsLst>
                <a:gs pos="66000">
                  <a:srgbClr val="0070C0"/>
                </a:gs>
                <a:gs pos="8000">
                  <a:srgbClr val="FE8637">
                    <a:lumMod val="45000"/>
                    <a:lumOff val="55000"/>
                  </a:srgbClr>
                </a:gs>
                <a:gs pos="83000">
                  <a:srgbClr val="FE8637">
                    <a:lumMod val="45000"/>
                    <a:lumOff val="55000"/>
                  </a:srgbClr>
                </a:gs>
                <a:gs pos="100000">
                  <a:srgbClr val="FE8637">
                    <a:lumMod val="30000"/>
                    <a:lumOff val="70000"/>
                  </a:srgbClr>
                </a:gs>
              </a:gsLst>
              <a:lin ang="5400000" scaled="1"/>
            </a:gradFill>
            <a:ln>
              <a:solidFill>
                <a:srgbClr val="7598D9">
                  <a:lumMod val="75000"/>
                </a:srgbClr>
              </a:solidFill>
            </a:ln>
            <a:effectLst/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2512,31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46C-406C-B770-FCF3E1A78578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2512,31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46C-406C-B770-FCF3E1A785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98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Аркуш1!$B$13:$C$13</c:f>
              <c:strCache>
                <c:ptCount val="2"/>
                <c:pt idx="0">
                  <c:v>План 2019 год</c:v>
                </c:pt>
                <c:pt idx="1">
                  <c:v>Исполнение 2019 год</c:v>
                </c:pt>
              </c:strCache>
            </c:strRef>
          </c:cat>
          <c:val>
            <c:numRef>
              <c:f>Аркуш1!$B$14:$C$14</c:f>
              <c:numCache>
                <c:formatCode>General</c:formatCode>
                <c:ptCount val="2"/>
                <c:pt idx="0">
                  <c:v>1573.34</c:v>
                </c:pt>
                <c:pt idx="1">
                  <c:v>1573.34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1AC-4A23-90CB-267188AD3328}"/>
            </c:ext>
          </c:extLst>
        </c:ser>
        <c:dLbls/>
        <c:gapWidth val="219"/>
        <c:overlap val="-27"/>
        <c:axId val="125482496"/>
        <c:axId val="125484032"/>
      </c:barChart>
      <c:catAx>
        <c:axId val="125482496"/>
        <c:scaling>
          <c:orientation val="minMax"/>
        </c:scaling>
        <c:delete val="1"/>
        <c:axPos val="b"/>
        <c:majorGridlines/>
        <c:numFmt formatCode="General" sourceLinked="1"/>
        <c:majorTickMark val="none"/>
        <c:tickLblPos val="none"/>
        <c:crossAx val="125484032"/>
        <c:crosses val="autoZero"/>
        <c:auto val="1"/>
        <c:lblAlgn val="ctr"/>
        <c:lblOffset val="100"/>
      </c:catAx>
      <c:valAx>
        <c:axId val="125484032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25482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/>
  <c:userShapes r:id="rId3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0.05464</cdr:x>
      <cdr:y>0.85916</cdr:y>
    </cdr:from>
    <cdr:to>
      <cdr:x>0.07234</cdr:x>
      <cdr:y>0.88732</cdr:y>
    </cdr:to>
    <cdr:sp macro="" textlink="">
      <cdr:nvSpPr>
        <cdr:cNvPr id="3" name="Блок-схема: данные 2"/>
        <cdr:cNvSpPr/>
      </cdr:nvSpPr>
      <cdr:spPr>
        <a:xfrm xmlns:a="http://schemas.openxmlformats.org/drawingml/2006/main">
          <a:off x="444588" y="4392488"/>
          <a:ext cx="144016" cy="144016"/>
        </a:xfrm>
        <a:prstGeom xmlns:a="http://schemas.openxmlformats.org/drawingml/2006/main" prst="flowChartInputOutput">
          <a:avLst/>
        </a:prstGeom>
        <a:gradFill xmlns:a="http://schemas.openxmlformats.org/drawingml/2006/main">
          <a:gsLst>
            <a:gs pos="66000">
              <a:srgbClr val="0070C0"/>
            </a:gs>
            <a:gs pos="8000">
              <a:srgbClr val="FE8637">
                <a:lumMod val="45000"/>
                <a:lumOff val="55000"/>
              </a:srgbClr>
            </a:gs>
            <a:gs pos="83000">
              <a:srgbClr val="FE8637">
                <a:lumMod val="45000"/>
                <a:lumOff val="55000"/>
              </a:srgbClr>
            </a:gs>
            <a:gs pos="100000">
              <a:srgbClr val="FE8637">
                <a:lumMod val="30000"/>
                <a:lumOff val="70000"/>
              </a:srgbClr>
            </a:gs>
          </a:gsLst>
          <a:lin ang="5400000" scaled="1"/>
        </a:gra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0.02809</cdr:x>
      <cdr:y>0.70423</cdr:y>
    </cdr:from>
    <cdr:to>
      <cdr:x>0.93805</cdr:x>
      <cdr:y>0.77465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28564" y="3600400"/>
          <a:ext cx="7404284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                       План 2020 год                                            Исполнение 2020 год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0CF33-E816-4347-A6F6-87033C57369B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E6D8A-B2A0-4777-9702-287FBF04265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2E6D8A-B2A0-4777-9702-287FBF04265A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214290"/>
            <a:ext cx="8458200" cy="1198486"/>
          </a:xfrm>
        </p:spPr>
        <p:txBody>
          <a:bodyPr>
            <a:noAutofit/>
          </a:bodyPr>
          <a:lstStyle/>
          <a:p>
            <a:pPr algn="ctr"/>
            <a:r>
              <a:rPr lang="ru-RU" sz="2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Социально – экономическая поддержка интересов </a:t>
            </a:r>
            <a:r>
              <a:rPr lang="ru-RU" sz="2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населения </a:t>
            </a:r>
            <a:r>
              <a:rPr lang="ru-RU" sz="2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города Минусинска</a:t>
            </a:r>
            <a:r>
              <a:rPr lang="ru-RU" sz="2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500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1763688" y="1700808"/>
            <a:ext cx="7075512" cy="4824536"/>
          </a:xfrm>
          <a:prstGeom prst="rect">
            <a:avLst/>
          </a:prstGeom>
          <a:noFill/>
          <a:effectLst>
            <a:innerShdw blurRad="736600" dist="25400" dir="13500000">
              <a:prstClr val="black">
                <a:alpha val="50000"/>
              </a:prstClr>
            </a:innerShdw>
          </a:effectLst>
        </p:spPr>
        <p:txBody>
          <a:bodyPr vert="horz">
            <a:normAutofit/>
          </a:bodyPr>
          <a:lstStyle/>
          <a:p>
            <a:pPr marL="274320" marR="0" lvl="0" indent="-274320" algn="ctr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целом по муниципальной  программе  расходы исполнены в сумме  </a:t>
            </a: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20 759,69 тыс. рублей, что составляет 100,0 % от уточненной бюджетной росписи в сумме </a:t>
            </a: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20 759,69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тыс. рублей, в том числе: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средств 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краевого 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в сумме 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16 872,23 рублей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100%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09382" cy="90942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Факт исполнения муниципальной программы на 01.01.2021 года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xmlns="" val="865374647"/>
              </p:ext>
            </p:extLst>
          </p:nvPr>
        </p:nvGraphicFramePr>
        <p:xfrm>
          <a:off x="611560" y="3068638"/>
          <a:ext cx="7848872" cy="3384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25123129"/>
              </p:ext>
            </p:extLst>
          </p:nvPr>
        </p:nvGraphicFramePr>
        <p:xfrm>
          <a:off x="491299" y="1487973"/>
          <a:ext cx="8175283" cy="1217302"/>
        </p:xfrm>
        <a:graphic>
          <a:graphicData uri="http://schemas.openxmlformats.org/drawingml/2006/table">
            <a:tbl>
              <a:tblPr/>
              <a:tblGrid>
                <a:gridCol w="44407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0229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ГРБС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КФСР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Исполнение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80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 Администрация </a:t>
                      </a:r>
                      <a:r>
                        <a:rPr lang="ru-RU" sz="18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города Минусинка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0412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18 247,39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18 247,39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69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 МКУ «Централизованная бухгалтерия»</a:t>
                      </a:r>
                      <a:endParaRPr lang="ru-RU" sz="18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2512,31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2512,31</a:t>
                      </a:r>
                      <a:endParaRPr lang="ru-RU" sz="18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803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20 759,69</a:t>
                      </a:r>
                      <a:endParaRPr lang="ru-RU" sz="18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20 759,69</a:t>
                      </a:r>
                      <a:endParaRPr lang="ru-RU" sz="18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092280" y="1184062"/>
            <a:ext cx="15402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тыс. рублей</a:t>
            </a:r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092280" y="1193460"/>
            <a:ext cx="1571636" cy="347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60" b="1" dirty="0" smtClean="0"/>
              <a:t>тыс. рублей</a:t>
            </a:r>
            <a:endParaRPr lang="ru-RU" sz="1660" b="1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78724" cy="105273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Подпрограмма "Поддержка субъектов малого и среднего предпринимательства"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80388972"/>
              </p:ext>
            </p:extLst>
          </p:nvPr>
        </p:nvGraphicFramePr>
        <p:xfrm>
          <a:off x="395536" y="1541248"/>
          <a:ext cx="8496944" cy="4912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7092280" y="980728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рублей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9512" y="0"/>
            <a:ext cx="8534400" cy="908720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small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Подпрограмма "Повышение качества жизни отдельной категории граждан"</a:t>
            </a:r>
            <a:endParaRPr kumimoji="0" lang="ru-RU" sz="3000" b="1" i="0" u="none" strike="noStrike" kern="1200" cap="small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566444295"/>
              </p:ext>
            </p:extLst>
          </p:nvPr>
        </p:nvGraphicFramePr>
        <p:xfrm>
          <a:off x="467544" y="1268760"/>
          <a:ext cx="8136904" cy="5112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1024</TotalTime>
  <Words>114</Words>
  <Application>Microsoft Office PowerPoint</Application>
  <PresentationFormat>Экран (4:3)</PresentationFormat>
  <Paragraphs>34</Paragraphs>
  <Slides>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Эркер</vt:lpstr>
      <vt:lpstr>Муниципальная программа «Социально – экономическая поддержка интересов  населения города Минусинска»</vt:lpstr>
      <vt:lpstr>Факт исполнения муниципальной программы на 01.01.2021 года</vt:lpstr>
      <vt:lpstr>Подпрограмма "Поддержка субъектов малого и среднего предпринимательства"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«Эффективное управление муниципальным имуществом города Минусинска»</dc:title>
  <dc:creator>User</dc:creator>
  <cp:lastModifiedBy>Пользователь Windows</cp:lastModifiedBy>
  <cp:revision>51</cp:revision>
  <dcterms:created xsi:type="dcterms:W3CDTF">2016-04-08T05:14:21Z</dcterms:created>
  <dcterms:modified xsi:type="dcterms:W3CDTF">2021-03-01T10:28:45Z</dcterms:modified>
</cp:coreProperties>
</file>