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0" r:id="rId4"/>
    <p:sldId id="261" r:id="rId5"/>
    <p:sldId id="262" r:id="rId6"/>
    <p:sldId id="271" r:id="rId7"/>
    <p:sldId id="272" r:id="rId8"/>
    <p:sldId id="273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71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Основные подходы </a:t>
            </a:r>
          </a:p>
          <a:p>
            <a:pPr algn="ctr">
              <a:defRPr/>
            </a:pPr>
            <a:r>
              <a:rPr lang="ru-RU" sz="5400" b="1" dirty="0" smtClean="0"/>
              <a:t>к формированию бюджета </a:t>
            </a:r>
          </a:p>
          <a:p>
            <a:pPr algn="ctr">
              <a:defRPr/>
            </a:pPr>
            <a:r>
              <a:rPr lang="ru-RU" sz="5400" b="1" dirty="0" smtClean="0"/>
              <a:t>на 2016 год и плановый период 2017-2018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Фролова </a:t>
            </a:r>
            <a:r>
              <a:rPr lang="ru-RU" sz="1400" b="1" smtClean="0"/>
              <a:t>Наталья Викторовна, </a:t>
            </a:r>
            <a:endParaRPr lang="ru-RU" sz="1400" b="1" dirty="0"/>
          </a:p>
          <a:p>
            <a:pPr algn="r"/>
            <a:r>
              <a:rPr lang="ru-RU" sz="1400" b="1" dirty="0"/>
              <a:t>руководитель 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590843"/>
            <a:ext cx="869405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500175"/>
          <a:ext cx="8643998" cy="5154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428"/>
                <a:gridCol w="1852285"/>
                <a:gridCol w="1852285"/>
              </a:tblGrid>
              <a:tr h="3864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Межшкольный учебный комбинат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МКУ»Центр бюджетного бухгалтерского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113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Центр по обеспечению безопасности жизнедеятельности образовательных учреждений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453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подведомственных  управлению образования администрации города Минусинска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357167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8572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Участники системы образования</a:t>
            </a:r>
            <a:endParaRPr lang="ru-RU" sz="3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7" y="879983"/>
          <a:ext cx="7286677" cy="5398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4763"/>
                <a:gridCol w="1845957"/>
                <a:gridCol w="1845957"/>
              </a:tblGrid>
              <a:tr h="977381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Участники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2014-2015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2015-2016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15685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Учащиеся, в том числе: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ОВЗ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специализированный класс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8 289</a:t>
                      </a:r>
                    </a:p>
                    <a:p>
                      <a:pPr algn="ctr"/>
                      <a:r>
                        <a:rPr lang="ru-RU" sz="2400" dirty="0" smtClean="0"/>
                        <a:t>210</a:t>
                      </a:r>
                    </a:p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8 474</a:t>
                      </a:r>
                    </a:p>
                    <a:p>
                      <a:pPr algn="ctr"/>
                      <a:r>
                        <a:rPr lang="ru-RU" sz="2400" dirty="0" smtClean="0"/>
                        <a:t>159</a:t>
                      </a:r>
                    </a:p>
                    <a:p>
                      <a:pPr algn="ctr"/>
                      <a:r>
                        <a:rPr lang="ru-RU" sz="2400" dirty="0" smtClean="0"/>
                        <a:t>25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008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Дошкольники, в том числе: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блоки шестилеток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4 129</a:t>
                      </a:r>
                    </a:p>
                    <a:p>
                      <a:pPr algn="ctr"/>
                      <a:r>
                        <a:rPr lang="ru-RU" sz="2400" dirty="0" smtClean="0"/>
                        <a:t>224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4 457</a:t>
                      </a:r>
                    </a:p>
                    <a:p>
                      <a:pPr algn="ctr"/>
                      <a:r>
                        <a:rPr lang="ru-RU" sz="2400" dirty="0" smtClean="0"/>
                        <a:t>268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988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 учреждений дополнительного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3 847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3 677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2291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 межшкольного учебного комбината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840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882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7899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Общая среднесписочная численность работников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2 385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2405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-7144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28588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Бюджет управления образования на 2016 год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397001"/>
          <a:ext cx="7500990" cy="3992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962"/>
                <a:gridCol w="2431478"/>
                <a:gridCol w="1755550"/>
              </a:tblGrid>
              <a:tr h="792165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254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1 014 743,9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dirty="0" smtClean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1 023 163,3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ФОТ местный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443 745,4</a:t>
                      </a:r>
                    </a:p>
                    <a:p>
                      <a:pPr algn="ctr"/>
                      <a:endParaRPr lang="ru-RU" sz="2400" b="1" dirty="0" smtClean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298 952,4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16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Субсидии, субвенции за счет средств краевого бюджета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570 998,5</a:t>
                      </a:r>
                    </a:p>
                    <a:p>
                      <a:pPr algn="ctr"/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724 210,9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28662" y="1493997"/>
          <a:ext cx="7572428" cy="487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0"/>
                <a:gridCol w="2071702"/>
                <a:gridCol w="1928826"/>
              </a:tblGrid>
              <a:tr h="8214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подпрограмм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 и 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</a:p>
                    <a:p>
                      <a:pPr marL="342900" indent="-342900" algn="ctr">
                        <a:buFontTx/>
                        <a:buNone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5507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дошкольного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423 326,1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448 578,4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8130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общего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467 422,7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476 037,0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738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дополнительного образования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51 517,7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42 033,6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6712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«Одаренные дети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города Минусинска на 2015-2017гг»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550,0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8164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«Отдых и оздоровление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детей и молодежи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Минусинска»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852,1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852,1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738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учреждений к новому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учебному году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23 500,6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10 313,3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7882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по программе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«Кадры города Минусинска»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-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137,5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000109"/>
          <a:ext cx="8429684" cy="5773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53719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237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436 983,6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111 554,5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83601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новой сети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открывшейся в 2015 году;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выплаты младшим воспитателям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325 429,1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240 337,5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67 926,8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4 180,5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12 984,3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3714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4 194,8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8686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Присмотр и уход за детьми – инвалидами, детьми – сиротами и детьми,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оставшимися без попечения родителей, а также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детьми с туберкулезной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интоксикацией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3 029,8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371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 выплату и доставку компенсации части родительской платы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 присмотр и уход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8 565,0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9233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452 773,2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2 «Развитие общего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676391"/>
          <a:ext cx="8429684" cy="6181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3780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685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434 897,1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85 993,7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0092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персонала.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348 903,4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285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425,0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63 478,4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381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6 118,5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381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обучающихся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21 736,2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482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Софинансирование оплаты стоимости набора продуктов питания или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готовых блюд и их транспортировка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3,4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482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Софинансирование на проведение капитального ремонта зданий,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находящихся в аварийном состоянии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3 225,4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381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учебников для образовательных организаций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6 012,5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381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основных средств в</a:t>
                      </a:r>
                      <a:r>
                        <a:rPr lang="ru-RU" sz="16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рамках субвенции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10 162,4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2316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482 155,5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Подпрограмма 3</a:t>
            </a:r>
            <a:br>
              <a:rPr lang="ru-RU" sz="2800" b="1" dirty="0" smtClean="0"/>
            </a:br>
            <a:r>
              <a:rPr lang="ru-RU" sz="2800" b="1" dirty="0" smtClean="0"/>
              <a:t> «Развитие дополнительного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028082"/>
          <a:ext cx="8429684" cy="568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678249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 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3808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в том числе: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41 033,6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7413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дополнительных общеобразовательных общеразвивающих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отдыха, оздоровления и занятости детей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37 369,8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3 663,8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6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к открытию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летнего сезона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1 000,0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6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лагерей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дневного пребывания в летний период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330,0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8976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палаточных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лагерей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522,1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8976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одаренных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талантливых детей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6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43 435,7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0426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Кроме того по ГРБС отдел культуры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администрации города Минусинска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i="0" dirty="0" smtClean="0">
                          <a:solidFill>
                            <a:schemeClr val="tx1"/>
                          </a:solidFill>
                        </a:rPr>
                        <a:t>200,0</a:t>
                      </a:r>
                      <a:endParaRPr lang="ru-RU" sz="2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Стратегия развития системы образования города Минусинска 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1142984"/>
          <a:ext cx="8643998" cy="5340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6286544"/>
              </a:tblGrid>
              <a:tr h="5503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Направления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Пути решения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66301"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</a:t>
                      </a:r>
                      <a:r>
                        <a:rPr lang="ru-RU" baseline="0" dirty="0" smtClean="0"/>
                        <a:t> и доступность образования.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</a:t>
                      </a:r>
                      <a:r>
                        <a:rPr lang="ru-RU" baseline="0" dirty="0" smtClean="0"/>
                        <a:t> ФГОС дошкольного образования,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Создание</a:t>
                      </a:r>
                      <a:r>
                        <a:rPr lang="ru-RU" baseline="0" dirty="0" smtClean="0"/>
                        <a:t> дополнительных мест в системе дошкольного образования.</a:t>
                      </a:r>
                      <a:endParaRPr lang="ru-RU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 проекта «Управление качеством образования»,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 ФГОС общего образования.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Модернизация</a:t>
                      </a:r>
                      <a:r>
                        <a:rPr lang="ru-RU" baseline="0" dirty="0" smtClean="0"/>
                        <a:t> системы здоровьесбережения и летнего отдыха.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24155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 инклюзивного образования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</a:t>
                      </a:r>
                      <a:r>
                        <a:rPr lang="ru-RU" baseline="0" dirty="0" smtClean="0"/>
                        <a:t> государственной программы «Доступная среда»,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пилотных и стажировочных площадок по инклюзивному образованию,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универсальной безбарьерной среды.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554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Реализация К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онцепции развития дополнительного образования детей на период  до 2020 года.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Улучшение материально-технической базы, развитие инфраструктуры дополнительного образования детей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основного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дополнительного 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эффективной межведомственной системы управления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5400" b="1" dirty="0" smtClean="0"/>
          </a:p>
          <a:p>
            <a:pPr algn="ctr">
              <a:defRPr/>
            </a:pPr>
            <a:r>
              <a:rPr lang="ru-RU" sz="5400" b="1" dirty="0" smtClean="0"/>
              <a:t>Спасибо за внимание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</TotalTime>
  <Words>753</Words>
  <PresentationFormat>Экран (4:3)</PresentationFormat>
  <Paragraphs>245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Сеть образовательных учреждений, подведомственных  управлению образования администрации города Минусинска</vt:lpstr>
      <vt:lpstr>Участники системы образования</vt:lpstr>
      <vt:lpstr>Бюджет управления образования на 2016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Подпрограмма 2 «Развитие общего образования»</vt:lpstr>
      <vt:lpstr>Подпрограмма 3  «Развитие дополнительного образования»</vt:lpstr>
      <vt:lpstr>Стратегия развития системы образования города Минусинска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Викторовна</dc:creator>
  <cp:lastModifiedBy>Ирина</cp:lastModifiedBy>
  <cp:revision>166</cp:revision>
  <dcterms:modified xsi:type="dcterms:W3CDTF">2015-12-04T01:36:03Z</dcterms:modified>
</cp:coreProperties>
</file>