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4167" autoAdjust="0"/>
  </p:normalViewPr>
  <p:slideViewPr>
    <p:cSldViewPr>
      <p:cViewPr varScale="1">
        <p:scale>
          <a:sx n="65" d="100"/>
          <a:sy n="65" d="100"/>
        </p:scale>
        <p:origin x="-114" y="-6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x\2022%20&#1075;&#1086;&#1076;\&#1057;&#1072;&#1081;&#1090;\&#1043;&#1054;&#1058;&#1054;&#1042;&#1054;\&#1044;&#1086;&#1093;&#1086;&#1076;&#1099;%20&#1085;&#1072;%2001.08.2022\&#1044;&#1086;&#1093;&#1086;&#1076;&#1099;%20&#1085;&#1072;&#1083;&#1086;&#1075;+&#1085;&#1077;&#1085;&#1072;&#1083;&#1086;&#1075;%20&#1085;&#1072;%2001.08.22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x\2022%20&#1075;&#1086;&#1076;\&#1057;&#1072;&#1081;&#1090;\&#1043;&#1054;&#1058;&#1054;&#1042;&#1054;\&#1056;&#1072;&#1089;&#1093;&#1086;&#1076;&#1099;%20&#1085;&#1072;%2001.08.2022\&#1080;&#1102;&#1083;&#1100;\&#1076;&#1083;&#1103;%20&#1089;&#1072;&#1081;&#1090;&#1072;%20&#1085;&#1072;%2001.08.202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Лист1!$F$28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7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8446.2999999999993</c:v>
                </c:pt>
                <c:pt idx="1">
                  <c:v>4700</c:v>
                </c:pt>
                <c:pt idx="2" formatCode="#,##0.0">
                  <c:v>3143.65</c:v>
                </c:pt>
              </c:numCache>
            </c:numRef>
          </c:val>
        </c:ser>
        <c:ser>
          <c:idx val="1"/>
          <c:order val="1"/>
          <c:tx>
            <c:strRef>
              <c:f>Лист1!$F$29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7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372741.55</c:v>
                </c:pt>
                <c:pt idx="1">
                  <c:v>215529.45</c:v>
                </c:pt>
                <c:pt idx="2" formatCode="#,##0.0">
                  <c:v>211437.65</c:v>
                </c:pt>
              </c:numCache>
            </c:numRef>
          </c:val>
        </c:ser>
        <c:ser>
          <c:idx val="2"/>
          <c:order val="2"/>
          <c:tx>
            <c:strRef>
              <c:f>Лист1!$F$30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7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134216.5</c:v>
                </c:pt>
                <c:pt idx="1">
                  <c:v>95791.9</c:v>
                </c:pt>
                <c:pt idx="2">
                  <c:v>86683.57</c:v>
                </c:pt>
              </c:numCache>
            </c:numRef>
          </c:val>
        </c:ser>
        <c:ser>
          <c:idx val="3"/>
          <c:order val="3"/>
          <c:tx>
            <c:strRef>
              <c:f>Лист1!$F$31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7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42549</c:v>
                </c:pt>
                <c:pt idx="1">
                  <c:v>10568.97</c:v>
                </c:pt>
                <c:pt idx="2">
                  <c:v>10563.44</c:v>
                </c:pt>
              </c:numCache>
            </c:numRef>
          </c:val>
        </c:ser>
        <c:ser>
          <c:idx val="4"/>
          <c:order val="4"/>
          <c:tx>
            <c:strRef>
              <c:f>Лист1!$F$32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7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16105.5</c:v>
                </c:pt>
                <c:pt idx="1">
                  <c:v>9265</c:v>
                </c:pt>
                <c:pt idx="2">
                  <c:v>9365.5400000000009</c:v>
                </c:pt>
              </c:numCache>
            </c:numRef>
          </c:val>
        </c:ser>
        <c:ser>
          <c:idx val="5"/>
          <c:order val="5"/>
          <c:tx>
            <c:strRef>
              <c:f>Лист1!$F$33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7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55588.03</c:v>
                </c:pt>
                <c:pt idx="1">
                  <c:v>30562.85</c:v>
                </c:pt>
                <c:pt idx="2">
                  <c:v>35731.18</c:v>
                </c:pt>
              </c:numCache>
            </c:numRef>
          </c:val>
        </c:ser>
        <c:ser>
          <c:idx val="6"/>
          <c:order val="6"/>
          <c:tx>
            <c:strRef>
              <c:f>Лист1!$F$35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7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73550.48000000001</c:v>
                </c:pt>
                <c:pt idx="1">
                  <c:v>33594.49</c:v>
                </c:pt>
                <c:pt idx="2">
                  <c:v>30785.65</c:v>
                </c:pt>
              </c:numCache>
            </c:numRef>
          </c:val>
        </c:ser>
        <c:ser>
          <c:idx val="7"/>
          <c:order val="7"/>
          <c:tx>
            <c:strRef>
              <c:f>Лист1!$F$36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7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766.9</c:v>
                </c:pt>
                <c:pt idx="1">
                  <c:v>712.6</c:v>
                </c:pt>
                <c:pt idx="2">
                  <c:v>554.99</c:v>
                </c:pt>
              </c:numCache>
            </c:numRef>
          </c:val>
        </c:ser>
        <c:ser>
          <c:idx val="8"/>
          <c:order val="8"/>
          <c:tx>
            <c:strRef>
              <c:f>Лист1!$F$37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7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9478.51</c:v>
                </c:pt>
                <c:pt idx="1">
                  <c:v>8594.33</c:v>
                </c:pt>
                <c:pt idx="2">
                  <c:v>9372.82</c:v>
                </c:pt>
              </c:numCache>
            </c:numRef>
          </c:val>
        </c:ser>
        <c:ser>
          <c:idx val="9"/>
          <c:order val="9"/>
          <c:tx>
            <c:strRef>
              <c:f>Лист1!$F$38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7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12400</c:v>
                </c:pt>
                <c:pt idx="1">
                  <c:v>2127.3000000000002</c:v>
                </c:pt>
                <c:pt idx="2">
                  <c:v>1841.03</c:v>
                </c:pt>
              </c:numCache>
            </c:numRef>
          </c:val>
        </c:ser>
        <c:ser>
          <c:idx val="10"/>
          <c:order val="10"/>
          <c:tx>
            <c:strRef>
              <c:f>Лист1!$F$39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7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5222.7</c:v>
                </c:pt>
                <c:pt idx="1">
                  <c:v>1654.65</c:v>
                </c:pt>
                <c:pt idx="2">
                  <c:v>4043.03</c:v>
                </c:pt>
              </c:numCache>
            </c:numRef>
          </c:val>
        </c:ser>
        <c:ser>
          <c:idx val="11"/>
          <c:order val="11"/>
          <c:tx>
            <c:strRef>
              <c:f>Лист1!$F$40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7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50</c:v>
                </c:pt>
                <c:pt idx="1">
                  <c:v>29.19</c:v>
                </c:pt>
                <c:pt idx="2" formatCode="#,##0.0">
                  <c:v>84.8</c:v>
                </c:pt>
              </c:numCache>
            </c:numRef>
          </c:val>
        </c:ser>
        <c:ser>
          <c:idx val="12"/>
          <c:order val="12"/>
          <c:tx>
            <c:strRef>
              <c:f>Лист1!$F$41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7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480567.18</c:v>
                </c:pt>
                <c:pt idx="1">
                  <c:v>276995.5</c:v>
                </c:pt>
                <c:pt idx="2">
                  <c:v>270862.59999999998</c:v>
                </c:pt>
              </c:numCache>
            </c:numRef>
          </c:val>
        </c:ser>
        <c:ser>
          <c:idx val="13"/>
          <c:order val="13"/>
          <c:tx>
            <c:strRef>
              <c:f>Лист1!$F$42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7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#,##0.00</c:formatCode>
                <c:ptCount val="3"/>
                <c:pt idx="0">
                  <c:v>1717439.6</c:v>
                </c:pt>
                <c:pt idx="1">
                  <c:v>383167.28</c:v>
                </c:pt>
                <c:pt idx="2" formatCode="#,##0.0">
                  <c:v>314099.90999999997</c:v>
                </c:pt>
              </c:numCache>
            </c:numRef>
          </c:val>
        </c:ser>
        <c:ser>
          <c:idx val="14"/>
          <c:order val="14"/>
          <c:tx>
            <c:strRef>
              <c:f>Лист1!$F$43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7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</c:formatCode>
                <c:ptCount val="3"/>
                <c:pt idx="0">
                  <c:v>1165868.6000000001</c:v>
                </c:pt>
                <c:pt idx="1">
                  <c:v>622265.19999999995</c:v>
                </c:pt>
                <c:pt idx="2">
                  <c:v>625199.38</c:v>
                </c:pt>
              </c:numCache>
            </c:numRef>
          </c:val>
        </c:ser>
        <c:ser>
          <c:idx val="15"/>
          <c:order val="15"/>
          <c:tx>
            <c:strRef>
              <c:f>Лист1!$F$45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7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Лист1!$G$45:$I$45</c:f>
              <c:numCache>
                <c:formatCode>#,##0.00</c:formatCode>
                <c:ptCount val="3"/>
                <c:pt idx="0">
                  <c:v>39955.29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Лист1!$F$46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7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Лист1!$G$46:$I$46</c:f>
              <c:numCache>
                <c:formatCode>#,##0.0</c:formatCode>
                <c:ptCount val="3"/>
                <c:pt idx="0" formatCode="#,##0.00">
                  <c:v>-18372.93</c:v>
                </c:pt>
                <c:pt idx="1">
                  <c:v>-18372.93</c:v>
                </c:pt>
                <c:pt idx="2" formatCode="#,##0.00">
                  <c:v>-18372.93</c:v>
                </c:pt>
              </c:numCache>
            </c:numRef>
          </c:val>
        </c:ser>
        <c:ser>
          <c:idx val="17"/>
          <c:order val="17"/>
          <c:tx>
            <c:strRef>
              <c:f>Лист1!$F$34:$I$34</c:f>
              <c:strCache>
                <c:ptCount val="1"/>
                <c:pt idx="0">
                  <c:v>Задолженность по отмененным налогам и иным обязательным платежам  0,00 0,00 0,03</c:v>
                </c:pt>
              </c:strCache>
            </c:strRef>
          </c:tx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hape val="box"/>
        <c:axId val="139139712"/>
        <c:axId val="139161984"/>
        <c:axId val="0"/>
      </c:bar3DChart>
      <c:catAx>
        <c:axId val="13913971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39161984"/>
        <c:crosses val="autoZero"/>
        <c:auto val="1"/>
        <c:lblAlgn val="ctr"/>
        <c:lblOffset val="100"/>
      </c:catAx>
      <c:valAx>
        <c:axId val="139161984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3913971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452248.2</c:v>
                </c:pt>
                <c:pt idx="1">
                  <c:v>91910.7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428.6</c:v>
                </c:pt>
                <c:pt idx="1">
                  <c:v>245.2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13233.6</c:v>
                </c:pt>
                <c:pt idx="1">
                  <c:v>3407.5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613550</c:v>
                </c:pt>
                <c:pt idx="1">
                  <c:v>162939.6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739384.8</c:v>
                </c:pt>
                <c:pt idx="1">
                  <c:v>97875.9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15770.9</c:v>
                </c:pt>
                <c:pt idx="1">
                  <c:v>633.1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1711901.4</c:v>
                </c:pt>
                <c:pt idx="1">
                  <c:v>958800.7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330795.5</c:v>
                </c:pt>
                <c:pt idx="1">
                  <c:v>91551.2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195.8</c:v>
                </c:pt>
                <c:pt idx="1">
                  <c:v>158.1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186103.4</c:v>
                </c:pt>
                <c:pt idx="1">
                  <c:v>50936.800000000003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225753.4</c:v>
                </c:pt>
                <c:pt idx="1">
                  <c:v>121362.2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2.0138400000000001</c:v>
                </c:pt>
              </c:numCache>
            </c:numRef>
          </c:val>
        </c:ser>
        <c:shape val="box"/>
        <c:axId val="69862144"/>
        <c:axId val="69870720"/>
        <c:axId val="0"/>
      </c:bar3DChart>
      <c:catAx>
        <c:axId val="6986214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9870720"/>
        <c:crosses val="autoZero"/>
        <c:auto val="1"/>
        <c:lblAlgn val="ctr"/>
        <c:lblOffset val="100"/>
      </c:catAx>
      <c:valAx>
        <c:axId val="69870720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986214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65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июль 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2022 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июль  </a:t>
          </a: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2022 года</a:t>
          </a:r>
        </a:p>
      </dsp:txBody>
      <dsp:txXfrm>
        <a:off x="0" y="0"/>
        <a:ext cx="7729534" cy="1511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12.08.2022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12.08.2022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913" y="548680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2970073884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611560" y="3789040"/>
          <a:ext cx="8136905" cy="2392077"/>
        </p:xfrm>
        <a:graphic>
          <a:graphicData uri="http://schemas.openxmlformats.org/drawingml/2006/table">
            <a:tbl>
              <a:tblPr/>
              <a:tblGrid>
                <a:gridCol w="2274290"/>
                <a:gridCol w="1954205"/>
                <a:gridCol w="1954205"/>
                <a:gridCol w="1954205"/>
              </a:tblGrid>
              <a:tr h="682562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latin typeface="Arial"/>
                        </a:rPr>
                        <a:t>План                                         на 2022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latin typeface="Arial"/>
                        </a:rPr>
                        <a:t>План  на 7 мес. 2022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latin typeface="Arial"/>
                        </a:rPr>
                        <a:t>Факт исполнения                                       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39003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4 175 916,66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1 709 233,19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1 630 698,13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4596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4 289 465,46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1 585 641,04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1 579 823,07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6279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дефицит(-)/профицит (+)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-113 548,80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123 592,15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50 875,06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</a:t>
            </a:r>
            <a:r>
              <a:rPr lang="ru-RU" b="1" dirty="0" smtClean="0"/>
              <a:t> </a:t>
            </a:r>
            <a:r>
              <a:rPr lang="ru-RU" b="1" dirty="0" smtClean="0"/>
              <a:t>ИЮЛЬ </a:t>
            </a:r>
            <a:r>
              <a:rPr lang="ru-RU" sz="3200" b="1" dirty="0"/>
              <a:t>2022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0" y="428868"/>
          <a:ext cx="4392489" cy="6429132"/>
        </p:xfrm>
        <a:graphic>
          <a:graphicData uri="http://schemas.openxmlformats.org/drawingml/2006/table">
            <a:tbl>
              <a:tblPr/>
              <a:tblGrid>
                <a:gridCol w="1954656"/>
                <a:gridCol w="812611"/>
                <a:gridCol w="812611"/>
                <a:gridCol w="812611"/>
              </a:tblGrid>
              <a:tr h="44274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 на 7 мес. 2022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475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629 646,88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366 418,17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356 925,06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849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8 446,30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4 700,00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3 143,65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656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372 741,55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215 529,45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211 437,65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75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134 216,50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95 791,90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86 683,57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75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42 549,00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10 568,97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10 563,44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75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16 105,50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9 265,00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9 365,54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75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55 588,03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30 562,85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35 731,18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274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Задолженность по отмененным налогам и иным обязательным платежам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75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101 468,59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46 712,56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46 682,32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9032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73 550,48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33 594,49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30 785,65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1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766,90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712,60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554,99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1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9 478,51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8 594,33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9 372,82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1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12 400,00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2 127,30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1 841,03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1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5 222,70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1 654,65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4 043,03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75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1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3 444 801,19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1 296 102,47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1 227 090,75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274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480 567,18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276 995,50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270 862,60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1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1 717 439,60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383 167,28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314 099,91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1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1 165 868,60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622 265,20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625 199,38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656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59 343,45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32 047,42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35 301,79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1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39 955,29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1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75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4 175 916,66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1 709 233,19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1 630 698,13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4716016" y="266700"/>
          <a:ext cx="4056682" cy="659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ru-RU" b="1" dirty="0" smtClean="0"/>
              <a:t> </a:t>
            </a:r>
            <a:r>
              <a:rPr lang="ru-RU" b="1" dirty="0" smtClean="0"/>
              <a:t>ИЮЛЬ </a:t>
            </a:r>
            <a:r>
              <a:rPr lang="ru-RU" sz="3200" b="1" dirty="0"/>
              <a:t>2022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0811" y="4981883"/>
            <a:ext cx="1593000" cy="1782000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436096" y="1124744"/>
          <a:ext cx="3491879" cy="4105275"/>
        </p:xfrm>
        <a:graphic>
          <a:graphicData uri="http://schemas.openxmlformats.org/drawingml/2006/table">
            <a:tbl>
              <a:tblPr/>
              <a:tblGrid>
                <a:gridCol w="1878937"/>
                <a:gridCol w="806471"/>
                <a:gridCol w="806471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4 289 465,6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1 579 823,0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452 248,2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91 910,7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428,6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245,2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13 233,6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3 407,5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613 550,0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162 939,6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739 384,8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97 875,9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15 770,9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633,1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2 454 749,5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1 222 809,0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1 711 901,4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958 800,7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330 795,5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91 551,2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158,1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186 103,4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50 936,8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225 753,4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121 362,2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0" y="657225"/>
          <a:ext cx="6084168" cy="620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2901</TotalTime>
  <Words>463</Words>
  <Application>Microsoft Office PowerPoint</Application>
  <PresentationFormat>Экран (4:3)</PresentationFormat>
  <Paragraphs>162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392</cp:revision>
  <dcterms:modified xsi:type="dcterms:W3CDTF">2022-08-12T11:32:26Z</dcterms:modified>
</cp:coreProperties>
</file>